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6"/>
  </p:notesMasterIdLst>
  <p:handoutMasterIdLst>
    <p:handoutMasterId r:id="rId17"/>
  </p:handoutMasterIdLst>
  <p:sldIdLst>
    <p:sldId id="271" r:id="rId3"/>
    <p:sldId id="280" r:id="rId4"/>
    <p:sldId id="282" r:id="rId5"/>
    <p:sldId id="272" r:id="rId6"/>
    <p:sldId id="273" r:id="rId7"/>
    <p:sldId id="276" r:id="rId8"/>
    <p:sldId id="283" r:id="rId9"/>
    <p:sldId id="284" r:id="rId10"/>
    <p:sldId id="285" r:id="rId11"/>
    <p:sldId id="286" r:id="rId12"/>
    <p:sldId id="287" r:id="rId13"/>
    <p:sldId id="288" r:id="rId14"/>
    <p:sldId id="28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438"/>
      </p:cViewPr>
      <p:guideLst>
        <p:guide orient="horz" pos="2160"/>
        <p:guide pos="2880"/>
        <p:guide orient="horz" pos="1620"/>
      </p:guideLst>
    </p:cSldViewPr>
  </p:slideViewPr>
  <p:notesTextViewPr>
    <p:cViewPr>
      <p:scale>
        <a:sx n="3" d="2"/>
        <a:sy n="3" d="2"/>
      </p:scale>
      <p:origin x="0" y="0"/>
    </p:cViewPr>
  </p:notesTextViewPr>
  <p:notesViewPr>
    <p:cSldViewPr>
      <p:cViewPr varScale="1">
        <p:scale>
          <a:sx n="126" d="100"/>
          <a:sy n="126" d="100"/>
        </p:scale>
        <p:origin x="491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E80B4E-D6AD-4266-9331-6DBA686EDF8D}" type="datetimeFigureOut">
              <a:rPr lang="en-GB" smtClean="0"/>
              <a:t>18/10/2018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9D446F-C790-42F6-BF20-CCA8449F13C3}" type="slidenum">
              <a:rPr lang="en-GB" smtClean="0"/>
              <a:t>‹#›</a:t>
            </a:fld>
            <a:endParaRPr lang="en-GB"/>
          </a:p>
        </p:txBody>
      </p:sp>
    </p:spTree>
    <p:extLst>
      <p:ext uri="{BB962C8B-B14F-4D97-AF65-F5344CB8AC3E}">
        <p14:creationId xmlns:p14="http://schemas.microsoft.com/office/powerpoint/2010/main" val="4247922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648EB-E0D7-9946-A389-966E2E803067}" type="datetimeFigureOut">
              <a:rPr lang="en-US" smtClean="0"/>
              <a:t>10/18/2018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13F9B-6BCF-0B48-9B40-CE550F1A5362}" type="slidenum">
              <a:rPr lang="en-US" smtClean="0"/>
              <a:t>‹#›</a:t>
            </a:fld>
            <a:endParaRPr lang="en-US"/>
          </a:p>
        </p:txBody>
      </p:sp>
    </p:spTree>
    <p:extLst>
      <p:ext uri="{BB962C8B-B14F-4D97-AF65-F5344CB8AC3E}">
        <p14:creationId xmlns:p14="http://schemas.microsoft.com/office/powerpoint/2010/main" val="576621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Tree>
    <p:extLst>
      <p:ext uri="{BB962C8B-B14F-4D97-AF65-F5344CB8AC3E}">
        <p14:creationId xmlns:p14="http://schemas.microsoft.com/office/powerpoint/2010/main" val="101057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Tree>
    <p:extLst>
      <p:ext uri="{BB962C8B-B14F-4D97-AF65-F5344CB8AC3E}">
        <p14:creationId xmlns:p14="http://schemas.microsoft.com/office/powerpoint/2010/main" val="12400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Tree>
    <p:extLst>
      <p:ext uri="{BB962C8B-B14F-4D97-AF65-F5344CB8AC3E}">
        <p14:creationId xmlns:p14="http://schemas.microsoft.com/office/powerpoint/2010/main" val="124003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Times New Roman" panose="02020603050405020304" pitchFamily="18" charset="0"/>
            </a:endParaRPr>
          </a:p>
        </p:txBody>
      </p:sp>
    </p:spTree>
    <p:extLst>
      <p:ext uri="{BB962C8B-B14F-4D97-AF65-F5344CB8AC3E}">
        <p14:creationId xmlns:p14="http://schemas.microsoft.com/office/powerpoint/2010/main" val="124003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panose="02020603050405020304" pitchFamily="18" charset="0"/>
              </a:rPr>
              <a:t>To enable the video in a slideshow mode please follow these steps: </a:t>
            </a:r>
          </a:p>
          <a:p>
            <a:pPr marL="457200" indent="-457200">
              <a:buAutoNum type="arabicPeriod"/>
            </a:pPr>
            <a:r>
              <a:rPr lang="en-US" sz="1200" dirty="0">
                <a:cs typeface="Times New Roman" panose="02020603050405020304" pitchFamily="18" charset="0"/>
              </a:rPr>
              <a:t>Click “Enable Content” in the yellow line at the top of the window (if it appears). </a:t>
            </a:r>
          </a:p>
          <a:p>
            <a:pPr marL="457200" indent="-457200">
              <a:buAutoNum type="arabicPeriod"/>
            </a:pPr>
            <a:r>
              <a:rPr lang="en-US" sz="1200" dirty="0">
                <a:cs typeface="Times New Roman" panose="02020603050405020304" pitchFamily="18" charset="0"/>
              </a:rPr>
              <a:t>Click with the right button of the mouse on the video and select “Preview” from the drop-down menu. </a:t>
            </a:r>
          </a:p>
          <a:p>
            <a:pPr marL="457200" indent="-457200">
              <a:buAutoNum type="arabicPeriod"/>
            </a:pPr>
            <a:r>
              <a:rPr lang="en-US" sz="1200" dirty="0">
                <a:cs typeface="Times New Roman" panose="02020603050405020304" pitchFamily="18" charset="0"/>
              </a:rPr>
              <a:t>Wait few seconds until the video loads</a:t>
            </a:r>
            <a:endParaRPr lang="en-GB" dirty="0"/>
          </a:p>
        </p:txBody>
      </p:sp>
      <p:sp>
        <p:nvSpPr>
          <p:cNvPr id="4" name="Slide Number Placeholder 3"/>
          <p:cNvSpPr>
            <a:spLocks noGrp="1"/>
          </p:cNvSpPr>
          <p:nvPr>
            <p:ph type="sldNum" sz="quarter" idx="10"/>
          </p:nvPr>
        </p:nvSpPr>
        <p:spPr/>
        <p:txBody>
          <a:bodyPr/>
          <a:lstStyle/>
          <a:p>
            <a:fld id="{A5B13F9B-6BCF-0B48-9B40-CE550F1A5362}" type="slidenum">
              <a:rPr lang="en-US" smtClean="0"/>
              <a:t>9</a:t>
            </a:fld>
            <a:endParaRPr lang="en-US"/>
          </a:p>
        </p:txBody>
      </p:sp>
    </p:spTree>
    <p:extLst>
      <p:ext uri="{BB962C8B-B14F-4D97-AF65-F5344CB8AC3E}">
        <p14:creationId xmlns:p14="http://schemas.microsoft.com/office/powerpoint/2010/main" val="77668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panose="02020603050405020304" pitchFamily="18" charset="0"/>
              </a:rPr>
              <a:t>To enable the video in a slideshow mode please follow these steps: </a:t>
            </a:r>
          </a:p>
          <a:p>
            <a:pPr marL="457200" indent="-457200">
              <a:buAutoNum type="arabicPeriod"/>
            </a:pPr>
            <a:r>
              <a:rPr lang="en-US" sz="1200" dirty="0">
                <a:cs typeface="Times New Roman" panose="02020603050405020304" pitchFamily="18" charset="0"/>
              </a:rPr>
              <a:t>Click “Enable Content” in the yellow line at the top of the window (if it appears). </a:t>
            </a:r>
          </a:p>
          <a:p>
            <a:pPr marL="457200" indent="-457200">
              <a:buAutoNum type="arabicPeriod"/>
            </a:pPr>
            <a:r>
              <a:rPr lang="en-US" sz="1200" dirty="0">
                <a:cs typeface="Times New Roman" panose="02020603050405020304" pitchFamily="18" charset="0"/>
              </a:rPr>
              <a:t>Click with the right button of the mouse on the video and select “Preview” from the drop-down menu. </a:t>
            </a:r>
          </a:p>
          <a:p>
            <a:pPr marL="457200" indent="-457200">
              <a:buAutoNum type="arabicPeriod"/>
            </a:pPr>
            <a:r>
              <a:rPr lang="en-US" sz="1200" dirty="0">
                <a:cs typeface="Times New Roman" panose="02020603050405020304" pitchFamily="18" charset="0"/>
              </a:rPr>
              <a:t>Wait few seconds until the video loads</a:t>
            </a:r>
            <a:endParaRPr lang="en-GB" dirty="0"/>
          </a:p>
        </p:txBody>
      </p:sp>
      <p:sp>
        <p:nvSpPr>
          <p:cNvPr id="4" name="Slide Number Placeholder 3"/>
          <p:cNvSpPr>
            <a:spLocks noGrp="1"/>
          </p:cNvSpPr>
          <p:nvPr>
            <p:ph type="sldNum" sz="quarter" idx="10"/>
          </p:nvPr>
        </p:nvSpPr>
        <p:spPr/>
        <p:txBody>
          <a:bodyPr/>
          <a:lstStyle/>
          <a:p>
            <a:fld id="{A5B13F9B-6BCF-0B48-9B40-CE550F1A5362}" type="slidenum">
              <a:rPr lang="en-US" smtClean="0"/>
              <a:t>10</a:t>
            </a:fld>
            <a:endParaRPr lang="en-US"/>
          </a:p>
        </p:txBody>
      </p:sp>
    </p:spTree>
    <p:extLst>
      <p:ext uri="{BB962C8B-B14F-4D97-AF65-F5344CB8AC3E}">
        <p14:creationId xmlns:p14="http://schemas.microsoft.com/office/powerpoint/2010/main" val="363955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21601"/>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03648" y="262575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34183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7"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9"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405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4J Module PPT Format">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with-picture">
    <p:spTree>
      <p:nvGrpSpPr>
        <p:cNvPr id="1" name=""/>
        <p:cNvGrpSpPr/>
        <p:nvPr/>
      </p:nvGrpSpPr>
      <p:grpSpPr>
        <a:xfrm>
          <a:off x="0" y="0"/>
          <a:ext cx="0" cy="0"/>
          <a:chOff x="0" y="0"/>
          <a:chExt cx="0" cy="0"/>
        </a:xfrm>
      </p:grpSpPr>
      <p:pic>
        <p:nvPicPr>
          <p:cNvPr id="13" name="Bild 12"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596"/>
            <a:ext cx="9144000" cy="5142161"/>
          </a:xfrm>
          <a:prstGeom prst="rect">
            <a:avLst/>
          </a:prstGeom>
        </p:spPr>
      </p:pic>
      <p:sp>
        <p:nvSpPr>
          <p:cNvPr id="23" name="Picture Placeholder 22"/>
          <p:cNvSpPr>
            <a:spLocks noGrp="1" noChangeAspect="1"/>
          </p:cNvSpPr>
          <p:nvPr>
            <p:ph type="pic" sz="quarter" idx="13"/>
          </p:nvPr>
        </p:nvSpPr>
        <p:spPr>
          <a:xfrm>
            <a:off x="648125" y="1476034"/>
            <a:ext cx="3788113" cy="2707136"/>
          </a:xfrm>
        </p:spPr>
        <p:txBody>
          <a:bodyPr>
            <a:normAutofit/>
          </a:bodyPr>
          <a:lstStyle>
            <a:lvl1pPr marL="0" indent="0">
              <a:buNone/>
              <a:defRPr sz="1300">
                <a:latin typeface="Raleway Light"/>
                <a:cs typeface="Raleway Light"/>
              </a:defRPr>
            </a:lvl1pPr>
          </a:lstStyle>
          <a:p>
            <a:endParaRPr lang="id-ID"/>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11140175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3975" indent="0" algn="ctr">
              <a:buNone/>
              <a:defRPr>
                <a:solidFill>
                  <a:schemeClr val="tx1">
                    <a:tint val="75000"/>
                  </a:schemeClr>
                </a:solidFill>
              </a:defRPr>
            </a:lvl2pPr>
            <a:lvl3pPr marL="767950" indent="0" algn="ctr">
              <a:buNone/>
              <a:defRPr>
                <a:solidFill>
                  <a:schemeClr val="tx1">
                    <a:tint val="75000"/>
                  </a:schemeClr>
                </a:solidFill>
              </a:defRPr>
            </a:lvl3pPr>
            <a:lvl4pPr marL="1151925" indent="0" algn="ctr">
              <a:buNone/>
              <a:defRPr>
                <a:solidFill>
                  <a:schemeClr val="tx1">
                    <a:tint val="75000"/>
                  </a:schemeClr>
                </a:solidFill>
              </a:defRPr>
            </a:lvl4pPr>
            <a:lvl5pPr marL="1535900" indent="0" algn="ctr">
              <a:buNone/>
              <a:defRPr>
                <a:solidFill>
                  <a:schemeClr val="tx1">
                    <a:tint val="75000"/>
                  </a:schemeClr>
                </a:solidFill>
              </a:defRPr>
            </a:lvl5pPr>
            <a:lvl6pPr marL="1919875" indent="0" algn="ctr">
              <a:buNone/>
              <a:defRPr>
                <a:solidFill>
                  <a:schemeClr val="tx1">
                    <a:tint val="75000"/>
                  </a:schemeClr>
                </a:solidFill>
              </a:defRPr>
            </a:lvl6pPr>
            <a:lvl7pPr marL="2303850" indent="0" algn="ctr">
              <a:buNone/>
              <a:defRPr>
                <a:solidFill>
                  <a:schemeClr val="tx1">
                    <a:tint val="75000"/>
                  </a:schemeClr>
                </a:solidFill>
              </a:defRPr>
            </a:lvl7pPr>
            <a:lvl8pPr marL="2687825" indent="0" algn="ctr">
              <a:buNone/>
              <a:defRPr>
                <a:solidFill>
                  <a:schemeClr val="tx1">
                    <a:tint val="75000"/>
                  </a:schemeClr>
                </a:solidFill>
              </a:defRPr>
            </a:lvl8pPr>
            <a:lvl9pPr marL="30718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vert="horz" wrap="square" lIns="38398" tIns="19198" rIns="38398" bIns="19198" numCol="1" anchor="t" anchorCtr="0" compatLnSpc="1">
            <a:prstTxWarp prst="textNoShape">
              <a:avLst/>
            </a:prstTxWarp>
          </a:bodyPr>
          <a:lstStyle>
            <a:lvl1pPr>
              <a:defRPr/>
            </a:lvl1pPr>
          </a:lstStyle>
          <a:p>
            <a:fld id="{2D325A52-1907-424F-B966-B593B32A90F7}" type="datetimeFigureOut">
              <a:rPr lang="en-GB">
                <a:solidFill>
                  <a:srgbClr val="7E7E7E">
                    <a:tint val="75000"/>
                  </a:srgbClr>
                </a:solidFill>
              </a:rPr>
              <a:pPr/>
              <a:t>18/10/2018</a:t>
            </a:fld>
            <a:endParaRPr lang="en-GB">
              <a:solidFill>
                <a:srgbClr val="7E7E7E">
                  <a:tint val="75000"/>
                </a:srgb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Narrow" pitchFamily="34" charset="0"/>
                <a:ea typeface="+mn-ea"/>
              </a:defRPr>
            </a:lvl1pPr>
          </a:lstStyle>
          <a:p>
            <a:pPr>
              <a:defRPr/>
            </a:pPr>
            <a:endParaRPr lang="en-GB">
              <a:solidFill>
                <a:srgbClr val="7E7E7E">
                  <a:tint val="75000"/>
                </a:srgb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vert="horz" wrap="square" lIns="38398" tIns="19198" rIns="38398" bIns="19198" numCol="1" anchor="t" anchorCtr="0" compatLnSpc="1">
            <a:prstTxWarp prst="textNoShape">
              <a:avLst/>
            </a:prstTxWarp>
          </a:bodyPr>
          <a:lstStyle>
            <a:lvl1pPr>
              <a:defRPr/>
            </a:lvl1pPr>
          </a:lstStyle>
          <a:p>
            <a:fld id="{E8108EA7-A193-F847-A9A1-437C1BD81AA2}" type="slidenum">
              <a:rPr lang="en-GB">
                <a:solidFill>
                  <a:srgbClr val="7E7E7E">
                    <a:tint val="75000"/>
                  </a:srgbClr>
                </a:solidFill>
              </a:rPr>
              <a:pPr/>
              <a:t>‹#›</a:t>
            </a:fld>
            <a:endParaRPr lang="en-GB">
              <a:solidFill>
                <a:srgbClr val="7E7E7E">
                  <a:tint val="75000"/>
                </a:srgbClr>
              </a:solidFill>
            </a:endParaRPr>
          </a:p>
        </p:txBody>
      </p:sp>
    </p:spTree>
    <p:extLst>
      <p:ext uri="{BB962C8B-B14F-4D97-AF65-F5344CB8AC3E}">
        <p14:creationId xmlns:p14="http://schemas.microsoft.com/office/powerpoint/2010/main" val="171333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4J Module PPT Format">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294644524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pic>
        <p:nvPicPr>
          <p:cNvPr id="17" name="Bild 16"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4182"/>
            <a:ext cx="9144000" cy="5142161"/>
          </a:xfrm>
          <a:prstGeom prst="rect">
            <a:avLst/>
          </a:prstGeom>
        </p:spPr>
      </p:pic>
      <p:sp>
        <p:nvSpPr>
          <p:cNvPr id="29"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Portfolio-2-">
    <p:spTree>
      <p:nvGrpSpPr>
        <p:cNvPr id="1" name=""/>
        <p:cNvGrpSpPr/>
        <p:nvPr/>
      </p:nvGrpSpPr>
      <p:grpSpPr>
        <a:xfrm>
          <a:off x="0" y="0"/>
          <a:ext cx="0" cy="0"/>
          <a:chOff x="0" y="0"/>
          <a:chExt cx="0" cy="0"/>
        </a:xfrm>
      </p:grpSpPr>
      <p:pic>
        <p:nvPicPr>
          <p:cNvPr id="18" name="Bild 17" descr="DohaBackground.jp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343"/>
            <a:ext cx="9144000" cy="5142161"/>
          </a:xfrm>
          <a:prstGeom prst="rect">
            <a:avLst/>
          </a:prstGeom>
        </p:spPr>
      </p:pic>
      <p:sp>
        <p:nvSpPr>
          <p:cNvPr id="34"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lvl1pPr>
              <a:defRPr sz="2300"/>
            </a:lvl1pPr>
          </a:lstStyle>
          <a:p>
            <a:r>
              <a:rPr lang="en-US" dirty="0"/>
              <a:t>Click to edit Master title style</a:t>
            </a:r>
          </a:p>
        </p:txBody>
      </p:sp>
      <p:cxnSp>
        <p:nvCxnSpPr>
          <p:cNvPr id="6" name="Straight Connector 19"/>
          <p:cNvCxnSpPr/>
          <p:nvPr userDrawn="1"/>
        </p:nvCxnSpPr>
        <p:spPr>
          <a:xfrm>
            <a:off x="628656" y="4786312"/>
            <a:ext cx="5846573" cy="0"/>
          </a:xfrm>
          <a:prstGeom prst="line">
            <a:avLst/>
          </a:prstGeom>
          <a:ln w="285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64086" y="4554585"/>
            <a:ext cx="2091063" cy="333163"/>
          </a:xfrm>
          <a:prstGeom prst="rect">
            <a:avLst/>
          </a:prstGeom>
        </p:spPr>
      </p:pic>
    </p:spTree>
    <p:extLst>
      <p:ext uri="{BB962C8B-B14F-4D97-AF65-F5344CB8AC3E}">
        <p14:creationId xmlns:p14="http://schemas.microsoft.com/office/powerpoint/2010/main" val="302334275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1601"/>
            <a:ext cx="8229600" cy="7057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031690"/>
            <a:ext cx="8229600" cy="2754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3" y="0"/>
            <a:ext cx="9143999" cy="933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5780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Lst>
  <p:txStyles>
    <p:titleStyle>
      <a:lvl1pPr algn="ctr" defTabSz="914400" rtl="0" eaLnBrk="1" latinLnBrk="0" hangingPunct="1">
        <a:spcBef>
          <a:spcPct val="0"/>
        </a:spcBef>
        <a:buNone/>
        <a:defRPr sz="4400" kern="1200">
          <a:solidFill>
            <a:srgbClr val="648AC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76779" tIns="38390" rIns="76779" bIns="3839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76779" tIns="38390" rIns="76779" bIns="383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7"/>
            <a:ext cx="2057400" cy="273844"/>
          </a:xfrm>
          <a:prstGeom prst="rect">
            <a:avLst/>
          </a:prstGeom>
        </p:spPr>
        <p:txBody>
          <a:bodyPr vert="horz" lIns="76779" tIns="38390" rIns="76779" bIns="38390" rtlCol="0" anchor="ctr"/>
          <a:lstStyle>
            <a:lvl1pPr marL="0" indent="0" algn="l">
              <a:buFont typeface="Arial"/>
              <a:buNone/>
              <a:defRPr sz="1000">
                <a:solidFill>
                  <a:schemeClr val="tx1">
                    <a:tint val="75000"/>
                  </a:schemeClr>
                </a:solidFill>
                <a:latin typeface="Raleway Regular"/>
                <a:cs typeface="Raleway Regular"/>
              </a:defRPr>
            </a:lvl1pPr>
          </a:lstStyle>
          <a:p>
            <a:pPr defTabSz="767796"/>
            <a:endParaRPr lang="en-US">
              <a:solidFill>
                <a:srgbClr val="7E7E7E">
                  <a:tint val="75000"/>
                </a:srgbClr>
              </a:solidFill>
            </a:endParaRPr>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76779" tIns="38390" rIns="76779" bIns="38390" rtlCol="0" anchor="ctr"/>
          <a:lstStyle>
            <a:lvl1pPr marL="0" indent="0" algn="ctr">
              <a:buFont typeface="Arial"/>
              <a:buNone/>
              <a:defRPr sz="1000">
                <a:solidFill>
                  <a:schemeClr val="tx1">
                    <a:tint val="75000"/>
                  </a:schemeClr>
                </a:solidFill>
                <a:latin typeface="Raleway Regular"/>
                <a:cs typeface="Raleway Regular"/>
              </a:defRPr>
            </a:lvl1pPr>
          </a:lstStyle>
          <a:p>
            <a:pPr defTabSz="767796"/>
            <a:endParaRPr lang="en-US">
              <a:solidFill>
                <a:srgbClr val="7E7E7E">
                  <a:tint val="75000"/>
                </a:srgbClr>
              </a:solidFill>
            </a:endParaRPr>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76779" tIns="38390" rIns="76779" bIns="38390" rtlCol="0" anchor="ctr"/>
          <a:lstStyle>
            <a:lvl1pPr marL="0" indent="0" algn="r">
              <a:buFont typeface="Arial"/>
              <a:buNone/>
              <a:defRPr sz="1000">
                <a:solidFill>
                  <a:schemeClr val="tx1">
                    <a:tint val="75000"/>
                  </a:schemeClr>
                </a:solidFill>
                <a:latin typeface="Raleway Regular"/>
                <a:cs typeface="Raleway Regular"/>
              </a:defRPr>
            </a:lvl1pPr>
          </a:lstStyle>
          <a:p>
            <a:pPr defTabSz="767796"/>
            <a:fld id="{FCEE2C88-6C8F-484D-AF69-578F576B1F44}" type="slidenum">
              <a:rPr lang="en-US" smtClean="0">
                <a:solidFill>
                  <a:srgbClr val="7E7E7E">
                    <a:tint val="75000"/>
                  </a:srgbClr>
                </a:solidFill>
              </a:rPr>
              <a:pPr defTabSz="767796"/>
              <a:t>‹#›</a:t>
            </a:fld>
            <a:endParaRPr lang="en-US">
              <a:solidFill>
                <a:srgbClr val="7E7E7E">
                  <a:tint val="75000"/>
                </a:srgbClr>
              </a:solidFill>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hf hdr="0" ftr="0" dt="0"/>
  <p:txStyles>
    <p:titleStyle>
      <a:lvl1pPr marL="0" indent="0" algn="l" defTabSz="767796" rtl="0" eaLnBrk="1" latinLnBrk="0" hangingPunct="1">
        <a:lnSpc>
          <a:spcPct val="90000"/>
        </a:lnSpc>
        <a:spcBef>
          <a:spcPct val="0"/>
        </a:spcBef>
        <a:buFont typeface="Arial"/>
        <a:buNone/>
        <a:defRPr lang="en-US" sz="2500" kern="1200">
          <a:solidFill>
            <a:schemeClr val="tx1"/>
          </a:solidFill>
          <a:latin typeface="Eurostile"/>
          <a:ea typeface="+mj-ea"/>
          <a:cs typeface="Eurostile"/>
        </a:defRPr>
      </a:lvl1pPr>
    </p:titleStyle>
    <p:bodyStyle>
      <a:lvl1pPr marL="0" indent="0" algn="l" defTabSz="767796" rtl="0" eaLnBrk="1" latinLnBrk="0" hangingPunct="1">
        <a:lnSpc>
          <a:spcPct val="90000"/>
        </a:lnSpc>
        <a:spcBef>
          <a:spcPts val="840"/>
        </a:spcBef>
        <a:buFont typeface="Arial" panose="020B0604020202020204" pitchFamily="34" charset="0"/>
        <a:buNone/>
        <a:defRPr lang="en-US" sz="2000" kern="1200" dirty="0" smtClean="0">
          <a:solidFill>
            <a:schemeClr val="tx1"/>
          </a:solidFill>
          <a:effectLst/>
          <a:latin typeface="Apex"/>
          <a:ea typeface="+mn-ea"/>
          <a:cs typeface="Apex"/>
        </a:defRPr>
      </a:lvl1pPr>
      <a:lvl2pPr marL="383898" indent="0" algn="l" defTabSz="767796" rtl="0" eaLnBrk="1" latinLnBrk="0" hangingPunct="1">
        <a:lnSpc>
          <a:spcPct val="90000"/>
        </a:lnSpc>
        <a:spcBef>
          <a:spcPts val="420"/>
        </a:spcBef>
        <a:buFont typeface="Arial" panose="020B0604020202020204" pitchFamily="34" charset="0"/>
        <a:buNone/>
        <a:defRPr lang="en-US" sz="1700" kern="1200" dirty="0" smtClean="0">
          <a:solidFill>
            <a:schemeClr val="tx1"/>
          </a:solidFill>
          <a:effectLst/>
          <a:latin typeface="Apex"/>
          <a:ea typeface="+mn-ea"/>
          <a:cs typeface="Apex"/>
        </a:defRPr>
      </a:lvl2pPr>
      <a:lvl3pPr marL="767796" indent="0" algn="l" defTabSz="767796" rtl="0" eaLnBrk="1" latinLnBrk="0" hangingPunct="1">
        <a:lnSpc>
          <a:spcPct val="90000"/>
        </a:lnSpc>
        <a:spcBef>
          <a:spcPts val="420"/>
        </a:spcBef>
        <a:buFont typeface="Arial" panose="020B0604020202020204" pitchFamily="34" charset="0"/>
        <a:buNone/>
        <a:defRPr lang="en-US" sz="1500" kern="1200" dirty="0" smtClean="0">
          <a:solidFill>
            <a:schemeClr val="tx1"/>
          </a:solidFill>
          <a:effectLst/>
          <a:latin typeface="Apex"/>
          <a:ea typeface="+mn-ea"/>
          <a:cs typeface="Apex"/>
        </a:defRPr>
      </a:lvl3pPr>
      <a:lvl4pPr marL="1151694" indent="0" algn="l" defTabSz="767796" rtl="0" eaLnBrk="1" latinLnBrk="0" hangingPunct="1">
        <a:lnSpc>
          <a:spcPct val="90000"/>
        </a:lnSpc>
        <a:spcBef>
          <a:spcPts val="420"/>
        </a:spcBef>
        <a:buFont typeface="Arial" panose="020B0604020202020204" pitchFamily="34" charset="0"/>
        <a:buNone/>
        <a:defRPr lang="en-US" sz="1300" kern="1200" dirty="0" smtClean="0">
          <a:solidFill>
            <a:schemeClr val="tx1"/>
          </a:solidFill>
          <a:effectLst/>
          <a:latin typeface="Apex"/>
          <a:ea typeface="+mn-ea"/>
          <a:cs typeface="Apex"/>
        </a:defRPr>
      </a:lvl4pPr>
      <a:lvl5pPr marL="1535593" indent="0" algn="l" defTabSz="767796" rtl="0" eaLnBrk="1" latinLnBrk="0" hangingPunct="1">
        <a:lnSpc>
          <a:spcPct val="90000"/>
        </a:lnSpc>
        <a:spcBef>
          <a:spcPts val="420"/>
        </a:spcBef>
        <a:buFont typeface="Arial" panose="020B0604020202020204" pitchFamily="34" charset="0"/>
        <a:buNone/>
        <a:defRPr lang="en-US" sz="1300" kern="1200" dirty="0">
          <a:solidFill>
            <a:schemeClr val="tx1"/>
          </a:solidFill>
          <a:effectLst/>
          <a:latin typeface="Apex"/>
          <a:ea typeface="+mn-ea"/>
          <a:cs typeface="Apex"/>
        </a:defRPr>
      </a:lvl5pPr>
      <a:lvl6pPr marL="2111440"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339"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237"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135"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796" rtl="0" eaLnBrk="1" latinLnBrk="0" hangingPunct="1">
        <a:defRPr sz="1500" kern="1200">
          <a:solidFill>
            <a:schemeClr val="tx1"/>
          </a:solidFill>
          <a:latin typeface="+mn-lt"/>
          <a:ea typeface="+mn-ea"/>
          <a:cs typeface="+mn-cs"/>
        </a:defRPr>
      </a:lvl1pPr>
      <a:lvl2pPr marL="383898" algn="l" defTabSz="767796" rtl="0" eaLnBrk="1" latinLnBrk="0" hangingPunct="1">
        <a:defRPr sz="1500" kern="1200">
          <a:solidFill>
            <a:schemeClr val="tx1"/>
          </a:solidFill>
          <a:latin typeface="+mn-lt"/>
          <a:ea typeface="+mn-ea"/>
          <a:cs typeface="+mn-cs"/>
        </a:defRPr>
      </a:lvl2pPr>
      <a:lvl3pPr marL="767796" algn="l" defTabSz="767796" rtl="0" eaLnBrk="1" latinLnBrk="0" hangingPunct="1">
        <a:defRPr sz="1500" kern="1200">
          <a:solidFill>
            <a:schemeClr val="tx1"/>
          </a:solidFill>
          <a:latin typeface="+mn-lt"/>
          <a:ea typeface="+mn-ea"/>
          <a:cs typeface="+mn-cs"/>
        </a:defRPr>
      </a:lvl3pPr>
      <a:lvl4pPr marL="1151694" algn="l" defTabSz="767796" rtl="0" eaLnBrk="1" latinLnBrk="0" hangingPunct="1">
        <a:defRPr sz="1500" kern="1200">
          <a:solidFill>
            <a:schemeClr val="tx1"/>
          </a:solidFill>
          <a:latin typeface="+mn-lt"/>
          <a:ea typeface="+mn-ea"/>
          <a:cs typeface="+mn-cs"/>
        </a:defRPr>
      </a:lvl4pPr>
      <a:lvl5pPr marL="1535593" algn="l" defTabSz="767796" rtl="0" eaLnBrk="1" latinLnBrk="0" hangingPunct="1">
        <a:defRPr sz="1500" kern="1200">
          <a:solidFill>
            <a:schemeClr val="tx1"/>
          </a:solidFill>
          <a:latin typeface="+mn-lt"/>
          <a:ea typeface="+mn-ea"/>
          <a:cs typeface="+mn-cs"/>
        </a:defRPr>
      </a:lvl5pPr>
      <a:lvl6pPr marL="1919491" algn="l" defTabSz="767796" rtl="0" eaLnBrk="1" latinLnBrk="0" hangingPunct="1">
        <a:defRPr sz="1500" kern="1200">
          <a:solidFill>
            <a:schemeClr val="tx1"/>
          </a:solidFill>
          <a:latin typeface="+mn-lt"/>
          <a:ea typeface="+mn-ea"/>
          <a:cs typeface="+mn-cs"/>
        </a:defRPr>
      </a:lvl6pPr>
      <a:lvl7pPr marL="2303389" algn="l" defTabSz="767796" rtl="0" eaLnBrk="1" latinLnBrk="0" hangingPunct="1">
        <a:defRPr sz="1500" kern="1200">
          <a:solidFill>
            <a:schemeClr val="tx1"/>
          </a:solidFill>
          <a:latin typeface="+mn-lt"/>
          <a:ea typeface="+mn-ea"/>
          <a:cs typeface="+mn-cs"/>
        </a:defRPr>
      </a:lvl7pPr>
      <a:lvl8pPr marL="2687287" algn="l" defTabSz="767796" rtl="0" eaLnBrk="1" latinLnBrk="0" hangingPunct="1">
        <a:defRPr sz="1500" kern="1200">
          <a:solidFill>
            <a:schemeClr val="tx1"/>
          </a:solidFill>
          <a:latin typeface="+mn-lt"/>
          <a:ea typeface="+mn-ea"/>
          <a:cs typeface="+mn-cs"/>
        </a:defRPr>
      </a:lvl8pPr>
      <a:lvl9pPr marL="3071186" algn="l" defTabSz="76779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ideo" Target="https://www.youtube.com/embed/QpmsftF2We4"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britishmuseum.org/research/collection_online/collection_object_details.aspx?objectId=327188&amp;partId=1" TargetMode="External"/><Relationship Id="rId2" Type="http://schemas.openxmlformats.org/officeDocument/2006/relationships/hyperlink" Target="https://www.nytimes.com/2017/04/23/us/dna-ancestry-race-identity.html"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ideo" Target="https://www.youtube.com/embed/tyaEQEmt5ls"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
            <a:ext cx="9144000" cy="3639748"/>
          </a:xfrm>
          <a:prstGeom prst="rect">
            <a:avLst/>
          </a:prstGeom>
          <a:noFill/>
        </p:spPr>
        <p:txBody>
          <a:bodyPr wrap="square" lIns="38391" tIns="19194" rIns="38391" bIns="19194">
            <a:spAutoFit/>
          </a:bodyPr>
          <a:lstStyle/>
          <a:p>
            <a:pPr algn="ctr" defTabSz="767650">
              <a:defRPr/>
            </a:pPr>
            <a:endParaRPr lang="en-US" dirty="0">
              <a:solidFill>
                <a:srgbClr val="FFFFFF"/>
              </a:solidFill>
              <a:latin typeface="LaTo light"/>
              <a:cs typeface="LaTo light"/>
            </a:endParaRPr>
          </a:p>
          <a:p>
            <a:pPr algn="ctr" defTabSz="767650">
              <a:defRPr/>
            </a:pPr>
            <a:endParaRPr lang="en-US" dirty="0">
              <a:solidFill>
                <a:srgbClr val="FFFFFF"/>
              </a:solidFill>
              <a:latin typeface="LaTo light"/>
              <a:cs typeface="LaTo light"/>
            </a:endParaRPr>
          </a:p>
          <a:p>
            <a:pPr algn="ctr" defTabSz="767650">
              <a:defRPr/>
            </a:pPr>
            <a:endParaRPr lang="en-US" b="1" spc="126" dirty="0">
              <a:solidFill>
                <a:srgbClr val="FFFFFF"/>
              </a:solidFill>
              <a:latin typeface="Eurostile"/>
              <a:cs typeface="Eurostile"/>
            </a:endParaRPr>
          </a:p>
          <a:p>
            <a:pPr algn="ctr" defTabSz="767650">
              <a:defRPr/>
            </a:pPr>
            <a:endParaRPr lang="en-US" sz="3000" b="1" spc="126" dirty="0">
              <a:solidFill>
                <a:srgbClr val="AC4263"/>
              </a:solidFill>
              <a:latin typeface="Eurostile"/>
              <a:cs typeface="Eurostile"/>
            </a:endParaRPr>
          </a:p>
          <a:p>
            <a:pPr algn="ctr" defTabSz="767650">
              <a:defRPr/>
            </a:pPr>
            <a:endParaRPr lang="en-US" sz="3000" b="1" spc="126" dirty="0">
              <a:solidFill>
                <a:srgbClr val="AC4263"/>
              </a:solidFill>
              <a:latin typeface="Eurostile"/>
              <a:cs typeface="Eurostile"/>
            </a:endParaRPr>
          </a:p>
          <a:p>
            <a:pPr algn="ctr" defTabSz="767650">
              <a:defRPr/>
            </a:pPr>
            <a:r>
              <a:rPr lang="en-US" sz="3000" b="1" spc="126" dirty="0">
                <a:solidFill>
                  <a:srgbClr val="AC4263"/>
                </a:solidFill>
                <a:latin typeface="Arial" panose="020B0604020202020204" pitchFamily="34" charset="0"/>
                <a:cs typeface="Arial" panose="020B0604020202020204" pitchFamily="34" charset="0"/>
              </a:rPr>
              <a:t>Education for Justice (E4J)</a:t>
            </a:r>
          </a:p>
          <a:p>
            <a:pPr algn="ctr" defTabSz="767650">
              <a:defRPr/>
            </a:pPr>
            <a:r>
              <a:rPr lang="en-US" sz="3000" b="1" spc="126" dirty="0">
                <a:solidFill>
                  <a:srgbClr val="AC4263"/>
                </a:solidFill>
                <a:latin typeface="Arial" panose="020B0604020202020204" pitchFamily="34" charset="0"/>
                <a:cs typeface="Arial" panose="020B0604020202020204" pitchFamily="34" charset="0"/>
              </a:rPr>
              <a:t>Integrity and Ethics</a:t>
            </a:r>
          </a:p>
          <a:p>
            <a:pPr algn="ctr" defTabSz="767650">
              <a:defRPr/>
            </a:pPr>
            <a:br>
              <a:rPr lang="en-US" sz="3000" b="1" spc="126" dirty="0">
                <a:solidFill>
                  <a:srgbClr val="AC4263"/>
                </a:solidFill>
                <a:latin typeface="Arial" panose="020B0604020202020204" pitchFamily="34" charset="0"/>
                <a:cs typeface="Arial" panose="020B0604020202020204" pitchFamily="34" charset="0"/>
              </a:rPr>
            </a:br>
            <a:r>
              <a:rPr lang="en-US" sz="3000" spc="126" dirty="0">
                <a:solidFill>
                  <a:srgbClr val="AC4263"/>
                </a:solidFill>
                <a:latin typeface="Arial" panose="020B0604020202020204" pitchFamily="34" charset="0"/>
                <a:cs typeface="Arial" panose="020B0604020202020204" pitchFamily="34" charset="0"/>
              </a:rPr>
              <a:t>Module 5: Ethics, Diversity and Pluralism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206" y="275735"/>
            <a:ext cx="1138736" cy="907701"/>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40399329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CD71-9063-41A2-A5ED-AF0C1EB81BCE}"/>
              </a:ext>
            </a:extLst>
          </p:cNvPr>
          <p:cNvSpPr>
            <a:spLocks noGrp="1"/>
          </p:cNvSpPr>
          <p:nvPr>
            <p:ph type="title"/>
          </p:nvPr>
        </p:nvSpPr>
        <p:spPr>
          <a:xfrm>
            <a:off x="628650" y="51470"/>
            <a:ext cx="7886700" cy="720080"/>
          </a:xfrm>
        </p:spPr>
        <p:txBody>
          <a:bodyPr>
            <a:normAutofit/>
          </a:bodyPr>
          <a:lstStyle/>
          <a:p>
            <a:pPr algn="ctr"/>
            <a:r>
              <a:rPr lang="en-GB" sz="3000" b="1" dirty="0">
                <a:solidFill>
                  <a:schemeClr val="accent4">
                    <a:lumMod val="75000"/>
                  </a:schemeClr>
                </a:solidFill>
                <a:latin typeface="+mn-lt"/>
              </a:rPr>
              <a:t>Ethical role models and their relevance</a:t>
            </a:r>
            <a:endParaRPr lang="en-US" sz="3000" b="1" dirty="0">
              <a:solidFill>
                <a:schemeClr val="accent4">
                  <a:lumMod val="75000"/>
                </a:schemeClr>
              </a:solidFill>
              <a:latin typeface="+mn-lt"/>
            </a:endParaRPr>
          </a:p>
        </p:txBody>
      </p:sp>
      <p:sp>
        <p:nvSpPr>
          <p:cNvPr id="4" name="Rectangle 3">
            <a:extLst>
              <a:ext uri="{FF2B5EF4-FFF2-40B4-BE49-F238E27FC236}">
                <a16:creationId xmlns:a16="http://schemas.microsoft.com/office/drawing/2014/main" id="{4EDE5F4B-9116-4173-AD70-A05DE2210ECB}"/>
              </a:ext>
            </a:extLst>
          </p:cNvPr>
          <p:cNvSpPr/>
          <p:nvPr/>
        </p:nvSpPr>
        <p:spPr>
          <a:xfrm>
            <a:off x="1843697" y="987574"/>
            <a:ext cx="4572000" cy="646331"/>
          </a:xfrm>
          <a:prstGeom prst="rect">
            <a:avLst/>
          </a:prstGeom>
        </p:spPr>
        <p:txBody>
          <a:bodyPr>
            <a:spAutoFit/>
          </a:bodyPr>
          <a:lstStyle/>
          <a:p>
            <a:br>
              <a:rPr lang="en-US" dirty="0">
                <a:solidFill>
                  <a:srgbClr val="000000"/>
                </a:solidFill>
                <a:latin typeface="Roboto"/>
              </a:rPr>
            </a:br>
            <a:endParaRPr lang="en-US" dirty="0"/>
          </a:p>
        </p:txBody>
      </p:sp>
      <p:pic>
        <p:nvPicPr>
          <p:cNvPr id="3" name="Online Media 2">
            <a:hlinkClick r:id="" action="ppaction://media"/>
            <a:extLst>
              <a:ext uri="{FF2B5EF4-FFF2-40B4-BE49-F238E27FC236}">
                <a16:creationId xmlns:a16="http://schemas.microsoft.com/office/drawing/2014/main" id="{FCC74793-CDAD-4505-855F-0B5FBB77B958}"/>
              </a:ext>
            </a:extLst>
          </p:cNvPr>
          <p:cNvPicPr>
            <a:picLocks noRot="1" noChangeAspect="1"/>
          </p:cNvPicPr>
          <p:nvPr>
            <a:videoFile r:link="rId1"/>
          </p:nvPr>
        </p:nvPicPr>
        <p:blipFill>
          <a:blip r:embed="rId4"/>
          <a:stretch>
            <a:fillRect/>
          </a:stretch>
        </p:blipFill>
        <p:spPr>
          <a:xfrm>
            <a:off x="1979713" y="1392619"/>
            <a:ext cx="5040560" cy="2835315"/>
          </a:xfrm>
          <a:prstGeom prst="rect">
            <a:avLst/>
          </a:prstGeom>
        </p:spPr>
      </p:pic>
      <p:sp>
        <p:nvSpPr>
          <p:cNvPr id="5" name="Rectangle 4">
            <a:extLst>
              <a:ext uri="{FF2B5EF4-FFF2-40B4-BE49-F238E27FC236}">
                <a16:creationId xmlns:a16="http://schemas.microsoft.com/office/drawing/2014/main" id="{DA503833-53F6-48EE-85CF-E5D61488C97F}"/>
              </a:ext>
            </a:extLst>
          </p:cNvPr>
          <p:cNvSpPr/>
          <p:nvPr/>
        </p:nvSpPr>
        <p:spPr>
          <a:xfrm>
            <a:off x="1691679" y="1002962"/>
            <a:ext cx="5760641" cy="307777"/>
          </a:xfrm>
          <a:prstGeom prst="rect">
            <a:avLst/>
          </a:prstGeom>
        </p:spPr>
        <p:txBody>
          <a:bodyPr wrap="square">
            <a:spAutoFit/>
          </a:bodyPr>
          <a:lstStyle/>
          <a:p>
            <a:r>
              <a:rPr lang="en-GB" sz="1400" b="1" dirty="0"/>
              <a:t>Neil MacGregor on the Cyrus Cylinder: A great moment for the Middle East</a:t>
            </a:r>
          </a:p>
        </p:txBody>
      </p:sp>
    </p:spTree>
    <p:extLst>
      <p:ext uri="{BB962C8B-B14F-4D97-AF65-F5344CB8AC3E}">
        <p14:creationId xmlns:p14="http://schemas.microsoft.com/office/powerpoint/2010/main" val="365341356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DB6B-0D3E-43B3-81EC-CC314092CA4F}"/>
              </a:ext>
            </a:extLst>
          </p:cNvPr>
          <p:cNvSpPr>
            <a:spLocks noGrp="1"/>
          </p:cNvSpPr>
          <p:nvPr>
            <p:ph type="title"/>
          </p:nvPr>
        </p:nvSpPr>
        <p:spPr>
          <a:xfrm>
            <a:off x="611560" y="267494"/>
            <a:ext cx="7886700" cy="648072"/>
          </a:xfrm>
        </p:spPr>
        <p:txBody>
          <a:bodyPr>
            <a:normAutofit/>
          </a:bodyPr>
          <a:lstStyle/>
          <a:p>
            <a:pPr algn="ctr"/>
            <a:r>
              <a:rPr lang="en-GB" sz="3000" b="1" dirty="0">
                <a:solidFill>
                  <a:schemeClr val="accent4">
                    <a:lumMod val="75000"/>
                  </a:schemeClr>
                </a:solidFill>
                <a:latin typeface="Arial Narrow" panose="020B0606020202030204" pitchFamily="34" charset="0"/>
              </a:rPr>
              <a:t>Ethical role models and their relevance</a:t>
            </a:r>
            <a:endParaRPr lang="en-US" sz="3000" dirty="0">
              <a:latin typeface="Arial Narrow" panose="020B0606020202030204" pitchFamily="34" charset="0"/>
            </a:endParaRPr>
          </a:p>
        </p:txBody>
      </p:sp>
      <p:sp>
        <p:nvSpPr>
          <p:cNvPr id="3" name="TextBox 2">
            <a:extLst>
              <a:ext uri="{FF2B5EF4-FFF2-40B4-BE49-F238E27FC236}">
                <a16:creationId xmlns:a16="http://schemas.microsoft.com/office/drawing/2014/main" id="{E06CC117-1588-447F-B6ED-E4E3915AB2F5}"/>
              </a:ext>
            </a:extLst>
          </p:cNvPr>
          <p:cNvSpPr txBox="1"/>
          <p:nvPr/>
        </p:nvSpPr>
        <p:spPr>
          <a:xfrm>
            <a:off x="539552" y="1059582"/>
            <a:ext cx="6624736" cy="3231654"/>
          </a:xfrm>
          <a:prstGeom prst="rect">
            <a:avLst/>
          </a:prstGeom>
          <a:noFill/>
        </p:spPr>
        <p:txBody>
          <a:bodyPr wrap="square" rtlCol="0">
            <a:spAutoFit/>
          </a:bodyPr>
          <a:lstStyle/>
          <a:p>
            <a:pPr>
              <a:spcAft>
                <a:spcPts val="1200"/>
              </a:spcAft>
            </a:pPr>
            <a:r>
              <a:rPr lang="en-US" sz="2000" b="1" u="sng" dirty="0">
                <a:latin typeface="Apex"/>
              </a:rPr>
              <a:t>Exercise 3: Mandela’s The Long Walk to Freedom</a:t>
            </a:r>
          </a:p>
          <a:p>
            <a:pPr marL="285750" lvl="0" indent="-285750">
              <a:spcAft>
                <a:spcPts val="1200"/>
              </a:spcAft>
              <a:buFont typeface="Wingdings" panose="05000000000000000000" pitchFamily="2" charset="2"/>
              <a:buChar char="Ø"/>
            </a:pPr>
            <a:r>
              <a:rPr lang="en-GB" sz="1600" dirty="0">
                <a:latin typeface="Apex"/>
              </a:rPr>
              <a:t>In the excerpt you have just read, how do we make judgments about their behaviour? Is either person morally correct? Or are both of them right “in their own way”? </a:t>
            </a:r>
            <a:endParaRPr lang="en-US" sz="1600" dirty="0">
              <a:latin typeface="Apex"/>
            </a:endParaRPr>
          </a:p>
          <a:p>
            <a:pPr marL="285750" lvl="0" indent="-285750">
              <a:spcAft>
                <a:spcPts val="1200"/>
              </a:spcAft>
              <a:buFont typeface="Wingdings" panose="05000000000000000000" pitchFamily="2" charset="2"/>
              <a:buChar char="Ø"/>
            </a:pPr>
            <a:r>
              <a:rPr lang="en-GB" sz="1600" dirty="0">
                <a:latin typeface="Apex"/>
              </a:rPr>
              <a:t>How might you have handled the problems based upon race, role, and age emphasized in this excerpt?</a:t>
            </a:r>
            <a:endParaRPr lang="en-US" sz="1600" dirty="0">
              <a:latin typeface="Apex"/>
            </a:endParaRPr>
          </a:p>
          <a:p>
            <a:pPr marL="285750" indent="-285750">
              <a:spcAft>
                <a:spcPts val="1200"/>
              </a:spcAft>
              <a:buFont typeface="Wingdings" panose="05000000000000000000" pitchFamily="2" charset="2"/>
              <a:buChar char="Ø"/>
            </a:pPr>
            <a:r>
              <a:rPr lang="en-GB" sz="1600" dirty="0">
                <a:latin typeface="Apex"/>
              </a:rPr>
              <a:t>Are educational courses like this one an antidote to racism or does higher education embalm and transmit “eternal” problems of human nature which cannot be changed in diversity and ethics courses? </a:t>
            </a:r>
          </a:p>
          <a:p>
            <a:pPr marL="285750" indent="-285750">
              <a:spcAft>
                <a:spcPts val="1200"/>
              </a:spcAft>
              <a:buFont typeface="Wingdings" panose="05000000000000000000" pitchFamily="2" charset="2"/>
              <a:buChar char="Ø"/>
            </a:pPr>
            <a:r>
              <a:rPr lang="en-GB" sz="1600" dirty="0">
                <a:latin typeface="Apex"/>
              </a:rPr>
              <a:t>How important and practical is what we are doing in this class? </a:t>
            </a:r>
            <a:endParaRPr lang="en-US" sz="1600" b="1" u="sng" dirty="0">
              <a:latin typeface="Apex"/>
            </a:endParaRPr>
          </a:p>
        </p:txBody>
      </p:sp>
    </p:spTree>
    <p:extLst>
      <p:ext uri="{BB962C8B-B14F-4D97-AF65-F5344CB8AC3E}">
        <p14:creationId xmlns:p14="http://schemas.microsoft.com/office/powerpoint/2010/main" val="374623947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91E-A555-4C61-A19A-335A4CC29139}"/>
              </a:ext>
            </a:extLst>
          </p:cNvPr>
          <p:cNvSpPr>
            <a:spLocks noGrp="1"/>
          </p:cNvSpPr>
          <p:nvPr>
            <p:ph type="title"/>
          </p:nvPr>
        </p:nvSpPr>
        <p:spPr>
          <a:xfrm>
            <a:off x="628650" y="195486"/>
            <a:ext cx="7886700" cy="720080"/>
          </a:xfrm>
        </p:spPr>
        <p:txBody>
          <a:bodyPr>
            <a:normAutofit/>
          </a:bodyPr>
          <a:lstStyle/>
          <a:p>
            <a:pPr algn="ctr"/>
            <a:r>
              <a:rPr lang="fr-FR" sz="3000" b="1" dirty="0" err="1">
                <a:solidFill>
                  <a:schemeClr val="accent4">
                    <a:lumMod val="75000"/>
                  </a:schemeClr>
                </a:solidFill>
                <a:latin typeface="Arial Narrow" panose="020B0606020202030204" pitchFamily="34" charset="0"/>
              </a:rPr>
              <a:t>Intersectional</a:t>
            </a:r>
            <a:r>
              <a:rPr lang="fr-FR" sz="3000" b="1" dirty="0">
                <a:solidFill>
                  <a:schemeClr val="accent4">
                    <a:lumMod val="75000"/>
                  </a:schemeClr>
                </a:solidFill>
                <a:latin typeface="Arial Narrow" panose="020B0606020202030204" pitchFamily="34" charset="0"/>
              </a:rPr>
              <a:t> Constitution</a:t>
            </a:r>
            <a:r>
              <a:rPr lang="en-GB" sz="3000" b="1" dirty="0">
                <a:solidFill>
                  <a:schemeClr val="accent4">
                    <a:lumMod val="75000"/>
                  </a:schemeClr>
                </a:solidFill>
                <a:latin typeface="Arial Narrow" panose="020B0606020202030204" pitchFamily="34" charset="0"/>
              </a:rPr>
              <a:t> exercise</a:t>
            </a:r>
            <a:endParaRPr lang="en-US" sz="3000" b="1" dirty="0">
              <a:solidFill>
                <a:schemeClr val="accent4">
                  <a:lumMod val="75000"/>
                </a:schemeClr>
              </a:solidFill>
              <a:latin typeface="Arial Narrow" panose="020B0606020202030204" pitchFamily="34" charset="0"/>
            </a:endParaRPr>
          </a:p>
        </p:txBody>
      </p:sp>
      <p:sp>
        <p:nvSpPr>
          <p:cNvPr id="3" name="TextBox 2">
            <a:extLst>
              <a:ext uri="{FF2B5EF4-FFF2-40B4-BE49-F238E27FC236}">
                <a16:creationId xmlns:a16="http://schemas.microsoft.com/office/drawing/2014/main" id="{723479AF-6A09-4379-9A64-F8CB59F410DC}"/>
              </a:ext>
            </a:extLst>
          </p:cNvPr>
          <p:cNvSpPr txBox="1"/>
          <p:nvPr/>
        </p:nvSpPr>
        <p:spPr>
          <a:xfrm>
            <a:off x="1835696" y="1131590"/>
            <a:ext cx="4392488" cy="2616101"/>
          </a:xfrm>
          <a:prstGeom prst="rect">
            <a:avLst/>
          </a:prstGeom>
          <a:noFill/>
        </p:spPr>
        <p:txBody>
          <a:bodyPr wrap="square" rtlCol="0">
            <a:spAutoFit/>
          </a:bodyPr>
          <a:lstStyle/>
          <a:p>
            <a:r>
              <a:rPr lang="en-US" sz="2000" b="1" u="sng" dirty="0"/>
              <a:t>Exercise 4: Role Play </a:t>
            </a:r>
          </a:p>
          <a:p>
            <a:pPr marL="285750" lvl="0" indent="-285750">
              <a:buFont typeface="Arial" panose="020B0604020202020204" pitchFamily="34" charset="0"/>
              <a:buChar char="•"/>
            </a:pPr>
            <a:r>
              <a:rPr lang="en-GB" dirty="0"/>
              <a:t>Hindu activist from India</a:t>
            </a:r>
            <a:endParaRPr lang="en-US" dirty="0"/>
          </a:p>
          <a:p>
            <a:pPr marL="285750" lvl="0" indent="-285750">
              <a:buFont typeface="Arial" panose="020B0604020202020204" pitchFamily="34" charset="0"/>
              <a:buChar char="•"/>
            </a:pPr>
            <a:r>
              <a:rPr lang="en-GB" dirty="0"/>
              <a:t>Chinese Communist party member</a:t>
            </a:r>
            <a:endParaRPr lang="en-US" dirty="0"/>
          </a:p>
          <a:p>
            <a:pPr marL="285750" lvl="0" indent="-285750">
              <a:buFont typeface="Arial" panose="020B0604020202020204" pitchFamily="34" charset="0"/>
              <a:buChar char="•"/>
            </a:pPr>
            <a:r>
              <a:rPr lang="en-GB" dirty="0"/>
              <a:t>American transgender activist</a:t>
            </a:r>
            <a:endParaRPr lang="en-US" dirty="0"/>
          </a:p>
          <a:p>
            <a:pPr marL="285750" lvl="0" indent="-285750">
              <a:buFont typeface="Arial" panose="020B0604020202020204" pitchFamily="34" charset="0"/>
              <a:buChar char="•"/>
            </a:pPr>
            <a:r>
              <a:rPr lang="en-GB" dirty="0"/>
              <a:t>Palestinian Hamas leader</a:t>
            </a:r>
            <a:endParaRPr lang="en-US" dirty="0"/>
          </a:p>
          <a:p>
            <a:pPr marL="285750" lvl="0" indent="-285750">
              <a:buFont typeface="Arial" panose="020B0604020202020204" pitchFamily="34" charset="0"/>
              <a:buChar char="•"/>
            </a:pPr>
            <a:r>
              <a:rPr lang="en-GB" dirty="0"/>
              <a:t>Venezuelan Catholic liberation theologian</a:t>
            </a:r>
            <a:endParaRPr lang="en-US" dirty="0"/>
          </a:p>
          <a:p>
            <a:pPr marL="285750" lvl="0" indent="-285750">
              <a:buFont typeface="Arial" panose="020B0604020202020204" pitchFamily="34" charset="0"/>
              <a:buChar char="•"/>
            </a:pPr>
            <a:r>
              <a:rPr lang="en-GB" dirty="0"/>
              <a:t>Any other role that would be relevant in that particular context</a:t>
            </a:r>
            <a:endParaRPr lang="en-US" dirty="0"/>
          </a:p>
          <a:p>
            <a:endParaRPr lang="en-US" dirty="0"/>
          </a:p>
        </p:txBody>
      </p:sp>
    </p:spTree>
    <p:extLst>
      <p:ext uri="{BB962C8B-B14F-4D97-AF65-F5344CB8AC3E}">
        <p14:creationId xmlns:p14="http://schemas.microsoft.com/office/powerpoint/2010/main" val="67294930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BF04-47F2-4F28-93E3-504AA640E962}"/>
              </a:ext>
            </a:extLst>
          </p:cNvPr>
          <p:cNvSpPr>
            <a:spLocks noGrp="1"/>
          </p:cNvSpPr>
          <p:nvPr>
            <p:ph type="title"/>
          </p:nvPr>
        </p:nvSpPr>
        <p:spPr>
          <a:xfrm>
            <a:off x="628650" y="218425"/>
            <a:ext cx="7886700" cy="994172"/>
          </a:xfrm>
        </p:spPr>
        <p:txBody>
          <a:bodyPr>
            <a:normAutofit/>
          </a:bodyPr>
          <a:lstStyle/>
          <a:p>
            <a:pPr algn="ctr"/>
            <a:r>
              <a:rPr lang="en-US" sz="3000" b="1" dirty="0">
                <a:solidFill>
                  <a:schemeClr val="accent4">
                    <a:lumMod val="75000"/>
                  </a:schemeClr>
                </a:solidFill>
                <a:latin typeface="Arial Narrow" panose="020B0606020202030204" pitchFamily="34" charset="0"/>
              </a:rPr>
              <a:t>Core reading </a:t>
            </a:r>
          </a:p>
        </p:txBody>
      </p:sp>
      <p:sp>
        <p:nvSpPr>
          <p:cNvPr id="3" name="Rectangle 2">
            <a:extLst>
              <a:ext uri="{FF2B5EF4-FFF2-40B4-BE49-F238E27FC236}">
                <a16:creationId xmlns:a16="http://schemas.microsoft.com/office/drawing/2014/main" id="{5BC4C8F7-A5FD-45BE-80B5-447D9E9CBA14}"/>
              </a:ext>
            </a:extLst>
          </p:cNvPr>
          <p:cNvSpPr/>
          <p:nvPr/>
        </p:nvSpPr>
        <p:spPr>
          <a:xfrm>
            <a:off x="683568" y="1140589"/>
            <a:ext cx="7632848" cy="2862322"/>
          </a:xfrm>
          <a:prstGeom prst="rect">
            <a:avLst/>
          </a:prstGeom>
        </p:spPr>
        <p:txBody>
          <a:bodyPr wrap="square">
            <a:spAutoFit/>
          </a:bodyPr>
          <a:lstStyle/>
          <a:p>
            <a:pPr marL="285750" indent="-285750">
              <a:spcAft>
                <a:spcPts val="1200"/>
              </a:spcAft>
              <a:buFont typeface="Wingdings" panose="05000000000000000000" pitchFamily="2" charset="2"/>
              <a:buChar char="ü"/>
            </a:pPr>
            <a:r>
              <a:rPr lang="en-GB" sz="1400" dirty="0">
                <a:latin typeface="Apex"/>
                <a:ea typeface="Times New Roman" panose="02020603050405020304" pitchFamily="18" charset="0"/>
              </a:rPr>
              <a:t>Anita Foeman (2017). </a:t>
            </a:r>
            <a:r>
              <a:rPr lang="en-GB" sz="1400" b="1" i="1" dirty="0">
                <a:latin typeface="Apex"/>
                <a:ea typeface="Times New Roman" panose="02020603050405020304" pitchFamily="18" charset="0"/>
              </a:rPr>
              <a:t>DNA tests, and sometimes surprising results</a:t>
            </a:r>
            <a:r>
              <a:rPr lang="en-GB" sz="1400" dirty="0">
                <a:latin typeface="Apex"/>
                <a:ea typeface="Times New Roman" panose="02020603050405020304" pitchFamily="18" charset="0"/>
              </a:rPr>
              <a:t>. The New York Times</a:t>
            </a:r>
            <a:r>
              <a:rPr lang="en-GB" sz="1400" i="1" dirty="0">
                <a:latin typeface="Apex"/>
                <a:ea typeface="Times New Roman" panose="02020603050405020304" pitchFamily="18" charset="0"/>
              </a:rPr>
              <a:t>, </a:t>
            </a:r>
            <a:r>
              <a:rPr lang="en-GB" sz="1400" dirty="0">
                <a:latin typeface="Apex"/>
                <a:ea typeface="Times New Roman" panose="02020603050405020304" pitchFamily="18" charset="0"/>
              </a:rPr>
              <a:t>20 April. Available from </a:t>
            </a:r>
            <a:r>
              <a:rPr lang="en-GB" sz="1400" u="sng" dirty="0">
                <a:solidFill>
                  <a:srgbClr val="0563C1"/>
                </a:solidFill>
                <a:latin typeface="Apex"/>
                <a:ea typeface="Times New Roman" panose="02020603050405020304" pitchFamily="18" charset="0"/>
                <a:hlinkClick r:id="rId2"/>
              </a:rPr>
              <a:t>https://www.nytimes.com/2017/04/23/us/dna-ancestry-race-identity.html</a:t>
            </a:r>
            <a:endParaRPr lang="en-GB" sz="1400" u="sng" dirty="0">
              <a:solidFill>
                <a:srgbClr val="0563C1"/>
              </a:solidFill>
              <a:latin typeface="Apex"/>
              <a:ea typeface="Times New Roman" panose="02020603050405020304" pitchFamily="18" charset="0"/>
            </a:endParaRPr>
          </a:p>
          <a:p>
            <a:pPr marL="285750" indent="-285750">
              <a:spcAft>
                <a:spcPts val="1200"/>
              </a:spcAft>
              <a:buFont typeface="Wingdings" panose="05000000000000000000" pitchFamily="2" charset="2"/>
              <a:buChar char="ü"/>
            </a:pPr>
            <a:r>
              <a:rPr lang="en-GB" sz="1400" dirty="0">
                <a:latin typeface="Apex"/>
              </a:rPr>
              <a:t>British Museum (2017). </a:t>
            </a:r>
            <a:r>
              <a:rPr lang="en-GB" sz="1400" b="1" i="1" dirty="0">
                <a:latin typeface="Apex"/>
              </a:rPr>
              <a:t>The Cyrus Cylinder</a:t>
            </a:r>
            <a:r>
              <a:rPr lang="en-GB" sz="1400" dirty="0">
                <a:latin typeface="Apex"/>
              </a:rPr>
              <a:t>. Available from </a:t>
            </a:r>
            <a:r>
              <a:rPr lang="en-GB" sz="1400" u="sng" dirty="0">
                <a:latin typeface="Apex"/>
                <a:hlinkClick r:id="rId3"/>
              </a:rPr>
              <a:t>http://britishmuseum.org/research/collection_online/collection_object_details.aspx?objectId=327188&amp;partId=1</a:t>
            </a:r>
            <a:endParaRPr lang="en-GB" sz="1400" u="sng" dirty="0">
              <a:latin typeface="Apex"/>
            </a:endParaRPr>
          </a:p>
          <a:p>
            <a:pPr marL="285750" indent="-285750">
              <a:spcAft>
                <a:spcPts val="1200"/>
              </a:spcAft>
              <a:buFont typeface="Wingdings" panose="05000000000000000000" pitchFamily="2" charset="2"/>
              <a:buChar char="ü"/>
            </a:pPr>
            <a:r>
              <a:rPr lang="en-GB" sz="1400" dirty="0">
                <a:latin typeface="Apex"/>
              </a:rPr>
              <a:t>Mandela, Nelson. (1994) </a:t>
            </a:r>
            <a:r>
              <a:rPr lang="en-GB" sz="1400" b="1" i="1" dirty="0">
                <a:latin typeface="Apex"/>
              </a:rPr>
              <a:t>Long Walk to Freedom</a:t>
            </a:r>
            <a:r>
              <a:rPr lang="en-GB" sz="1400" dirty="0">
                <a:latin typeface="Apex"/>
              </a:rPr>
              <a:t>. New York: Little, Brown &amp; Company</a:t>
            </a:r>
          </a:p>
          <a:p>
            <a:pPr marL="285750" indent="-285750">
              <a:spcAft>
                <a:spcPts val="1200"/>
              </a:spcAft>
              <a:buFont typeface="Wingdings" panose="05000000000000000000" pitchFamily="2" charset="2"/>
              <a:buChar char="ü"/>
            </a:pPr>
            <a:r>
              <a:rPr lang="en-GB" sz="1400" dirty="0">
                <a:latin typeface="Apex"/>
              </a:rPr>
              <a:t>Yousafzai, Malala (2013). </a:t>
            </a:r>
            <a:r>
              <a:rPr lang="en-GB" sz="1400" b="1" i="1" dirty="0">
                <a:latin typeface="Apex"/>
              </a:rPr>
              <a:t>I am Malala: The Girl Who Stood up For Education and Was Shot by the Taliban</a:t>
            </a:r>
            <a:r>
              <a:rPr lang="en-GB" sz="1400" dirty="0">
                <a:latin typeface="Apex"/>
              </a:rPr>
              <a:t>. New York: Little Brown and Company.</a:t>
            </a:r>
          </a:p>
          <a:p>
            <a:pPr marL="285750" indent="-285750">
              <a:spcAft>
                <a:spcPts val="1200"/>
              </a:spcAft>
              <a:buFont typeface="Wingdings" panose="05000000000000000000" pitchFamily="2" charset="2"/>
              <a:buChar char="ü"/>
            </a:pPr>
            <a:r>
              <a:rPr lang="de-DE" sz="1400" dirty="0">
                <a:latin typeface="Apex"/>
              </a:rPr>
              <a:t>Gandhi, Mohandas (1957). </a:t>
            </a:r>
            <a:r>
              <a:rPr lang="de-DE" sz="1400" b="1" i="1" dirty="0">
                <a:latin typeface="Apex"/>
              </a:rPr>
              <a:t>Gandhi, An Autobiography. </a:t>
            </a:r>
            <a:r>
              <a:rPr lang="en-GB" sz="1400" b="1" i="1" dirty="0">
                <a:latin typeface="Apex"/>
              </a:rPr>
              <a:t>My Experiments with the Truth</a:t>
            </a:r>
            <a:r>
              <a:rPr lang="en-GB" sz="1400" i="1" dirty="0">
                <a:latin typeface="Apex"/>
              </a:rPr>
              <a:t>. </a:t>
            </a:r>
            <a:r>
              <a:rPr lang="en-GB" sz="1400" dirty="0">
                <a:latin typeface="Apex"/>
              </a:rPr>
              <a:t>Boston: Beacon Press.</a:t>
            </a:r>
            <a:endParaRPr lang="en-US" sz="1400" dirty="0">
              <a:latin typeface="Apex"/>
            </a:endParaRPr>
          </a:p>
        </p:txBody>
      </p:sp>
    </p:spTree>
    <p:extLst>
      <p:ext uri="{BB962C8B-B14F-4D97-AF65-F5344CB8AC3E}">
        <p14:creationId xmlns:p14="http://schemas.microsoft.com/office/powerpoint/2010/main" val="289669088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FB9A-17FD-4A27-898E-F413108C0396}"/>
              </a:ext>
            </a:extLst>
          </p:cNvPr>
          <p:cNvSpPr>
            <a:spLocks noGrp="1"/>
          </p:cNvSpPr>
          <p:nvPr>
            <p:ph type="title"/>
          </p:nvPr>
        </p:nvSpPr>
        <p:spPr>
          <a:xfrm>
            <a:off x="628650" y="250987"/>
            <a:ext cx="7886700" cy="994172"/>
          </a:xfrm>
        </p:spPr>
        <p:txBody>
          <a:bodyPr/>
          <a:lstStyle/>
          <a:p>
            <a:pPr algn="ctr"/>
            <a:r>
              <a:rPr lang="en-US" sz="2400" b="1" dirty="0">
                <a:solidFill>
                  <a:schemeClr val="accent4">
                    <a:lumMod val="75000"/>
                  </a:schemeClr>
                </a:solidFill>
                <a:latin typeface="Arial Narrow" pitchFamily="34" charset="0"/>
              </a:rPr>
              <a:t>Agenda</a:t>
            </a:r>
            <a:endParaRPr lang="en-US" dirty="0"/>
          </a:p>
        </p:txBody>
      </p:sp>
      <p:sp>
        <p:nvSpPr>
          <p:cNvPr id="3" name="Subtitle 2">
            <a:extLst>
              <a:ext uri="{FF2B5EF4-FFF2-40B4-BE49-F238E27FC236}">
                <a16:creationId xmlns:a16="http://schemas.microsoft.com/office/drawing/2014/main" id="{EC3C9F08-E24D-4FDC-95D8-06A816CA1D44}"/>
              </a:ext>
            </a:extLst>
          </p:cNvPr>
          <p:cNvSpPr>
            <a:spLocks noGrp="1"/>
          </p:cNvSpPr>
          <p:nvPr/>
        </p:nvSpPr>
        <p:spPr>
          <a:xfrm>
            <a:off x="524668" y="1264611"/>
            <a:ext cx="8094663" cy="2011387"/>
          </a:xfrm>
          <a:prstGeom prst="rect">
            <a:avLst/>
          </a:prstGeom>
        </p:spPr>
        <p:txBody>
          <a:bodyPr vert="horz" lIns="76779" tIns="38390" rIns="76779" bIns="38390" rtlCol="0">
            <a:normAutofit/>
          </a:bodyPr>
          <a:lstStyle>
            <a:lvl1pPr marL="0" indent="0" algn="l" defTabSz="767796" rtl="0" eaLnBrk="1" latinLnBrk="0" hangingPunct="1">
              <a:lnSpc>
                <a:spcPct val="90000"/>
              </a:lnSpc>
              <a:spcBef>
                <a:spcPts val="840"/>
              </a:spcBef>
              <a:buFont typeface="Arial" panose="020B0604020202020204" pitchFamily="34" charset="0"/>
              <a:buNone/>
              <a:defRPr lang="en-US" sz="2000" kern="1200" dirty="0" smtClean="0">
                <a:solidFill>
                  <a:schemeClr val="tx1"/>
                </a:solidFill>
                <a:effectLst/>
                <a:latin typeface="Apex"/>
                <a:ea typeface="+mn-ea"/>
                <a:cs typeface="Apex"/>
              </a:defRPr>
            </a:lvl1pPr>
            <a:lvl2pPr marL="383898" indent="0" algn="l" defTabSz="767796" rtl="0" eaLnBrk="1" latinLnBrk="0" hangingPunct="1">
              <a:lnSpc>
                <a:spcPct val="90000"/>
              </a:lnSpc>
              <a:spcBef>
                <a:spcPts val="420"/>
              </a:spcBef>
              <a:buFont typeface="Arial" panose="020B0604020202020204" pitchFamily="34" charset="0"/>
              <a:buNone/>
              <a:defRPr lang="en-US" sz="1700" kern="1200" dirty="0" smtClean="0">
                <a:solidFill>
                  <a:schemeClr val="tx1"/>
                </a:solidFill>
                <a:effectLst/>
                <a:latin typeface="Apex"/>
                <a:ea typeface="+mn-ea"/>
                <a:cs typeface="Apex"/>
              </a:defRPr>
            </a:lvl2pPr>
            <a:lvl3pPr marL="767796" indent="0" algn="l" defTabSz="767796" rtl="0" eaLnBrk="1" latinLnBrk="0" hangingPunct="1">
              <a:lnSpc>
                <a:spcPct val="90000"/>
              </a:lnSpc>
              <a:spcBef>
                <a:spcPts val="420"/>
              </a:spcBef>
              <a:buFont typeface="Arial" panose="020B0604020202020204" pitchFamily="34" charset="0"/>
              <a:buNone/>
              <a:defRPr lang="en-US" sz="1500" kern="1200" dirty="0" smtClean="0">
                <a:solidFill>
                  <a:schemeClr val="tx1"/>
                </a:solidFill>
                <a:effectLst/>
                <a:latin typeface="Apex"/>
                <a:ea typeface="+mn-ea"/>
                <a:cs typeface="Apex"/>
              </a:defRPr>
            </a:lvl3pPr>
            <a:lvl4pPr marL="1151694" indent="0" algn="l" defTabSz="767796" rtl="0" eaLnBrk="1" latinLnBrk="0" hangingPunct="1">
              <a:lnSpc>
                <a:spcPct val="90000"/>
              </a:lnSpc>
              <a:spcBef>
                <a:spcPts val="420"/>
              </a:spcBef>
              <a:buFont typeface="Arial" panose="020B0604020202020204" pitchFamily="34" charset="0"/>
              <a:buNone/>
              <a:defRPr lang="en-US" sz="1300" kern="1200" dirty="0" smtClean="0">
                <a:solidFill>
                  <a:schemeClr val="tx1"/>
                </a:solidFill>
                <a:effectLst/>
                <a:latin typeface="Apex"/>
                <a:ea typeface="+mn-ea"/>
                <a:cs typeface="Apex"/>
              </a:defRPr>
            </a:lvl4pPr>
            <a:lvl5pPr marL="1535593" indent="0" algn="l" defTabSz="767796" rtl="0" eaLnBrk="1" latinLnBrk="0" hangingPunct="1">
              <a:lnSpc>
                <a:spcPct val="90000"/>
              </a:lnSpc>
              <a:spcBef>
                <a:spcPts val="420"/>
              </a:spcBef>
              <a:buFont typeface="Arial" panose="020B0604020202020204" pitchFamily="34" charset="0"/>
              <a:buNone/>
              <a:defRPr lang="en-US" sz="1300" kern="1200" dirty="0">
                <a:solidFill>
                  <a:schemeClr val="tx1"/>
                </a:solidFill>
                <a:effectLst/>
                <a:latin typeface="Apex"/>
                <a:ea typeface="+mn-ea"/>
                <a:cs typeface="Apex"/>
              </a:defRPr>
            </a:lvl5pPr>
            <a:lvl6pPr marL="2111440"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339"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237"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135" indent="-191950" algn="l" defTabSz="76779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a:lstStyle>
          <a:p>
            <a:pPr marL="287926" indent="-287926">
              <a:buFont typeface="Arial" charset="0"/>
              <a:buChar char="•"/>
            </a:pPr>
            <a:r>
              <a:rPr lang="en-GB" sz="1800" dirty="0"/>
              <a:t>Ethics, Diversity and Pluralism (60 minutes)</a:t>
            </a:r>
            <a:endParaRPr lang="en-US" sz="1800" dirty="0"/>
          </a:p>
          <a:p>
            <a:pPr marL="287926" indent="-287926">
              <a:buFont typeface="Arial" charset="0"/>
              <a:buChar char="•"/>
            </a:pPr>
            <a:r>
              <a:rPr lang="en-GB" sz="1800" dirty="0"/>
              <a:t>Diversity, heritage and identity (20 min)</a:t>
            </a:r>
            <a:endParaRPr lang="en-US" sz="1800" dirty="0"/>
          </a:p>
          <a:p>
            <a:pPr marL="287926" indent="-287926">
              <a:buFont typeface="Arial" charset="0"/>
              <a:buChar char="•"/>
            </a:pPr>
            <a:r>
              <a:rPr lang="en-GB" sz="1800" dirty="0"/>
              <a:t>Ethical role models and their relevance (60 min)</a:t>
            </a:r>
          </a:p>
          <a:p>
            <a:pPr marL="287926" indent="-287926">
              <a:buFont typeface="Arial" charset="0"/>
              <a:buChar char="•"/>
            </a:pPr>
            <a:r>
              <a:rPr lang="en-US" sz="1800" dirty="0"/>
              <a:t>Intersectional Constitution exercise (30 min)</a:t>
            </a:r>
            <a:endParaRPr lang="bg-BG" sz="1800" dirty="0"/>
          </a:p>
          <a:p>
            <a:pPr marL="287926" indent="-287926">
              <a:buFont typeface="Arial" charset="0"/>
              <a:buChar char="•"/>
            </a:pPr>
            <a:r>
              <a:rPr lang="en-US" sz="1800" dirty="0"/>
              <a:t>Summary (10 min)</a:t>
            </a:r>
            <a:endParaRPr lang="en-GB" sz="1800" b="1" dirty="0">
              <a:solidFill>
                <a:schemeClr val="accent6"/>
              </a:solidFill>
              <a:latin typeface="+mj-lt"/>
              <a:cs typeface="Arial" charset="0"/>
            </a:endParaRPr>
          </a:p>
        </p:txBody>
      </p:sp>
    </p:spTree>
    <p:extLst>
      <p:ext uri="{BB962C8B-B14F-4D97-AF65-F5344CB8AC3E}">
        <p14:creationId xmlns:p14="http://schemas.microsoft.com/office/powerpoint/2010/main" val="4058055148"/>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410"/>
            <a:ext cx="7886700" cy="994172"/>
          </a:xfrm>
        </p:spPr>
        <p:txBody>
          <a:bodyPr>
            <a:normAutofit/>
          </a:bodyPr>
          <a:lstStyle/>
          <a:p>
            <a:pPr algn="ctr"/>
            <a:r>
              <a:rPr lang="en-GB" sz="3000" b="1" dirty="0">
                <a:solidFill>
                  <a:schemeClr val="accent4">
                    <a:lumMod val="75000"/>
                  </a:schemeClr>
                </a:solidFill>
                <a:latin typeface="Arial Narrow" pitchFamily="34" charset="0"/>
              </a:rPr>
              <a:t>Learning Outcomes</a:t>
            </a:r>
            <a:endParaRPr lang="en-US" sz="3000" b="1" dirty="0">
              <a:solidFill>
                <a:schemeClr val="accent4">
                  <a:lumMod val="75000"/>
                </a:schemeClr>
              </a:solidFill>
              <a:latin typeface="Arial Narrow" pitchFamily="34" charset="0"/>
            </a:endParaRPr>
          </a:p>
        </p:txBody>
      </p:sp>
      <p:sp>
        <p:nvSpPr>
          <p:cNvPr id="3" name="Subtitle 2"/>
          <p:cNvSpPr>
            <a:spLocks noGrp="1"/>
          </p:cNvSpPr>
          <p:nvPr>
            <p:ph type="subTitle" idx="4294967295"/>
          </p:nvPr>
        </p:nvSpPr>
        <p:spPr>
          <a:xfrm>
            <a:off x="581793" y="1059582"/>
            <a:ext cx="8094663" cy="3014663"/>
          </a:xfrm>
        </p:spPr>
        <p:txBody>
          <a:bodyPr>
            <a:normAutofit/>
          </a:bodyPr>
          <a:lstStyle/>
          <a:p>
            <a:r>
              <a:rPr lang="en-US" sz="1800" dirty="0"/>
              <a:t>Upon completion of this module students should be able to: </a:t>
            </a:r>
            <a:endParaRPr lang="en-GB" sz="1800" dirty="0"/>
          </a:p>
          <a:p>
            <a:pPr marL="342900" lvl="0" indent="-342900">
              <a:buFont typeface="Arial" panose="020B0604020202020204" pitchFamily="34" charset="0"/>
              <a:buChar char="•"/>
            </a:pPr>
            <a:r>
              <a:rPr lang="en-GB" sz="1800" dirty="0"/>
              <a:t>Understand and define diversity, tolerance and pluralism. </a:t>
            </a:r>
            <a:endParaRPr lang="en-US" sz="1800" dirty="0"/>
          </a:p>
          <a:p>
            <a:pPr marL="342900" lvl="0" indent="-342900">
              <a:buFont typeface="Arial" panose="020B0604020202020204" pitchFamily="34" charset="0"/>
              <a:buChar char="•"/>
            </a:pPr>
            <a:r>
              <a:rPr lang="en-GB" sz="1800" dirty="0"/>
              <a:t>Perceive the value of cultures, identities, histories, and points of view other than one’s own. </a:t>
            </a:r>
            <a:endParaRPr lang="en-US" sz="1800" dirty="0"/>
          </a:p>
          <a:p>
            <a:pPr marL="342900" lvl="0" indent="-342900">
              <a:buFont typeface="Arial" panose="020B0604020202020204" pitchFamily="34" charset="0"/>
              <a:buChar char="•"/>
            </a:pPr>
            <a:r>
              <a:rPr lang="en-GB" sz="1800" dirty="0"/>
              <a:t>Provide examples of moral role models whose actions promote the values of tolerance and pluralism. </a:t>
            </a:r>
            <a:endParaRPr lang="en-US" sz="1800" dirty="0"/>
          </a:p>
          <a:p>
            <a:pPr marL="342900" lvl="0" indent="-342900">
              <a:buFont typeface="Arial" panose="020B0604020202020204" pitchFamily="34" charset="0"/>
              <a:buChar char="•"/>
            </a:pPr>
            <a:r>
              <a:rPr lang="en-US" sz="1800" dirty="0"/>
              <a:t>Demonstrate a preliminary understanding of more complex aspects of diversity such as intersectionality, identity and subcultures. </a:t>
            </a:r>
          </a:p>
        </p:txBody>
      </p:sp>
    </p:spTree>
    <p:custDataLst>
      <p:tags r:id="rId1"/>
    </p:custDataLst>
    <p:extLst>
      <p:ext uri="{BB962C8B-B14F-4D97-AF65-F5344CB8AC3E}">
        <p14:creationId xmlns:p14="http://schemas.microsoft.com/office/powerpoint/2010/main" val="426158563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68"/>
            <a:ext cx="7886700" cy="994172"/>
          </a:xfrm>
        </p:spPr>
        <p:txBody>
          <a:bodyPr>
            <a:normAutofit/>
          </a:bodyPr>
          <a:lstStyle/>
          <a:p>
            <a:pPr algn="ctr"/>
            <a:r>
              <a:rPr lang="en-GB" sz="3000" b="1" dirty="0">
                <a:solidFill>
                  <a:schemeClr val="accent4">
                    <a:lumMod val="75000"/>
                  </a:schemeClr>
                </a:solidFill>
                <a:latin typeface="Arial Narrow" pitchFamily="34" charset="0"/>
              </a:rPr>
              <a:t>Ethics, Diversity and Pluralism</a:t>
            </a:r>
            <a:endParaRPr lang="en-US" sz="3000" b="1" dirty="0">
              <a:solidFill>
                <a:schemeClr val="accent4">
                  <a:lumMod val="75000"/>
                </a:schemeClr>
              </a:solidFill>
              <a:latin typeface="Arial Narrow" pitchFamily="34" charset="0"/>
            </a:endParaRPr>
          </a:p>
        </p:txBody>
      </p:sp>
      <p:sp>
        <p:nvSpPr>
          <p:cNvPr id="3" name="Subtitle 2"/>
          <p:cNvSpPr>
            <a:spLocks noGrp="1"/>
          </p:cNvSpPr>
          <p:nvPr>
            <p:ph type="subTitle" idx="4294967295"/>
          </p:nvPr>
        </p:nvSpPr>
        <p:spPr>
          <a:xfrm>
            <a:off x="755576" y="1419622"/>
            <a:ext cx="8094662" cy="3014663"/>
          </a:xfrm>
        </p:spPr>
        <p:txBody>
          <a:bodyPr>
            <a:normAutofit/>
          </a:bodyPr>
          <a:lstStyle/>
          <a:p>
            <a:r>
              <a:rPr lang="en-US" sz="1800" b="1" u="sng" dirty="0"/>
              <a:t>Diversity</a:t>
            </a:r>
            <a:endParaRPr lang="bg-BG" sz="1800" b="1" u="sng" dirty="0"/>
          </a:p>
          <a:p>
            <a:pPr marL="287926" indent="-287926">
              <a:buFont typeface="Arial" charset="0"/>
              <a:buChar char="•"/>
            </a:pPr>
            <a:r>
              <a:rPr lang="en-GB" sz="1800" dirty="0"/>
              <a:t>The existence of difference among social groups</a:t>
            </a:r>
          </a:p>
          <a:p>
            <a:pPr marL="287926" indent="-287926">
              <a:buFont typeface="Arial" charset="0"/>
              <a:buChar char="•"/>
            </a:pPr>
            <a:r>
              <a:rPr lang="en-GB" sz="1800" dirty="0"/>
              <a:t>Can lead to negative outcomes – intolerance and prejudice</a:t>
            </a:r>
          </a:p>
          <a:p>
            <a:pPr marL="287926" indent="-287926">
              <a:buFont typeface="Arial" charset="0"/>
              <a:buChar char="•"/>
            </a:pPr>
            <a:r>
              <a:rPr lang="en-GB" sz="1800" dirty="0"/>
              <a:t>Can lead to positive outcomes such as inclusion</a:t>
            </a:r>
          </a:p>
          <a:p>
            <a:endParaRPr lang="en-GB" sz="1800" dirty="0"/>
          </a:p>
          <a:p>
            <a:pPr algn="l">
              <a:lnSpc>
                <a:spcPct val="150000"/>
              </a:lnSpc>
            </a:pPr>
            <a:endParaRPr lang="en-GB" sz="1800" b="1" dirty="0">
              <a:solidFill>
                <a:schemeClr val="accent6"/>
              </a:solidFill>
              <a:latin typeface="+mj-lt"/>
              <a:cs typeface="Arial" charset="0"/>
            </a:endParaRPr>
          </a:p>
        </p:txBody>
      </p:sp>
    </p:spTree>
    <p:custDataLst>
      <p:tags r:id="rId1"/>
    </p:custDataLst>
    <p:extLst>
      <p:ext uri="{BB962C8B-B14F-4D97-AF65-F5344CB8AC3E}">
        <p14:creationId xmlns:p14="http://schemas.microsoft.com/office/powerpoint/2010/main" val="282368649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410"/>
            <a:ext cx="7886700" cy="994172"/>
          </a:xfrm>
        </p:spPr>
        <p:txBody>
          <a:bodyPr>
            <a:normAutofit/>
          </a:bodyPr>
          <a:lstStyle/>
          <a:p>
            <a:pPr algn="ctr"/>
            <a:r>
              <a:rPr lang="en-GB" sz="3000" b="1" dirty="0">
                <a:solidFill>
                  <a:schemeClr val="accent4">
                    <a:lumMod val="75000"/>
                  </a:schemeClr>
                </a:solidFill>
                <a:latin typeface="Arial Narrow" pitchFamily="34" charset="0"/>
              </a:rPr>
              <a:t>Ethics, Diversity and Pluralism</a:t>
            </a:r>
            <a:endParaRPr lang="en-US" sz="3000" b="1" dirty="0">
              <a:solidFill>
                <a:schemeClr val="accent4">
                  <a:lumMod val="75000"/>
                </a:schemeClr>
              </a:solidFill>
              <a:latin typeface="Arial Narrow" pitchFamily="34" charset="0"/>
            </a:endParaRPr>
          </a:p>
        </p:txBody>
      </p:sp>
      <p:sp>
        <p:nvSpPr>
          <p:cNvPr id="3" name="Subtitle 2"/>
          <p:cNvSpPr>
            <a:spLocks noGrp="1"/>
          </p:cNvSpPr>
          <p:nvPr>
            <p:ph type="subTitle" idx="4294967295"/>
          </p:nvPr>
        </p:nvSpPr>
        <p:spPr>
          <a:xfrm>
            <a:off x="595236" y="1419622"/>
            <a:ext cx="8094662" cy="3014663"/>
          </a:xfrm>
        </p:spPr>
        <p:txBody>
          <a:bodyPr>
            <a:normAutofit/>
          </a:bodyPr>
          <a:lstStyle/>
          <a:p>
            <a:r>
              <a:rPr lang="en-GB" sz="1800" b="1" u="sng" dirty="0"/>
              <a:t>Tolerance</a:t>
            </a:r>
          </a:p>
          <a:p>
            <a:pPr marL="287926" indent="-287926">
              <a:buFont typeface="Arial" charset="0"/>
              <a:buChar char="•"/>
            </a:pPr>
            <a:r>
              <a:rPr lang="en-GB" sz="1800" dirty="0"/>
              <a:t>The capacity to endure opinions or beliefs with which one disagrees</a:t>
            </a:r>
          </a:p>
          <a:p>
            <a:pPr marL="287926" indent="-287926">
              <a:buFont typeface="Arial" charset="0"/>
              <a:buChar char="•"/>
            </a:pPr>
            <a:r>
              <a:rPr lang="en-GB" sz="1800" dirty="0"/>
              <a:t>A political principle (or virtue) in which we are obligated to respect differences</a:t>
            </a:r>
          </a:p>
          <a:p>
            <a:pPr marL="287926" indent="-287926">
              <a:buFont typeface="Arial" charset="0"/>
              <a:buChar char="•"/>
            </a:pPr>
            <a:r>
              <a:rPr lang="en-GB" sz="1800" dirty="0"/>
              <a:t>A liberal idea</a:t>
            </a:r>
          </a:p>
          <a:p>
            <a:pPr algn="l">
              <a:lnSpc>
                <a:spcPct val="150000"/>
              </a:lnSpc>
            </a:pPr>
            <a:endParaRPr lang="en-GB" sz="1800" b="1" dirty="0">
              <a:solidFill>
                <a:schemeClr val="accent6"/>
              </a:solidFill>
              <a:latin typeface="+mj-lt"/>
              <a:cs typeface="Arial" charset="0"/>
            </a:endParaRPr>
          </a:p>
        </p:txBody>
      </p:sp>
    </p:spTree>
    <p:custDataLst>
      <p:tags r:id="rId1"/>
    </p:custDataLst>
    <p:extLst>
      <p:ext uri="{BB962C8B-B14F-4D97-AF65-F5344CB8AC3E}">
        <p14:creationId xmlns:p14="http://schemas.microsoft.com/office/powerpoint/2010/main" val="2543009095"/>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8440"/>
            <a:ext cx="7886700" cy="994172"/>
          </a:xfrm>
        </p:spPr>
        <p:txBody>
          <a:bodyPr>
            <a:normAutofit/>
          </a:bodyPr>
          <a:lstStyle/>
          <a:p>
            <a:pPr algn="ctr"/>
            <a:r>
              <a:rPr lang="en-GB" sz="3000" b="1" dirty="0">
                <a:solidFill>
                  <a:schemeClr val="accent4">
                    <a:lumMod val="75000"/>
                  </a:schemeClr>
                </a:solidFill>
                <a:latin typeface="Arial Narrow" pitchFamily="34" charset="0"/>
              </a:rPr>
              <a:t>Ethics, Diversity and Pluralism</a:t>
            </a:r>
            <a:endParaRPr lang="en-US" sz="3000" b="1" dirty="0">
              <a:solidFill>
                <a:schemeClr val="accent4">
                  <a:lumMod val="75000"/>
                </a:schemeClr>
              </a:solidFill>
              <a:latin typeface="Arial Narrow" pitchFamily="34" charset="0"/>
            </a:endParaRPr>
          </a:p>
        </p:txBody>
      </p:sp>
      <p:sp>
        <p:nvSpPr>
          <p:cNvPr id="3" name="Subtitle 2"/>
          <p:cNvSpPr>
            <a:spLocks noGrp="1"/>
          </p:cNvSpPr>
          <p:nvPr>
            <p:ph type="subTitle" idx="4294967295"/>
          </p:nvPr>
        </p:nvSpPr>
        <p:spPr>
          <a:xfrm>
            <a:off x="467544" y="1203598"/>
            <a:ext cx="8094662" cy="3014663"/>
          </a:xfrm>
        </p:spPr>
        <p:txBody>
          <a:bodyPr>
            <a:normAutofit/>
          </a:bodyPr>
          <a:lstStyle/>
          <a:p>
            <a:pPr algn="ctr"/>
            <a:r>
              <a:rPr lang="en-GB" b="1" u="sng" dirty="0"/>
              <a:t>Pluralism</a:t>
            </a:r>
          </a:p>
          <a:p>
            <a:pPr marL="342900" indent="-342900">
              <a:buFont typeface="Wingdings" panose="05000000000000000000" pitchFamily="2" charset="2"/>
              <a:buChar char="Ø"/>
            </a:pPr>
            <a:r>
              <a:rPr lang="en-GB" dirty="0"/>
              <a:t>Pluralism is more than toleration</a:t>
            </a:r>
          </a:p>
          <a:p>
            <a:pPr marL="669648" lvl="1" indent="-285750">
              <a:buFont typeface="Arial"/>
              <a:buChar char="•"/>
            </a:pPr>
            <a:r>
              <a:rPr lang="en-GB" dirty="0"/>
              <a:t>Pluralism is the acceptance and celebration of differences</a:t>
            </a:r>
          </a:p>
          <a:p>
            <a:pPr marL="669648" lvl="1" indent="-285750">
              <a:buFont typeface="Arial"/>
              <a:buChar char="•"/>
            </a:pPr>
            <a:r>
              <a:rPr lang="en-GB" dirty="0"/>
              <a:t>Pluralism is a moral and political position</a:t>
            </a:r>
            <a:endParaRPr lang="en-GB" b="1" u="sng" dirty="0"/>
          </a:p>
          <a:p>
            <a:pPr marL="342900" indent="-342900">
              <a:spcBef>
                <a:spcPts val="1440"/>
              </a:spcBef>
              <a:buFont typeface="Wingdings" panose="05000000000000000000" pitchFamily="2" charset="2"/>
              <a:buChar char="Ø"/>
            </a:pPr>
            <a:r>
              <a:rPr lang="en-GB" dirty="0"/>
              <a:t>Pluralism as a political concept</a:t>
            </a:r>
          </a:p>
          <a:p>
            <a:pPr marL="669648" lvl="1" indent="-285750">
              <a:buFont typeface="Arial"/>
              <a:buChar char="•"/>
            </a:pPr>
            <a:r>
              <a:rPr lang="en-GB" dirty="0"/>
              <a:t>Pragmatist philosophy – John Dewey</a:t>
            </a:r>
          </a:p>
          <a:p>
            <a:pPr marL="669648" lvl="1" indent="-285750">
              <a:buFont typeface="Arial"/>
              <a:buChar char="•"/>
            </a:pPr>
            <a:r>
              <a:rPr lang="en-GB" dirty="0"/>
              <a:t>American political science – interest groups and democracy</a:t>
            </a:r>
          </a:p>
          <a:p>
            <a:pPr marL="669648" lvl="1" indent="-285750">
              <a:buFont typeface="Arial"/>
              <a:buChar char="•"/>
            </a:pPr>
            <a:r>
              <a:rPr lang="en-GB" dirty="0"/>
              <a:t>European Legal theory – constitutional and legal</a:t>
            </a:r>
          </a:p>
          <a:p>
            <a:pPr marL="342900" indent="-342900">
              <a:buFont typeface="Wingdings" panose="05000000000000000000" pitchFamily="2" charset="2"/>
              <a:buChar char="Ø"/>
            </a:pPr>
            <a:endParaRPr lang="en-GB" dirty="0"/>
          </a:p>
          <a:p>
            <a:endParaRPr lang="en-GB" sz="1800" dirty="0"/>
          </a:p>
          <a:p>
            <a:pPr algn="l">
              <a:lnSpc>
                <a:spcPct val="150000"/>
              </a:lnSpc>
            </a:pPr>
            <a:endParaRPr lang="en-GB" sz="1800" b="1" dirty="0">
              <a:solidFill>
                <a:schemeClr val="accent6"/>
              </a:solidFill>
              <a:latin typeface="+mj-lt"/>
              <a:cs typeface="Arial" charset="0"/>
            </a:endParaRPr>
          </a:p>
        </p:txBody>
      </p:sp>
    </p:spTree>
    <p:custDataLst>
      <p:tags r:id="rId1"/>
    </p:custDataLst>
    <p:extLst>
      <p:ext uri="{BB962C8B-B14F-4D97-AF65-F5344CB8AC3E}">
        <p14:creationId xmlns:p14="http://schemas.microsoft.com/office/powerpoint/2010/main" val="42601668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2060-91CC-425F-BD98-5ACA15C00EF4}"/>
              </a:ext>
            </a:extLst>
          </p:cNvPr>
          <p:cNvSpPr>
            <a:spLocks noGrp="1"/>
          </p:cNvSpPr>
          <p:nvPr>
            <p:ph type="title"/>
          </p:nvPr>
        </p:nvSpPr>
        <p:spPr/>
        <p:txBody>
          <a:bodyPr>
            <a:normAutofit/>
          </a:bodyPr>
          <a:lstStyle/>
          <a:p>
            <a:pPr algn="ctr"/>
            <a:r>
              <a:rPr lang="en-GB" sz="3000" b="1" dirty="0">
                <a:solidFill>
                  <a:schemeClr val="accent4">
                    <a:lumMod val="75000"/>
                  </a:schemeClr>
                </a:solidFill>
                <a:latin typeface="Arial Narrow" pitchFamily="34" charset="0"/>
              </a:rPr>
              <a:t>Ethics, Diversity and Pluralism</a:t>
            </a:r>
            <a:endParaRPr lang="en-US" sz="3000" dirty="0"/>
          </a:p>
        </p:txBody>
      </p:sp>
      <p:sp>
        <p:nvSpPr>
          <p:cNvPr id="3" name="Rectangle 2">
            <a:extLst>
              <a:ext uri="{FF2B5EF4-FFF2-40B4-BE49-F238E27FC236}">
                <a16:creationId xmlns:a16="http://schemas.microsoft.com/office/drawing/2014/main" id="{C7E00406-567F-4DD9-AE3E-5F0A2676D700}"/>
              </a:ext>
            </a:extLst>
          </p:cNvPr>
          <p:cNvSpPr/>
          <p:nvPr/>
        </p:nvSpPr>
        <p:spPr>
          <a:xfrm>
            <a:off x="251520" y="1279088"/>
            <a:ext cx="7272808" cy="3200876"/>
          </a:xfrm>
          <a:prstGeom prst="rect">
            <a:avLst/>
          </a:prstGeom>
        </p:spPr>
        <p:txBody>
          <a:bodyPr wrap="square">
            <a:spAutoFit/>
          </a:bodyPr>
          <a:lstStyle/>
          <a:p>
            <a:pPr marL="742950" marR="0" lvl="1" indent="-285750" algn="just">
              <a:spcBef>
                <a:spcPts val="0"/>
              </a:spcBef>
              <a:spcAft>
                <a:spcPts val="1200"/>
              </a:spcAft>
              <a:buFont typeface="Wingdings" panose="05000000000000000000" pitchFamily="2" charset="2"/>
              <a:buChar char="Ø"/>
            </a:pPr>
            <a:r>
              <a:rPr lang="en-GB" dirty="0">
                <a:latin typeface="Apex"/>
                <a:ea typeface="Times New Roman" panose="02020603050405020304" pitchFamily="18" charset="0"/>
                <a:cs typeface="Times New Roman" panose="02020603050405020304" pitchFamily="18" charset="0"/>
              </a:rPr>
              <a:t>Are societies improved through diversity or do they suffer because of the conflicts that arise? </a:t>
            </a:r>
            <a:endParaRPr lang="en-US" dirty="0">
              <a:latin typeface="Apex"/>
              <a:ea typeface="Times New Roman" panose="02020603050405020304" pitchFamily="18" charset="0"/>
            </a:endParaRPr>
          </a:p>
          <a:p>
            <a:pPr marL="742950" marR="0" lvl="1" indent="-285750" algn="just">
              <a:spcBef>
                <a:spcPts val="0"/>
              </a:spcBef>
              <a:spcAft>
                <a:spcPts val="1200"/>
              </a:spcAft>
              <a:buFont typeface="Wingdings" panose="05000000000000000000" pitchFamily="2" charset="2"/>
              <a:buChar char="Ø"/>
            </a:pPr>
            <a:r>
              <a:rPr lang="en-GB" dirty="0">
                <a:latin typeface="Apex"/>
                <a:ea typeface="Times New Roman" panose="02020603050405020304" pitchFamily="18" charset="0"/>
                <a:cs typeface="Times New Roman" panose="02020603050405020304" pitchFamily="18" charset="0"/>
              </a:rPr>
              <a:t>What is the difference between tolerance and pluralism?</a:t>
            </a:r>
            <a:endParaRPr lang="en-US" dirty="0">
              <a:latin typeface="Apex"/>
              <a:ea typeface="Times New Roman" panose="02020603050405020304" pitchFamily="18" charset="0"/>
            </a:endParaRPr>
          </a:p>
          <a:p>
            <a:pPr marL="742950" marR="0" lvl="1" indent="-285750" algn="just">
              <a:spcBef>
                <a:spcPts val="0"/>
              </a:spcBef>
              <a:spcAft>
                <a:spcPts val="1200"/>
              </a:spcAft>
              <a:buFont typeface="Wingdings" panose="05000000000000000000" pitchFamily="2" charset="2"/>
              <a:buChar char="Ø"/>
            </a:pPr>
            <a:r>
              <a:rPr lang="en-GB" dirty="0">
                <a:latin typeface="Apex"/>
                <a:ea typeface="Times New Roman" panose="02020603050405020304" pitchFamily="18" charset="0"/>
                <a:cs typeface="Times New Roman" panose="02020603050405020304" pitchFamily="18" charset="0"/>
              </a:rPr>
              <a:t>What experiences of discrimination have students experienced in their own lives?</a:t>
            </a:r>
            <a:endParaRPr lang="en-US" dirty="0">
              <a:latin typeface="Apex"/>
              <a:ea typeface="Times New Roman" panose="02020603050405020304" pitchFamily="18" charset="0"/>
            </a:endParaRPr>
          </a:p>
          <a:p>
            <a:pPr marL="742950" marR="0" lvl="1" indent="-285750" algn="just">
              <a:spcBef>
                <a:spcPts val="0"/>
              </a:spcBef>
              <a:spcAft>
                <a:spcPts val="1200"/>
              </a:spcAft>
              <a:buFont typeface="Wingdings" panose="05000000000000000000" pitchFamily="2" charset="2"/>
              <a:buChar char="Ø"/>
            </a:pPr>
            <a:r>
              <a:rPr lang="en-GB" dirty="0">
                <a:latin typeface="Apex"/>
                <a:ea typeface="Times New Roman" panose="02020603050405020304" pitchFamily="18" charset="0"/>
                <a:cs typeface="Times New Roman" panose="02020603050405020304" pitchFamily="18" charset="0"/>
              </a:rPr>
              <a:t>What experiences of tolerance have students experienced in their own lives?</a:t>
            </a:r>
            <a:endParaRPr lang="en-US" dirty="0">
              <a:latin typeface="Apex"/>
              <a:ea typeface="Times New Roman" panose="02020603050405020304" pitchFamily="18" charset="0"/>
            </a:endParaRPr>
          </a:p>
          <a:p>
            <a:pPr marL="742950" marR="0" lvl="1" indent="-285750" algn="just">
              <a:spcBef>
                <a:spcPts val="0"/>
              </a:spcBef>
              <a:spcAft>
                <a:spcPts val="1200"/>
              </a:spcAft>
              <a:buFont typeface="Wingdings" panose="05000000000000000000" pitchFamily="2" charset="2"/>
              <a:buChar char="Ø"/>
            </a:pPr>
            <a:r>
              <a:rPr lang="en-GB" dirty="0">
                <a:latin typeface="Apex"/>
                <a:ea typeface="Times New Roman" panose="02020603050405020304" pitchFamily="18" charset="0"/>
                <a:cs typeface="Times New Roman" panose="02020603050405020304" pitchFamily="18" charset="0"/>
              </a:rPr>
              <a:t>What experiences of pluralism have students experienced in their own lives? </a:t>
            </a:r>
            <a:endParaRPr lang="en-US" dirty="0">
              <a:effectLst/>
              <a:latin typeface="Apex"/>
              <a:ea typeface="Times New Roman" panose="02020603050405020304" pitchFamily="18" charset="0"/>
            </a:endParaRPr>
          </a:p>
        </p:txBody>
      </p:sp>
    </p:spTree>
    <p:extLst>
      <p:ext uri="{BB962C8B-B14F-4D97-AF65-F5344CB8AC3E}">
        <p14:creationId xmlns:p14="http://schemas.microsoft.com/office/powerpoint/2010/main" val="393153247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85BE-57BC-4997-8DD1-AB53CB306518}"/>
              </a:ext>
            </a:extLst>
          </p:cNvPr>
          <p:cNvSpPr>
            <a:spLocks noGrp="1"/>
          </p:cNvSpPr>
          <p:nvPr>
            <p:ph type="title"/>
          </p:nvPr>
        </p:nvSpPr>
        <p:spPr/>
        <p:txBody>
          <a:bodyPr>
            <a:normAutofit/>
          </a:bodyPr>
          <a:lstStyle/>
          <a:p>
            <a:pPr algn="ctr"/>
            <a:r>
              <a:rPr lang="en-GB" sz="3000" b="1" dirty="0">
                <a:solidFill>
                  <a:schemeClr val="accent4">
                    <a:lumMod val="75000"/>
                  </a:schemeClr>
                </a:solidFill>
                <a:latin typeface="Arial Narrow" pitchFamily="34" charset="0"/>
              </a:rPr>
              <a:t>Ethics, Diversity and Pluralism</a:t>
            </a:r>
            <a:endParaRPr lang="en-US" sz="3000" dirty="0"/>
          </a:p>
        </p:txBody>
      </p:sp>
      <p:sp>
        <p:nvSpPr>
          <p:cNvPr id="3" name="TextBox 2">
            <a:extLst>
              <a:ext uri="{FF2B5EF4-FFF2-40B4-BE49-F238E27FC236}">
                <a16:creationId xmlns:a16="http://schemas.microsoft.com/office/drawing/2014/main" id="{04FD2FF0-E121-4391-A4B9-AE71ED3286C2}"/>
              </a:ext>
            </a:extLst>
          </p:cNvPr>
          <p:cNvSpPr txBox="1"/>
          <p:nvPr/>
        </p:nvSpPr>
        <p:spPr>
          <a:xfrm>
            <a:off x="1187624" y="1347614"/>
            <a:ext cx="6336704" cy="2554545"/>
          </a:xfrm>
          <a:prstGeom prst="rect">
            <a:avLst/>
          </a:prstGeom>
          <a:noFill/>
        </p:spPr>
        <p:txBody>
          <a:bodyPr wrap="square" rtlCol="0">
            <a:spAutoFit/>
          </a:bodyPr>
          <a:lstStyle/>
          <a:p>
            <a:pPr>
              <a:spcAft>
                <a:spcPts val="1200"/>
              </a:spcAft>
            </a:pPr>
            <a:r>
              <a:rPr lang="en-US" sz="2000" b="1" u="sng" dirty="0">
                <a:latin typeface="Apex"/>
              </a:rPr>
              <a:t>Exercise 1: I am Malala </a:t>
            </a:r>
          </a:p>
          <a:p>
            <a:pPr marL="285750" lvl="0" indent="-285750">
              <a:spcAft>
                <a:spcPts val="1200"/>
              </a:spcAft>
              <a:buFont typeface="Wingdings" panose="05000000000000000000" pitchFamily="2" charset="2"/>
              <a:buChar char="Ø"/>
            </a:pPr>
            <a:r>
              <a:rPr lang="en-GB" dirty="0"/>
              <a:t>Can diversity principles ignore the teachings of prevailing local religions that in this case might encourage discrimination against girls and women? </a:t>
            </a:r>
            <a:endParaRPr lang="en-US" dirty="0"/>
          </a:p>
          <a:p>
            <a:pPr marL="285750" lvl="0" indent="-285750">
              <a:spcAft>
                <a:spcPts val="1200"/>
              </a:spcAft>
              <a:buFont typeface="Wingdings" panose="05000000000000000000" pitchFamily="2" charset="2"/>
              <a:buChar char="Ø"/>
            </a:pPr>
            <a:r>
              <a:rPr lang="en-GB" dirty="0"/>
              <a:t>What can Malala’s father’s behaviour tell us about diversity, tolerance and pluralism? </a:t>
            </a:r>
            <a:endParaRPr lang="en-US" dirty="0"/>
          </a:p>
          <a:p>
            <a:endParaRPr lang="en-US" sz="2000" dirty="0"/>
          </a:p>
        </p:txBody>
      </p:sp>
    </p:spTree>
    <p:extLst>
      <p:ext uri="{BB962C8B-B14F-4D97-AF65-F5344CB8AC3E}">
        <p14:creationId xmlns:p14="http://schemas.microsoft.com/office/powerpoint/2010/main" val="428347077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CD71-9063-41A2-A5ED-AF0C1EB81BCE}"/>
              </a:ext>
            </a:extLst>
          </p:cNvPr>
          <p:cNvSpPr>
            <a:spLocks noGrp="1"/>
          </p:cNvSpPr>
          <p:nvPr>
            <p:ph type="title"/>
          </p:nvPr>
        </p:nvSpPr>
        <p:spPr>
          <a:xfrm>
            <a:off x="628650" y="51470"/>
            <a:ext cx="7886700" cy="994172"/>
          </a:xfrm>
        </p:spPr>
        <p:txBody>
          <a:bodyPr>
            <a:normAutofit/>
          </a:bodyPr>
          <a:lstStyle/>
          <a:p>
            <a:pPr algn="ctr"/>
            <a:r>
              <a:rPr lang="en-GB" sz="3000" b="1" dirty="0">
                <a:solidFill>
                  <a:schemeClr val="accent4">
                    <a:lumMod val="75000"/>
                  </a:schemeClr>
                </a:solidFill>
                <a:latin typeface="+mn-lt"/>
              </a:rPr>
              <a:t>Diversity, heritage and identity</a:t>
            </a:r>
            <a:endParaRPr lang="en-US" sz="3000" b="1" dirty="0">
              <a:solidFill>
                <a:schemeClr val="accent4">
                  <a:lumMod val="75000"/>
                </a:schemeClr>
              </a:solidFill>
              <a:latin typeface="+mn-lt"/>
            </a:endParaRPr>
          </a:p>
        </p:txBody>
      </p:sp>
      <p:pic>
        <p:nvPicPr>
          <p:cNvPr id="3" name="Online Media 2">
            <a:hlinkClick r:id="" action="ppaction://media"/>
            <a:extLst>
              <a:ext uri="{FF2B5EF4-FFF2-40B4-BE49-F238E27FC236}">
                <a16:creationId xmlns:a16="http://schemas.microsoft.com/office/drawing/2014/main" id="{DD0D3A08-5599-42EB-B154-1F4E8F5FE5C9}"/>
              </a:ext>
            </a:extLst>
          </p:cNvPr>
          <p:cNvPicPr>
            <a:picLocks noRot="1" noChangeAspect="1"/>
          </p:cNvPicPr>
          <p:nvPr>
            <a:videoFile r:link="rId1"/>
          </p:nvPr>
        </p:nvPicPr>
        <p:blipFill>
          <a:blip r:embed="rId4"/>
          <a:stretch>
            <a:fillRect/>
          </a:stretch>
        </p:blipFill>
        <p:spPr>
          <a:xfrm>
            <a:off x="1979712" y="1347614"/>
            <a:ext cx="5320591" cy="2992833"/>
          </a:xfrm>
          <a:prstGeom prst="rect">
            <a:avLst/>
          </a:prstGeom>
        </p:spPr>
      </p:pic>
      <p:sp>
        <p:nvSpPr>
          <p:cNvPr id="4" name="Rectangle 3">
            <a:extLst>
              <a:ext uri="{FF2B5EF4-FFF2-40B4-BE49-F238E27FC236}">
                <a16:creationId xmlns:a16="http://schemas.microsoft.com/office/drawing/2014/main" id="{4EDE5F4B-9116-4173-AD70-A05DE2210ECB}"/>
              </a:ext>
            </a:extLst>
          </p:cNvPr>
          <p:cNvSpPr/>
          <p:nvPr/>
        </p:nvSpPr>
        <p:spPr>
          <a:xfrm>
            <a:off x="1843697" y="987574"/>
            <a:ext cx="4572000" cy="923330"/>
          </a:xfrm>
          <a:prstGeom prst="rect">
            <a:avLst/>
          </a:prstGeom>
        </p:spPr>
        <p:txBody>
          <a:bodyPr>
            <a:spAutoFit/>
          </a:bodyPr>
          <a:lstStyle/>
          <a:p>
            <a:r>
              <a:rPr lang="en-US" b="1" dirty="0">
                <a:latin typeface="Apex"/>
              </a:rPr>
              <a:t> </a:t>
            </a:r>
            <a:r>
              <a:rPr lang="en-US" b="1" u="sng" dirty="0">
                <a:latin typeface="Apex"/>
              </a:rPr>
              <a:t>Exercise 2: The DNA Journey</a:t>
            </a:r>
          </a:p>
          <a:p>
            <a:br>
              <a:rPr lang="en-US" dirty="0">
                <a:solidFill>
                  <a:srgbClr val="000000"/>
                </a:solidFill>
                <a:latin typeface="Roboto"/>
              </a:rPr>
            </a:br>
            <a:endParaRPr lang="en-US" dirty="0"/>
          </a:p>
        </p:txBody>
      </p:sp>
    </p:spTree>
    <p:extLst>
      <p:ext uri="{BB962C8B-B14F-4D97-AF65-F5344CB8AC3E}">
        <p14:creationId xmlns:p14="http://schemas.microsoft.com/office/powerpoint/2010/main" val="400807799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1|0.1|0.1|0.1|0.1"/>
</p:tagLst>
</file>

<file path=ppt/tags/tag2.xml><?xml version="1.0" encoding="utf-8"?>
<p:tagLst xmlns:a="http://schemas.openxmlformats.org/drawingml/2006/main" xmlns:r="http://schemas.openxmlformats.org/officeDocument/2006/relationships" xmlns:p="http://schemas.openxmlformats.org/presentationml/2006/main">
  <p:tag name="TIMING" val="|0.1|0.1|0.1|0.1|0.1|0.1"/>
</p:tagLst>
</file>

<file path=ppt/tags/tag3.xml><?xml version="1.0" encoding="utf-8"?>
<p:tagLst xmlns:a="http://schemas.openxmlformats.org/drawingml/2006/main" xmlns:r="http://schemas.openxmlformats.org/officeDocument/2006/relationships" xmlns:p="http://schemas.openxmlformats.org/presentationml/2006/main">
  <p:tag name="TIMING" val="|0.1|0.1|0.1|0.1|0.1|0.1"/>
</p:tagLst>
</file>

<file path=ppt/tags/tag4.xml><?xml version="1.0" encoding="utf-8"?>
<p:tagLst xmlns:a="http://schemas.openxmlformats.org/drawingml/2006/main" xmlns:r="http://schemas.openxmlformats.org/officeDocument/2006/relationships" xmlns:p="http://schemas.openxmlformats.org/presentationml/2006/main">
  <p:tag name="TIMING" val="|0.1|0.1|0.1|0.1|0.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Ruby - Coloured 3 Light 1">
      <a:dk1>
        <a:srgbClr val="7E7E7E"/>
      </a:dk1>
      <a:lt1>
        <a:srgbClr val="FFFFFF"/>
      </a:lt1>
      <a:dk2>
        <a:srgbClr val="888888"/>
      </a:dk2>
      <a:lt2>
        <a:srgbClr val="FFFFFF"/>
      </a:lt2>
      <a:accent1>
        <a:srgbClr val="C42A13"/>
      </a:accent1>
      <a:accent2>
        <a:srgbClr val="F9711C"/>
      </a:accent2>
      <a:accent3>
        <a:srgbClr val="92AF27"/>
      </a:accent3>
      <a:accent4>
        <a:srgbClr val="38B28A"/>
      </a:accent4>
      <a:accent5>
        <a:srgbClr val="16749F"/>
      </a:accent5>
      <a:accent6>
        <a:srgbClr val="041B31"/>
      </a:accent6>
      <a:hlink>
        <a:srgbClr val="F33B48"/>
      </a:hlink>
      <a:folHlink>
        <a:srgbClr val="FFC000"/>
      </a:folHlink>
    </a:clrScheme>
    <a:fontScheme name="Custom 1">
      <a:majorFont>
        <a:latin typeface="Eurostile"/>
        <a:ea typeface=""/>
        <a:cs typeface=""/>
      </a:majorFont>
      <a:minorFont>
        <a:latin typeface="Apex Ne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816</Words>
  <Application>Microsoft Office PowerPoint</Application>
  <PresentationFormat>On-screen Show (16:9)</PresentationFormat>
  <Paragraphs>86</Paragraphs>
  <Slides>13</Slides>
  <Notes>6</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Apex</vt:lpstr>
      <vt:lpstr>Apex New Book</vt:lpstr>
      <vt:lpstr>LaTo light</vt:lpstr>
      <vt:lpstr>Raleway Light</vt:lpstr>
      <vt:lpstr>Raleway Regular</vt:lpstr>
      <vt:lpstr>Roboto</vt:lpstr>
      <vt:lpstr>Arial</vt:lpstr>
      <vt:lpstr>Arial Narrow</vt:lpstr>
      <vt:lpstr>Calibri</vt:lpstr>
      <vt:lpstr>Eurostile</vt:lpstr>
      <vt:lpstr>Times New Roman</vt:lpstr>
      <vt:lpstr>Wingdings</vt:lpstr>
      <vt:lpstr>Office Theme</vt:lpstr>
      <vt:lpstr>Default Theme</vt:lpstr>
      <vt:lpstr>PowerPoint Presentation</vt:lpstr>
      <vt:lpstr>Agenda</vt:lpstr>
      <vt:lpstr>Learning Outcomes</vt:lpstr>
      <vt:lpstr>Ethics, Diversity and Pluralism</vt:lpstr>
      <vt:lpstr>Ethics, Diversity and Pluralism</vt:lpstr>
      <vt:lpstr>Ethics, Diversity and Pluralism</vt:lpstr>
      <vt:lpstr>Ethics, Diversity and Pluralism</vt:lpstr>
      <vt:lpstr>Ethics, Diversity and Pluralism</vt:lpstr>
      <vt:lpstr>Diversity, heritage and identity</vt:lpstr>
      <vt:lpstr>Ethical role models and their relevance</vt:lpstr>
      <vt:lpstr>Ethical role models and their relevance</vt:lpstr>
      <vt:lpstr>Intersectional Constitution exercise</vt:lpstr>
      <vt:lpstr>Core reading </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Sauer</dc:creator>
  <cp:lastModifiedBy>Katharina Kiener-Manu</cp:lastModifiedBy>
  <cp:revision>45</cp:revision>
  <dcterms:created xsi:type="dcterms:W3CDTF">2016-11-08T12:49:39Z</dcterms:created>
  <dcterms:modified xsi:type="dcterms:W3CDTF">2018-10-18T14:49:11Z</dcterms:modified>
</cp:coreProperties>
</file>