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90" r:id="rId3"/>
    <p:sldId id="292" r:id="rId4"/>
    <p:sldId id="293" r:id="rId5"/>
    <p:sldId id="291" r:id="rId6"/>
    <p:sldId id="266" r:id="rId7"/>
    <p:sldId id="272" r:id="rId8"/>
    <p:sldId id="276" r:id="rId9"/>
    <p:sldId id="296" r:id="rId10"/>
    <p:sldId id="269" r:id="rId11"/>
    <p:sldId id="288" r:id="rId12"/>
    <p:sldId id="270" r:id="rId13"/>
    <p:sldId id="281" r:id="rId14"/>
    <p:sldId id="29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2969"/>
  </p:normalViewPr>
  <p:slideViewPr>
    <p:cSldViewPr>
      <p:cViewPr varScale="1">
        <p:scale>
          <a:sx n="115" d="100"/>
          <a:sy n="115" d="100"/>
        </p:scale>
        <p:origin x="108" y="21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2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5" y="1476034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gov/ethics/Recommendation-Public-Integrity.pdf" TargetMode="External"/><Relationship Id="rId2" Type="http://schemas.openxmlformats.org/officeDocument/2006/relationships/hyperlink" Target="https://www.oecd.org/mena/governance/35521418.pdf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pzEMmSfNxw4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"/>
            <a:ext cx="9144000" cy="3639748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b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13: Public Integrity and Ethics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5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851670"/>
            <a:ext cx="9144000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 Narrow" pitchFamily="34" charset="0"/>
              </a:rPr>
              <a:t>Structured ethical reflection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3E297-C7F7-49A8-B97E-C1EA9F80CBF8}"/>
              </a:ext>
            </a:extLst>
          </p:cNvPr>
          <p:cNvSpPr txBox="1"/>
          <p:nvPr/>
        </p:nvSpPr>
        <p:spPr>
          <a:xfrm>
            <a:off x="3131840" y="14155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Exercise 4: Case Study I</a:t>
            </a:r>
          </a:p>
        </p:txBody>
      </p:sp>
    </p:spTree>
    <p:extLst>
      <p:ext uri="{BB962C8B-B14F-4D97-AF65-F5344CB8AC3E}">
        <p14:creationId xmlns:p14="http://schemas.microsoft.com/office/powerpoint/2010/main" val="29936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347614"/>
            <a:ext cx="8229600" cy="27543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u="sng" dirty="0"/>
              <a:t>Instruments for building ethical environment</a:t>
            </a:r>
            <a:r>
              <a:rPr lang="en-US" dirty="0"/>
              <a:t>: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Oath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Induction training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Code of ethics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Dilemma discussion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Discussion of new rules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Internal policy workshops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Strengthening public ethics and integrity </a:t>
            </a:r>
          </a:p>
        </p:txBody>
      </p:sp>
    </p:spTree>
    <p:extLst>
      <p:ext uri="{BB962C8B-B14F-4D97-AF65-F5344CB8AC3E}">
        <p14:creationId xmlns:p14="http://schemas.microsoft.com/office/powerpoint/2010/main" val="24243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2422FC-8330-4C08-9990-155FB2A4C7E0}"/>
              </a:ext>
            </a:extLst>
          </p:cNvPr>
          <p:cNvSpPr txBox="1">
            <a:spLocks/>
          </p:cNvSpPr>
          <p:nvPr/>
        </p:nvSpPr>
        <p:spPr>
          <a:xfrm>
            <a:off x="0" y="1851670"/>
            <a:ext cx="9144000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 Narrow" pitchFamily="34" charset="0"/>
              </a:rPr>
              <a:t>Obligations of public servants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CBC8B-4637-4AE5-966C-BC14EE853E8B}"/>
              </a:ext>
            </a:extLst>
          </p:cNvPr>
          <p:cNvSpPr txBox="1"/>
          <p:nvPr/>
        </p:nvSpPr>
        <p:spPr>
          <a:xfrm>
            <a:off x="3131840" y="14155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Exercise 4: Case Study II</a:t>
            </a:r>
          </a:p>
        </p:txBody>
      </p:sp>
    </p:spTree>
    <p:extLst>
      <p:ext uri="{BB962C8B-B14F-4D97-AF65-F5344CB8AC3E}">
        <p14:creationId xmlns:p14="http://schemas.microsoft.com/office/powerpoint/2010/main" val="15656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A590-37FA-4E91-B6F3-8B5C03A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Core reading: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FFFF-EB22-44B8-BA3E-ACB6FD35EC1C}"/>
              </a:ext>
            </a:extLst>
          </p:cNvPr>
          <p:cNvSpPr/>
          <p:nvPr/>
        </p:nvSpPr>
        <p:spPr>
          <a:xfrm>
            <a:off x="539552" y="1203598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Eagleman, David (2016). </a:t>
            </a:r>
            <a:r>
              <a:rPr lang="en-GB" sz="1600" b="1" i="1" dirty="0"/>
              <a:t>How I decide? In The Brain: The Story of You</a:t>
            </a:r>
            <a:r>
              <a:rPr lang="en-GB" sz="1600" dirty="0"/>
              <a:t>. Edinburgh: Canongate Books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Gilman, Stuart C. (2005). </a:t>
            </a:r>
            <a:r>
              <a:rPr lang="en-GB" sz="1600" b="1" i="1" dirty="0"/>
              <a:t>Ethics Codes and Codes of Conduct as Tools for Promoting an Ethical and Professional Public Service: Comparative Successes and Lessons</a:t>
            </a:r>
            <a:r>
              <a:rPr lang="en-GB" sz="1600" dirty="0"/>
              <a:t>. World Bank. Available from </a:t>
            </a:r>
            <a:r>
              <a:rPr lang="en-GB" sz="1600" dirty="0">
                <a:hlinkClick r:id="rId2"/>
              </a:rPr>
              <a:t>https://www.oecd.org/mena/governance/35521418.pdf</a:t>
            </a:r>
            <a:r>
              <a:rPr lang="en-GB" sz="1600" dirty="0"/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Lewis, Carol W. and Stuart C. Gilman (2012). </a:t>
            </a:r>
            <a:r>
              <a:rPr lang="en-GB" sz="1600" b="1" i="1" dirty="0"/>
              <a:t>The Ethics Challenge in Public Service: A Problem-Solving Guide</a:t>
            </a:r>
            <a:r>
              <a:rPr lang="en-GB" sz="1600" dirty="0"/>
              <a:t>. San Francisco: Jossey-Bass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dirty="0"/>
              <a:t>OECD (2017). </a:t>
            </a:r>
            <a:r>
              <a:rPr lang="en-GB" sz="1600" b="1" i="1" dirty="0"/>
              <a:t>Recommendations on Public Integrity</a:t>
            </a:r>
            <a:r>
              <a:rPr lang="en-GB" sz="1600" dirty="0"/>
              <a:t>. Paris. Available from </a:t>
            </a:r>
            <a:r>
              <a:rPr lang="en-GB" sz="1600" dirty="0">
                <a:hlinkClick r:id="rId3"/>
              </a:rPr>
              <a:t>http://www.oecd.org/gov/ethics/Recommendation-Public-Integrity.pdf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0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6EB1-B533-4A6D-883E-F101465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76B984-38F0-4AE0-8636-D48E6A8DDF6C}"/>
              </a:ext>
            </a:extLst>
          </p:cNvPr>
          <p:cNvSpPr/>
          <p:nvPr/>
        </p:nvSpPr>
        <p:spPr>
          <a:xfrm>
            <a:off x="539552" y="987574"/>
            <a:ext cx="76328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Ice-breaker: opening reception on values (10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Civil servant as a temporary steward (10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Ethics Codes for Public Servants (30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Public integrity (40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Structured ethical reflection of case study (20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Strengthening public ethics and integrity (40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Obligations of public servants (30 minutes)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Optional closing exercise if time allows: reception on public values</a:t>
            </a:r>
          </a:p>
        </p:txBody>
      </p:sp>
    </p:spTree>
    <p:extLst>
      <p:ext uri="{BB962C8B-B14F-4D97-AF65-F5344CB8AC3E}">
        <p14:creationId xmlns:p14="http://schemas.microsoft.com/office/powerpoint/2010/main" val="8954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Upon completion of this module students should be able to: </a:t>
            </a:r>
            <a:endParaRPr lang="en-GB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Understand the key instruments for strengthening public integrity and ethics and the processes of integrity management in public organizations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Appreciate the challenges involved in strengthening integrity and ethics in the public service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Analyse codes of ethics as specific sets of public values and action principles, and understand the interdependence of the values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Evaluate and analyse public service scenarios and understand how to identify and manage the risk of integrity breaches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41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Ice-breaker: opening reception on values 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203598"/>
            <a:ext cx="8094662" cy="30146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u="sng" dirty="0"/>
              <a:t>Ethics</a:t>
            </a:r>
            <a:r>
              <a:rPr lang="en-GB" sz="1800" dirty="0"/>
              <a:t> is “the attempt to arrive at an understanding of the nature of human values, of how we ought to live, and of what constitutes right conduct”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u="sng" dirty="0"/>
              <a:t>Public ethics</a:t>
            </a:r>
            <a:r>
              <a:rPr lang="en-GB" sz="1800" dirty="0"/>
              <a:t>: an attempt to find guidance for the right conduct in public service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u="sng" dirty="0"/>
              <a:t>Identity view of integrity</a:t>
            </a:r>
            <a:r>
              <a:rPr lang="en-GB" sz="1800" dirty="0"/>
              <a:t>: “acting in a way that reflects your sense of who you are”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u="sng" dirty="0"/>
              <a:t>Public integrity: </a:t>
            </a:r>
            <a:r>
              <a:rPr lang="en-GB" sz="1800" dirty="0"/>
              <a:t>the powers and resources entrusted  to PA, and its organizations, are used effectively according to democratic principles and decisions on public purpose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1" u="sng" dirty="0"/>
              <a:t>Integrity management: </a:t>
            </a:r>
            <a:r>
              <a:rPr lang="en-GB" sz="1800" dirty="0"/>
              <a:t>refers to a systemic approach to develop ethical and effective public sector organizations and a healthy organizational climate that supports adequate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6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43136"/>
            <a:ext cx="9144000" cy="8006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Reception on values</a:t>
            </a:r>
            <a:endParaRPr lang="en-GB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D9FAD-DA2C-4517-933F-AB2944A978CC}"/>
              </a:ext>
            </a:extLst>
          </p:cNvPr>
          <p:cNvSpPr txBox="1"/>
          <p:nvPr/>
        </p:nvSpPr>
        <p:spPr>
          <a:xfrm>
            <a:off x="3635896" y="1358647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/>
              <a:t>Exercise 1</a:t>
            </a:r>
          </a:p>
        </p:txBody>
      </p:sp>
    </p:spTree>
    <p:extLst>
      <p:ext uri="{BB962C8B-B14F-4D97-AF65-F5344CB8AC3E}">
        <p14:creationId xmlns:p14="http://schemas.microsoft.com/office/powerpoint/2010/main" val="12338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83218" y="341592"/>
            <a:ext cx="7921009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Public Service Core Values and Action Principles </a:t>
            </a:r>
            <a:br>
              <a:rPr lang="en-GB" altLang="en-US" sz="28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GB" altLang="en-US" sz="2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(Table 1)</a:t>
            </a:r>
          </a:p>
          <a:p>
            <a:pPr algn="ctr"/>
            <a:endParaRPr lang="en-GB" sz="28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3056E85E-2B17-4105-904E-FCA4CFA14B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03648" y="1131597"/>
            <a:ext cx="4991100" cy="3600472"/>
            <a:chOff x="1309" y="758"/>
            <a:chExt cx="3144" cy="2268"/>
          </a:xfrm>
          <a:solidFill>
            <a:schemeClr val="bg1">
              <a:lumMod val="65000"/>
            </a:schemeClr>
          </a:solidFill>
        </p:grpSpPr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AB6BF5D1-CC76-49CF-99B1-4658605777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09" y="758"/>
              <a:ext cx="3142" cy="2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CB61E7B-5346-485D-B7BD-27FFBDC0E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843"/>
              <a:ext cx="30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Value 1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F254315-CE2B-4F60-9430-57ECCF4E7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843"/>
              <a:ext cx="2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02CEC0C2-E695-443A-89C3-EE7FAE733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843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BCE3F60-E6A9-4C72-A8E3-F95B0D032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843"/>
              <a:ext cx="555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Accountability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6D49E7E-AF7D-4294-AEA5-D3B90A51F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843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DD6FB4A9-E65A-4388-B627-FBFCC6FA2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99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8AC200C9-0298-4566-8BF1-29117F63F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" y="999"/>
              <a:ext cx="63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Action principles: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89E625CE-065A-4E10-8C7B-573283A4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99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7EBC0DD-99EC-45AA-B4D0-6FC3C79FC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151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B80260B3-E748-4AFA-9E89-517DBF7D0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15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79872BD-4EC7-4E3D-958B-ED426B736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159"/>
              <a:ext cx="75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Reject incompetence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B54AD4F5-7F19-41ED-AA1C-93F1E0A0A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15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62554DB0-2DBC-41C5-81C7-9F2521488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257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DD0EDCB6-74FF-4825-9FF9-D1522E735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2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3D3C126B-F3FA-42DC-AFAB-0E25E6F98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265"/>
              <a:ext cx="54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Seek efficiency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78EB0529-7B58-4FDD-BD55-AA1D657D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12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930499CA-02E7-4467-AA64-2BA82F27D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363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447D00B7-3B34-4E1A-B6D4-F76930B58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3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15A926E4-99DF-416B-A98D-E24CF60B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371"/>
              <a:ext cx="674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Seek effectiveness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D17D6F0-2B05-4F45-B685-FB0DAF2C4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3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9CEBCFA5-9204-4079-91B4-A4D5CF3DE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468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7BF71C2D-F013-4471-BE52-BDD26280A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476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73912F6-6E77-41C9-B74B-037DDA89C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476"/>
              <a:ext cx="107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Take responsibility for what is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8B4B82A4-044E-4354-ACA1-46337C5D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576"/>
              <a:ext cx="50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done and how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978550D0-A3FF-4056-9E23-27B4CD173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1576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9D778F9B-2744-4BA5-B34C-493F1E300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674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AF39E85B-627B-4CE9-A37A-7F292A8D2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682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A5BE1158-05E4-4C4C-B839-6B4ED0C0C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682"/>
              <a:ext cx="809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Facilitate transparency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23F9A1C4-6CB6-4D72-979D-A9501BFA8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1682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9094043E-FFA1-421A-B0A8-BFA712C1D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1779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566E3EC8-EE9D-41D6-8273-A029AFAC6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1787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49C088AD-D485-46AE-9146-D0B29658A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1787"/>
              <a:ext cx="914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Listen and be responsive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5A010A44-DF56-4F97-AAB7-E479B346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1787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EA307DA1-DADF-48C8-9911-8D4CF31E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1966"/>
              <a:ext cx="30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Value 2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DF267B8C-2D48-42C8-BAAF-057474738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1966"/>
              <a:ext cx="2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1C2B182F-5B19-41A5-825B-DAE31B25B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" y="1966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5E67B8FD-3DB0-49C4-9B85-FF7178B8F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1966"/>
              <a:ext cx="429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Impartiality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ABA49278-7627-45A2-AEAE-41C65CFEB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1966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A1C0F590-8424-4DA2-BA64-945BA164F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22"/>
              <a:ext cx="63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Action principles: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3C1E5B57-D6FB-43E1-9F71-7806E07DA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2122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B8EC33F4-4CA7-4593-A993-892FF23F8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274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663A9E82-8128-416C-BE71-B83148E7A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282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6">
              <a:extLst>
                <a:ext uri="{FF2B5EF4-FFF2-40B4-BE49-F238E27FC236}">
                  <a16:creationId xmlns:a16="http://schemas.microsoft.com/office/drawing/2014/main" id="{D0B4ED7E-4AA9-4A85-AC0D-C199256D5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282"/>
              <a:ext cx="848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Avoid conflict of interest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7">
              <a:extLst>
                <a:ext uri="{FF2B5EF4-FFF2-40B4-BE49-F238E27FC236}">
                  <a16:creationId xmlns:a16="http://schemas.microsoft.com/office/drawing/2014/main" id="{5DFFE773-574C-432B-B54E-325053CBF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2282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8">
              <a:extLst>
                <a:ext uri="{FF2B5EF4-FFF2-40B4-BE49-F238E27FC236}">
                  <a16:creationId xmlns:a16="http://schemas.microsoft.com/office/drawing/2014/main" id="{4972C588-26A3-4B9B-A4CE-FD2A15A0F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379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BB475C65-921D-479F-8521-24F097A40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387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25DBDD73-95FC-4DA5-83BE-5A472B488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387"/>
              <a:ext cx="518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Seek inclusion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D982BC45-0FB8-4F5A-BFAC-3FC9A0B4A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387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6A3BA9C3-CADD-4C2E-A824-2637358C7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485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D034E02C-5314-432E-B775-7E60453DC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493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1862DB00-B645-4CEE-86E0-89D1AFE9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493"/>
              <a:ext cx="4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Be objective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5">
              <a:extLst>
                <a:ext uri="{FF2B5EF4-FFF2-40B4-BE49-F238E27FC236}">
                  <a16:creationId xmlns:a16="http://schemas.microsoft.com/office/drawing/2014/main" id="{746A6DDA-1130-4E45-A25C-9EAEF30F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2493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16D5D6CB-B035-4856-8F5C-FABAD174E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591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C7C3FB78-3120-4BF6-AD7A-28BF9074E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59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C2E5E810-90A2-4FF3-9CF2-2DA0AE09B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599"/>
              <a:ext cx="928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Pursue the public interest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0D468303-9E18-4FE3-B2D0-E2E237564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59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7E819A31-4661-4F8B-8D55-F05AC5BD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9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492C4B3B-758B-4869-B6A2-12C03846C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843"/>
              <a:ext cx="30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Value 3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27A62E88-196D-40B9-BB67-671E06296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843"/>
              <a:ext cx="2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1C232794-1D8B-40F6-9D8A-9CB6E6E88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843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D13B99BE-1798-4460-AC72-34BF544E1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843"/>
              <a:ext cx="77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Justice and fairness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38BB4353-CCDA-49B4-8B21-13210E8D2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843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9AE04710-FB0A-4C93-834F-49DF3680A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999"/>
              <a:ext cx="63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Action principles: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B66B2B76-0217-4FDE-84D0-643BD74F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99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5AF24035-FC23-4395-8D8E-F7836A5C5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151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1C014345-3D11-458A-890C-81F3C3269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15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91B5F47B-27C9-46B3-A3B4-554716290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159"/>
              <a:ext cx="58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Comply with law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F209C85B-C8A9-4DA3-9F38-2F5E0CB94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15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05E7B355-3283-45F6-8399-33691EE36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264"/>
              <a:ext cx="105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DE0BAAC6-A95F-4304-A241-B2D26671F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2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7A66F4B5-3D9C-4545-8465-A4EC0E890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265"/>
              <a:ext cx="1191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Seek procedural and substantive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60087934-7AD1-4E0B-A6A7-D61D9B03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365"/>
              <a:ext cx="228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justice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D4212BB3-443B-412E-A615-B798A09E8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13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EFAC50C2-8C25-43C5-85A3-DDADA9371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463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D1FF1947-49C3-4654-B325-1EA291D04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4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2C374FAD-6221-435C-A410-EF05F708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471"/>
              <a:ext cx="1071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Seek fair distribution of public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7DEFB23B-14B9-4EB1-8702-D16FD6A7D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70"/>
              <a:ext cx="281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benefits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5476E07C-0BFF-4F7B-8C3D-24AF5D1B4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1570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D409ECD1-022A-4E86-8A8F-2D10800CB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749"/>
              <a:ext cx="30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Value 4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68DA5393-B13F-4C5C-91D4-10C4F3F6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49"/>
              <a:ext cx="2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25B46C0C-3F4E-4369-9E60-CBDF5C0E1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74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31CC6929-006F-42D2-8711-DAE768472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1749"/>
              <a:ext cx="80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Avoiding doing harm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6370AFC7-F8AC-4245-B3AB-F9701D99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174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6267F535-4656-45D4-BAF2-1F71519DB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905"/>
              <a:ext cx="63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Action principles: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D6950DE1-BE97-4A61-862E-23D1C0F06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190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1D511417-C074-4F16-9916-4B48631B9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057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C24FB19F-A634-4796-AA81-C6956AC5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0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9D8CC1E4-0B67-43D7-A581-9613F2FEA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2065"/>
              <a:ext cx="54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F6330258-181E-4FF7-BC91-A7BF34402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" y="2065"/>
              <a:ext cx="53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rovide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remedy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F231ED15-FA1F-430D-A6C4-6478ED5A6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2065"/>
              <a:ext cx="269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or relief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CBB41B13-E48E-420D-B242-4F1C49AA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" y="20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55CDB2AD-7DA2-48DB-9341-0AD3BDD66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163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5B95514A-B71E-4540-9062-A0409391F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1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8D504175-4916-423B-82C3-5BD2F9A1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2171"/>
              <a:ext cx="99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8">
              <a:extLst>
                <a:ext uri="{FF2B5EF4-FFF2-40B4-BE49-F238E27FC236}">
                  <a16:creationId xmlns:a16="http://schemas.microsoft.com/office/drawing/2014/main" id="{9E869F5E-EC32-4AD7-A60D-4789A2DDA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1" y="2171"/>
              <a:ext cx="70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e moral imagination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9">
              <a:extLst>
                <a:ext uri="{FF2B5EF4-FFF2-40B4-BE49-F238E27FC236}">
                  <a16:creationId xmlns:a16="http://schemas.microsoft.com/office/drawing/2014/main" id="{33617C2D-4781-4110-8E75-AEB845E4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" y="21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0">
              <a:extLst>
                <a:ext uri="{FF2B5EF4-FFF2-40B4-BE49-F238E27FC236}">
                  <a16:creationId xmlns:a16="http://schemas.microsoft.com/office/drawing/2014/main" id="{E697C553-060D-4400-A068-6980CB3C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349"/>
              <a:ext cx="30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Value 5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1">
              <a:extLst>
                <a:ext uri="{FF2B5EF4-FFF2-40B4-BE49-F238E27FC236}">
                  <a16:creationId xmlns:a16="http://schemas.microsoft.com/office/drawing/2014/main" id="{6422955F-AA86-45E7-BF50-7F88FC10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349"/>
              <a:ext cx="2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036F1D1F-55E2-431E-A381-E6883BF03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34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FF670781-9EBD-434F-9E6B-DA8F884D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349"/>
              <a:ext cx="328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Do good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E2E38C9C-E7D6-4402-9389-F78F12358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" y="2349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9489F62D-E0EC-4A91-84A4-A354341E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505"/>
              <a:ext cx="63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Action principles: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6">
              <a:extLst>
                <a:ext uri="{FF2B5EF4-FFF2-40B4-BE49-F238E27FC236}">
                  <a16:creationId xmlns:a16="http://schemas.microsoft.com/office/drawing/2014/main" id="{9FD2097D-EA79-4D4B-9C2A-37D974FB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50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7">
              <a:extLst>
                <a:ext uri="{FF2B5EF4-FFF2-40B4-BE49-F238E27FC236}">
                  <a16:creationId xmlns:a16="http://schemas.microsoft.com/office/drawing/2014/main" id="{13C26B21-25EA-4E7A-A353-AAF922A1E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657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113EE2C7-3B37-499D-83D8-5E6C45562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6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5AC2B62-EC22-44AD-A027-AFB939C5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2665"/>
              <a:ext cx="599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Employ empathy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0">
              <a:extLst>
                <a:ext uri="{FF2B5EF4-FFF2-40B4-BE49-F238E27FC236}">
                  <a16:creationId xmlns:a16="http://schemas.microsoft.com/office/drawing/2014/main" id="{FAE7C02F-78F3-4C62-9C1D-6903085C0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" y="2665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1">
              <a:extLst>
                <a:ext uri="{FF2B5EF4-FFF2-40B4-BE49-F238E27FC236}">
                  <a16:creationId xmlns:a16="http://schemas.microsoft.com/office/drawing/2014/main" id="{945B5795-9E79-451D-B2C6-486B0D84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763"/>
              <a:ext cx="37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19" name="Rectangle 112">
              <a:extLst>
                <a:ext uri="{FF2B5EF4-FFF2-40B4-BE49-F238E27FC236}">
                  <a16:creationId xmlns:a16="http://schemas.microsoft.com/office/drawing/2014/main" id="{96868378-0B17-4529-B417-122968D0A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27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3">
              <a:extLst>
                <a:ext uri="{FF2B5EF4-FFF2-40B4-BE49-F238E27FC236}">
                  <a16:creationId xmlns:a16="http://schemas.microsoft.com/office/drawing/2014/main" id="{435D0E98-DF04-477C-AA89-1FC3F551B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2771"/>
              <a:ext cx="63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9EFD25D0-6DB5-4965-B72B-E01D8FD26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2771"/>
              <a:ext cx="67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ive</a:t>
              </a: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affirmative help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5">
              <a:extLst>
                <a:ext uri="{FF2B5EF4-FFF2-40B4-BE49-F238E27FC236}">
                  <a16:creationId xmlns:a16="http://schemas.microsoft.com/office/drawing/2014/main" id="{33F12FDF-4580-43A6-A83D-AF3F70792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771"/>
              <a:ext cx="2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6">
              <a:extLst>
                <a:ext uri="{FF2B5EF4-FFF2-40B4-BE49-F238E27FC236}">
                  <a16:creationId xmlns:a16="http://schemas.microsoft.com/office/drawing/2014/main" id="{834585A8-9C61-4298-876F-06BF41703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758"/>
              <a:ext cx="3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4" name="Rectangle 117">
              <a:extLst>
                <a:ext uri="{FF2B5EF4-FFF2-40B4-BE49-F238E27FC236}">
                  <a16:creationId xmlns:a16="http://schemas.microsoft.com/office/drawing/2014/main" id="{AF0F930C-25DD-475D-8B6F-77BA738B0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758"/>
              <a:ext cx="3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5" name="Rectangle 118">
              <a:extLst>
                <a:ext uri="{FF2B5EF4-FFF2-40B4-BE49-F238E27FC236}">
                  <a16:creationId xmlns:a16="http://schemas.microsoft.com/office/drawing/2014/main" id="{C72D669A-7F74-410F-856A-AD21A84F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758"/>
              <a:ext cx="1567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6" name="Rectangle 119">
              <a:extLst>
                <a:ext uri="{FF2B5EF4-FFF2-40B4-BE49-F238E27FC236}">
                  <a16:creationId xmlns:a16="http://schemas.microsoft.com/office/drawing/2014/main" id="{2ACA894B-3FCB-45A8-A915-837D430F8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758"/>
              <a:ext cx="3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7" name="Rectangle 120">
              <a:extLst>
                <a:ext uri="{FF2B5EF4-FFF2-40B4-BE49-F238E27FC236}">
                  <a16:creationId xmlns:a16="http://schemas.microsoft.com/office/drawing/2014/main" id="{80C34672-462C-4396-80C8-D73F93B4B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758"/>
              <a:ext cx="1567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8" name="Rectangle 121">
              <a:extLst>
                <a:ext uri="{FF2B5EF4-FFF2-40B4-BE49-F238E27FC236}">
                  <a16:creationId xmlns:a16="http://schemas.microsoft.com/office/drawing/2014/main" id="{9636225C-0A48-4B88-9970-4125F87C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758"/>
              <a:ext cx="4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9" name="Rectangle 122">
              <a:extLst>
                <a:ext uri="{FF2B5EF4-FFF2-40B4-BE49-F238E27FC236}">
                  <a16:creationId xmlns:a16="http://schemas.microsoft.com/office/drawing/2014/main" id="{F754723C-C561-4C00-A0CC-49B112F7D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758"/>
              <a:ext cx="4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0" name="Rectangle 123">
              <a:extLst>
                <a:ext uri="{FF2B5EF4-FFF2-40B4-BE49-F238E27FC236}">
                  <a16:creationId xmlns:a16="http://schemas.microsoft.com/office/drawing/2014/main" id="{A91F7A42-AF33-4FB7-804C-D2994F2BE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761"/>
              <a:ext cx="3" cy="2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1" name="Rectangle 124">
              <a:extLst>
                <a:ext uri="{FF2B5EF4-FFF2-40B4-BE49-F238E27FC236}">
                  <a16:creationId xmlns:a16="http://schemas.microsoft.com/office/drawing/2014/main" id="{94C2D27A-76BD-44B8-846F-51D535ADB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22"/>
              <a:ext cx="3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2" name="Rectangle 125">
              <a:extLst>
                <a:ext uri="{FF2B5EF4-FFF2-40B4-BE49-F238E27FC236}">
                  <a16:creationId xmlns:a16="http://schemas.microsoft.com/office/drawing/2014/main" id="{396D96B2-7E03-46BC-9624-1FA9D776D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22"/>
              <a:ext cx="3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3" name="Rectangle 126">
              <a:extLst>
                <a:ext uri="{FF2B5EF4-FFF2-40B4-BE49-F238E27FC236}">
                  <a16:creationId xmlns:a16="http://schemas.microsoft.com/office/drawing/2014/main" id="{565B5888-FF36-4366-BD6D-DB5B9D164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2922"/>
              <a:ext cx="1567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4" name="Rectangle 127">
              <a:extLst>
                <a:ext uri="{FF2B5EF4-FFF2-40B4-BE49-F238E27FC236}">
                  <a16:creationId xmlns:a16="http://schemas.microsoft.com/office/drawing/2014/main" id="{A1FC8874-4050-453D-9556-CCBDBD774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761"/>
              <a:ext cx="3" cy="2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5" name="Rectangle 128">
              <a:extLst>
                <a:ext uri="{FF2B5EF4-FFF2-40B4-BE49-F238E27FC236}">
                  <a16:creationId xmlns:a16="http://schemas.microsoft.com/office/drawing/2014/main" id="{96E719BE-3534-48B8-B8AA-4533F72CF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922"/>
              <a:ext cx="3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6" name="Rectangle 129">
              <a:extLst>
                <a:ext uri="{FF2B5EF4-FFF2-40B4-BE49-F238E27FC236}">
                  <a16:creationId xmlns:a16="http://schemas.microsoft.com/office/drawing/2014/main" id="{205A1A91-937E-4947-A8D3-19C5FCF5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" y="2922"/>
              <a:ext cx="1567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7" name="Rectangle 130">
              <a:extLst>
                <a:ext uri="{FF2B5EF4-FFF2-40B4-BE49-F238E27FC236}">
                  <a16:creationId xmlns:a16="http://schemas.microsoft.com/office/drawing/2014/main" id="{6D6135ED-E823-46D0-80B3-3FFEE2001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761"/>
              <a:ext cx="4" cy="21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8" name="Rectangle 131">
              <a:extLst>
                <a:ext uri="{FF2B5EF4-FFF2-40B4-BE49-F238E27FC236}">
                  <a16:creationId xmlns:a16="http://schemas.microsoft.com/office/drawing/2014/main" id="{A78250C1-A574-46BE-B0C1-0FB22022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922"/>
              <a:ext cx="4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9" name="Rectangle 132">
              <a:extLst>
                <a:ext uri="{FF2B5EF4-FFF2-40B4-BE49-F238E27FC236}">
                  <a16:creationId xmlns:a16="http://schemas.microsoft.com/office/drawing/2014/main" id="{35DD3D02-DE28-473F-AFD1-A21F73767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2922"/>
              <a:ext cx="4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0" name="Rectangle 133">
              <a:extLst>
                <a:ext uri="{FF2B5EF4-FFF2-40B4-BE49-F238E27FC236}">
                  <a16:creationId xmlns:a16="http://schemas.microsoft.com/office/drawing/2014/main" id="{833B6ADF-9905-483B-82AC-FF2613B76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929"/>
              <a:ext cx="20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E275871-EC45-44D7-801F-096795F1811A}"/>
              </a:ext>
            </a:extLst>
          </p:cNvPr>
          <p:cNvCxnSpPr>
            <a:cxnSpLocks/>
          </p:cNvCxnSpPr>
          <p:nvPr/>
        </p:nvCxnSpPr>
        <p:spPr>
          <a:xfrm>
            <a:off x="3851920" y="1138683"/>
            <a:ext cx="0" cy="3586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19CB54F-5397-4640-9B5D-E8AB73392DA4}"/>
              </a:ext>
            </a:extLst>
          </p:cNvPr>
          <p:cNvCxnSpPr>
            <a:cxnSpLocks/>
          </p:cNvCxnSpPr>
          <p:nvPr/>
        </p:nvCxnSpPr>
        <p:spPr>
          <a:xfrm>
            <a:off x="1403648" y="1131590"/>
            <a:ext cx="4991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7891DA3-E6DA-4279-919A-5F71FF9FAAE9}"/>
              </a:ext>
            </a:extLst>
          </p:cNvPr>
          <p:cNvCxnSpPr>
            <a:cxnSpLocks/>
          </p:cNvCxnSpPr>
          <p:nvPr/>
        </p:nvCxnSpPr>
        <p:spPr>
          <a:xfrm>
            <a:off x="1392536" y="1131590"/>
            <a:ext cx="11112" cy="3598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765F8DE-94E4-47D5-A268-BA9B22FCFD84}"/>
              </a:ext>
            </a:extLst>
          </p:cNvPr>
          <p:cNvCxnSpPr>
            <a:cxnSpLocks/>
            <a:stCxn id="140" idx="2"/>
          </p:cNvCxnSpPr>
          <p:nvPr/>
        </p:nvCxnSpPr>
        <p:spPr>
          <a:xfrm flipV="1">
            <a:off x="1419523" y="4717703"/>
            <a:ext cx="4968875" cy="14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82DAEAE-3E00-4D58-871F-6F49F5A0C708}"/>
              </a:ext>
            </a:extLst>
          </p:cNvPr>
          <p:cNvCxnSpPr/>
          <p:nvPr/>
        </p:nvCxnSpPr>
        <p:spPr>
          <a:xfrm>
            <a:off x="6388398" y="1131590"/>
            <a:ext cx="6350" cy="3600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-6598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Ethics Codes for Public Servants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F35E8E1-44CF-46C4-8AB6-3083C4F2C862}"/>
              </a:ext>
            </a:extLst>
          </p:cNvPr>
          <p:cNvSpPr txBox="1">
            <a:spLocks/>
          </p:cNvSpPr>
          <p:nvPr/>
        </p:nvSpPr>
        <p:spPr>
          <a:xfrm>
            <a:off x="2339752" y="1419622"/>
            <a:ext cx="4834880" cy="2455118"/>
          </a:xfrm>
          <a:prstGeom prst="rect">
            <a:avLst/>
          </a:prstGeom>
        </p:spPr>
        <p:txBody>
          <a:bodyPr vert="horz" lIns="76779" tIns="38390" rIns="76779" bIns="38390" rtlCol="0" anchor="ctr">
            <a:normAutofit lnSpcReduction="10000"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Purpose of Codes of Ethics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Selection of the topics in a Code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Succesfull implementation of Code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latin typeface="Apex"/>
              </a:rPr>
              <a:t>Enforcement and accountability for integrity breaches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b="1" dirty="0">
                <a:latin typeface="Apex"/>
              </a:rPr>
              <a:t>International standards for Codes of Ethics</a:t>
            </a:r>
          </a:p>
        </p:txBody>
      </p:sp>
    </p:spTree>
    <p:extLst>
      <p:ext uri="{BB962C8B-B14F-4D97-AF65-F5344CB8AC3E}">
        <p14:creationId xmlns:p14="http://schemas.microsoft.com/office/powerpoint/2010/main" val="11756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779662"/>
            <a:ext cx="9144000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  <a:latin typeface="Arial Narrow" pitchFamily="34" charset="0"/>
              </a:rPr>
              <a:t>Ethics Codes for Public Servants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99EF9-61E0-4ED7-88A4-0407BFE698F8}"/>
              </a:ext>
            </a:extLst>
          </p:cNvPr>
          <p:cNvSpPr txBox="1"/>
          <p:nvPr/>
        </p:nvSpPr>
        <p:spPr>
          <a:xfrm>
            <a:off x="3473878" y="1225664"/>
            <a:ext cx="2196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/>
              <a:t>Exercise 2</a:t>
            </a:r>
          </a:p>
        </p:txBody>
      </p:sp>
    </p:spTree>
    <p:extLst>
      <p:ext uri="{BB962C8B-B14F-4D97-AF65-F5344CB8AC3E}">
        <p14:creationId xmlns:p14="http://schemas.microsoft.com/office/powerpoint/2010/main" val="13695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275606"/>
            <a:ext cx="7416824" cy="432048"/>
          </a:xfrm>
        </p:spPr>
        <p:txBody>
          <a:bodyPr>
            <a:normAutofit/>
          </a:bodyPr>
          <a:lstStyle/>
          <a:p>
            <a:pPr algn="ctr"/>
            <a:r>
              <a:rPr lang="en-GB" b="1" i="1" dirty="0"/>
              <a:t>Exercise 3: Just Do Your Job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6541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Public integrity </a:t>
            </a:r>
            <a:endParaRPr lang="en-GB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11351018-98C6-495D-BDF7-0B4C0B310C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7724" y="1635646"/>
            <a:ext cx="4896544" cy="27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760</Words>
  <Application>Microsoft Office PowerPoint</Application>
  <PresentationFormat>On-screen Show (16:9)</PresentationFormat>
  <Paragraphs>177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Ice-breaker: opening reception on values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reading: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79</cp:revision>
  <dcterms:created xsi:type="dcterms:W3CDTF">2016-11-08T12:49:39Z</dcterms:created>
  <dcterms:modified xsi:type="dcterms:W3CDTF">2018-10-18T15:21:08Z</dcterms:modified>
</cp:coreProperties>
</file>