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4"/>
  </p:notesMasterIdLst>
  <p:handoutMasterIdLst>
    <p:handoutMasterId r:id="rId15"/>
  </p:handoutMasterIdLst>
  <p:sldIdLst>
    <p:sldId id="270" r:id="rId3"/>
    <p:sldId id="271" r:id="rId4"/>
    <p:sldId id="272" r:id="rId5"/>
    <p:sldId id="278" r:id="rId6"/>
    <p:sldId id="287" r:id="rId7"/>
    <p:sldId id="279" r:id="rId8"/>
    <p:sldId id="280" r:id="rId9"/>
    <p:sldId id="281" r:id="rId10"/>
    <p:sldId id="282" r:id="rId11"/>
    <p:sldId id="285" r:id="rId12"/>
    <p:sldId id="286" r:id="rId13"/>
  </p:sldIdLst>
  <p:sldSz cx="9144000" cy="5143500" type="screen16x9"/>
  <p:notesSz cx="6858000" cy="9144000"/>
  <p:defaultTextStyle>
    <a:defPPr>
      <a:defRPr lang="en-US"/>
    </a:defPPr>
    <a:lvl1pPr marL="0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2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4"/>
    <p:restoredTop sz="93002"/>
  </p:normalViewPr>
  <p:slideViewPr>
    <p:cSldViewPr>
      <p:cViewPr varScale="1">
        <p:scale>
          <a:sx n="107" d="100"/>
          <a:sy n="107" d="100"/>
        </p:scale>
        <p:origin x="126" y="42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491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80B4E-D6AD-4266-9331-6DBA686EDF8D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D446F-C790-42F6-BF20-CCA8449F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2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26305-C8B0-B44B-8E3F-15EBA209D3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904B5-BF73-1E4B-A710-D310038E5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2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21601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2575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3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57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4J Module PP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"/>
            <a:ext cx="9144000" cy="5142161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648121" y="1476032"/>
            <a:ext cx="3788113" cy="270713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9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3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325A52-1907-424F-B966-B593B32A90F7}" type="datetimeFigureOut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18/10/2018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08EA7-A193-F847-A9A1-437C1BD81AA2}" type="slidenum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54770"/>
            <a:ext cx="8474075" cy="8370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4650" y="1200151"/>
            <a:ext cx="846455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0100" y="4874420"/>
            <a:ext cx="609600" cy="183356"/>
          </a:xfrm>
          <a:prstGeom prst="rect">
            <a:avLst/>
          </a:prstGeom>
        </p:spPr>
        <p:txBody>
          <a:bodyPr lIns="91423" tIns="45711" rIns="91423" bIns="45711" anchor="t"/>
          <a:lstStyle>
            <a:lvl1pPr>
              <a:defRPr/>
            </a:lvl1pPr>
          </a:lstStyle>
          <a:p>
            <a:pPr>
              <a:defRPr/>
            </a:pPr>
            <a:fld id="{743BD5F9-4490-774B-830A-E7B4C4FC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4895850"/>
            <a:ext cx="6705600" cy="171450"/>
          </a:xfrm>
          <a:prstGeom prst="rect">
            <a:avLst/>
          </a:prstGeom>
        </p:spPr>
        <p:txBody>
          <a:bodyPr lIns="91423" tIns="45711" rIns="91423" bIns="45711"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61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"/>
            <a:ext cx="9144000" cy="5142161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648121" y="1476032"/>
            <a:ext cx="3788113" cy="270713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"/>
            <a:ext cx="9144000" cy="5142161"/>
          </a:xfrm>
          <a:prstGeom prst="rect">
            <a:avLst/>
          </a:prstGeom>
        </p:spPr>
      </p:pic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1600"/>
            <a:ext cx="8229600" cy="705725"/>
          </a:xfrm>
          <a:prstGeom prst="rect">
            <a:avLst/>
          </a:prstGeom>
        </p:spPr>
        <p:txBody>
          <a:bodyPr vert="horz" lIns="91423" tIns="45711" rIns="91423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1690"/>
            <a:ext cx="8229600" cy="2754306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1"/>
            <a:ext cx="9143999" cy="93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80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ctr" defTabSz="914226" rtl="0" eaLnBrk="1" latinLnBrk="0" hangingPunct="1">
        <a:spcBef>
          <a:spcPct val="0"/>
        </a:spcBef>
        <a:buNone/>
        <a:defRPr sz="4400" kern="1200">
          <a:solidFill>
            <a:srgbClr val="648AC6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6" algn="l" defTabSz="9142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3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6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9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2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5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9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779" tIns="38390" rIns="76779" bIns="383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l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ct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fld id="{FCEE2C88-6C8F-484D-AF69-578F576B1F44}" type="slidenum">
              <a:rPr lang="en-US" smtClean="0">
                <a:solidFill>
                  <a:srgbClr val="7E7E7E">
                    <a:tint val="75000"/>
                  </a:srgbClr>
                </a:solidFill>
              </a:rPr>
              <a:pPr defTabSz="767796"/>
              <a:t>‹#›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hf hdr="0" ftr="0" dt="0"/>
  <p:txStyles>
    <p:titleStyle>
      <a:lvl1pPr marL="0" indent="0" algn="l" defTabSz="767796" rtl="0" eaLnBrk="1" latinLnBrk="0" hangingPunct="1">
        <a:lnSpc>
          <a:spcPct val="90000"/>
        </a:lnSpc>
        <a:spcBef>
          <a:spcPct val="0"/>
        </a:spcBef>
        <a:buFont typeface="Arial"/>
        <a:buNone/>
        <a:defRPr lang="en-US" sz="2500" kern="1200">
          <a:solidFill>
            <a:schemeClr val="tx1"/>
          </a:solidFill>
          <a:latin typeface="Eurostile"/>
          <a:ea typeface="+mj-ea"/>
          <a:cs typeface="Eurostile"/>
        </a:defRPr>
      </a:lvl1pPr>
    </p:titleStyle>
    <p:bodyStyle>
      <a:lvl1pPr marL="0" indent="0" algn="l" defTabSz="7677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1pPr>
      <a:lvl2pPr marL="383898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7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2pPr>
      <a:lvl3pPr marL="767796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5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3pPr>
      <a:lvl4pPr marL="1151694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4pPr>
      <a:lvl5pPr marL="1535593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>
          <a:solidFill>
            <a:schemeClr val="tx1"/>
          </a:solidFill>
          <a:effectLst/>
          <a:latin typeface="Apex"/>
          <a:ea typeface="+mn-ea"/>
          <a:cs typeface="Apex"/>
        </a:defRPr>
      </a:lvl5pPr>
      <a:lvl6pPr marL="2111440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339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237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135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898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9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694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593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491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389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287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18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s.edu.ng/sites/faculty_research/elegido_juan_publications" TargetMode="External"/><Relationship Id="rId2" Type="http://schemas.openxmlformats.org/officeDocument/2006/relationships/hyperlink" Target="https://conciseencyclopedia.org/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hbr.org/1994/03/managing-for-organizational-integrit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fessional_ethics" TargetMode="External"/><Relationship Id="rId2" Type="http://schemas.openxmlformats.org/officeDocument/2006/relationships/hyperlink" Target="https://en.wikipedia.org/wiki/Applied_ethics" TargetMode="Externa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3670526"/>
          </a:xfrm>
          <a:prstGeom prst="rect">
            <a:avLst/>
          </a:prstGeom>
          <a:noFill/>
        </p:spPr>
        <p:txBody>
          <a:bodyPr wrap="square" lIns="38391" tIns="19194" rIns="38391" bIns="19194">
            <a:spAutoFit/>
          </a:bodyPr>
          <a:lstStyle/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b="1" spc="126" dirty="0">
              <a:solidFill>
                <a:srgbClr val="FFFFFF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for Justice (E4J)</a:t>
            </a: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and Ethics</a:t>
            </a: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spc="150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11: Business Integrity &amp; Ethics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06" y="275733"/>
            <a:ext cx="1138736" cy="907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886700" cy="641719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Class exercises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2C0B2-7FBB-4E8C-9AD4-16675856A375}"/>
              </a:ext>
            </a:extLst>
          </p:cNvPr>
          <p:cNvSpPr txBox="1"/>
          <p:nvPr/>
        </p:nvSpPr>
        <p:spPr>
          <a:xfrm>
            <a:off x="2267744" y="1923678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Exercise 3: Analysis of Codes (case study)</a:t>
            </a:r>
          </a:p>
          <a:p>
            <a:endParaRPr lang="en-US" sz="2000" b="1" dirty="0"/>
          </a:p>
          <a:p>
            <a:r>
              <a:rPr lang="en-US" sz="2000" b="1" dirty="0"/>
              <a:t>Exercise 4: How to communicate codes?</a:t>
            </a:r>
          </a:p>
        </p:txBody>
      </p:sp>
    </p:spTree>
    <p:extLst>
      <p:ext uri="{BB962C8B-B14F-4D97-AF65-F5344CB8AC3E}">
        <p14:creationId xmlns:p14="http://schemas.microsoft.com/office/powerpoint/2010/main" val="16062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ABDAE-0C6F-4FE6-9978-F32A6D6C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Core reading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BFC034-E1CA-4E70-B73C-74F85D429B1E}"/>
              </a:ext>
            </a:extLst>
          </p:cNvPr>
          <p:cNvSpPr/>
          <p:nvPr/>
        </p:nvSpPr>
        <p:spPr>
          <a:xfrm>
            <a:off x="624628" y="1419622"/>
            <a:ext cx="75608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Apex"/>
              </a:rPr>
              <a:t>MacDonald, Chris and Alexei Marcoux (n.d.). </a:t>
            </a:r>
            <a:r>
              <a:rPr lang="en-US" sz="1600" b="1" i="1" dirty="0">
                <a:latin typeface="Apex"/>
              </a:rPr>
              <a:t>Concise Encyclopedia on Business Ethics</a:t>
            </a:r>
            <a:r>
              <a:rPr lang="en-US" sz="1600" dirty="0">
                <a:latin typeface="Apex"/>
              </a:rPr>
              <a:t>. Journal Review Foundation. Available from </a:t>
            </a:r>
            <a:r>
              <a:rPr lang="en-US" sz="1600" dirty="0">
                <a:latin typeface="Apex"/>
                <a:hlinkClick r:id="rId2"/>
              </a:rPr>
              <a:t>https://conciseencyclopedia.org/</a:t>
            </a:r>
            <a:r>
              <a:rPr lang="en-US" sz="1600" dirty="0">
                <a:latin typeface="Apex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 err="1">
                <a:latin typeface="Apex"/>
              </a:rPr>
              <a:t>Elegido</a:t>
            </a:r>
            <a:r>
              <a:rPr lang="en-US" sz="1600" dirty="0">
                <a:latin typeface="Apex"/>
              </a:rPr>
              <a:t>, J.M. (1996). </a:t>
            </a:r>
            <a:r>
              <a:rPr lang="en-US" sz="1600" b="1" i="1" dirty="0">
                <a:latin typeface="Apex"/>
              </a:rPr>
              <a:t>Fundamentals of Business Ethics: A Developing World Perspective</a:t>
            </a:r>
            <a:r>
              <a:rPr lang="en-US" sz="1600" dirty="0">
                <a:latin typeface="Apex"/>
              </a:rPr>
              <a:t>. Ibadan, Nigeria: Spectrum Books Limited. Available from </a:t>
            </a:r>
            <a:r>
              <a:rPr lang="en-US" sz="1600" dirty="0">
                <a:latin typeface="Apex"/>
                <a:hlinkClick r:id="rId3"/>
              </a:rPr>
              <a:t>http://www.lbs.edu.ng/sites/faculty_research/elegido_juan_publications</a:t>
            </a:r>
            <a:r>
              <a:rPr lang="en-US" sz="1600" dirty="0">
                <a:latin typeface="Apex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Apex"/>
              </a:rPr>
              <a:t>Paine, Lynne S (1994). </a:t>
            </a:r>
            <a:r>
              <a:rPr lang="en-US" sz="1600" b="1" i="1" dirty="0">
                <a:latin typeface="Apex"/>
              </a:rPr>
              <a:t>Managing for organizational integrity</a:t>
            </a:r>
            <a:r>
              <a:rPr lang="en-US" sz="1600" dirty="0">
                <a:latin typeface="Apex"/>
              </a:rPr>
              <a:t>. Harvard Business Review (March-April), pp. 106-117. Available from </a:t>
            </a:r>
            <a:r>
              <a:rPr lang="en-US" sz="1600" dirty="0">
                <a:latin typeface="Apex"/>
                <a:hlinkClick r:id="rId4"/>
              </a:rPr>
              <a:t>https://hbr.org/1994/03/managing-for-organizational-integrity</a:t>
            </a:r>
            <a:r>
              <a:rPr lang="en-US" sz="1600" dirty="0">
                <a:latin typeface="Apex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661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Agenda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1793" y="1266825"/>
            <a:ext cx="8094663" cy="30146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1800" dirty="0"/>
              <a:t>Class overview (10 minutes)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/>
              <a:t>Applying ethics in business and the business case for ethics (40 mins)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/>
              <a:t>Discourse on managing business ethics (20 mins)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/>
              <a:t>Introducing codes of conduct and codes of ethics (30 mins)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/>
              <a:t>Class exercises (70 mins)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/>
              <a:t>Wrap up (10 mins)</a:t>
            </a:r>
          </a:p>
          <a:p>
            <a:endParaRPr lang="en-GB" sz="1800" dirty="0"/>
          </a:p>
          <a:p>
            <a:pPr>
              <a:lnSpc>
                <a:spcPct val="150000"/>
              </a:lnSpc>
            </a:pPr>
            <a:endParaRPr lang="en-GB" sz="1800" b="1" dirty="0">
              <a:solidFill>
                <a:schemeClr val="accent6"/>
              </a:solidFill>
              <a:latin typeface="+mj-lt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47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Learning Outcomes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1793" y="1357287"/>
            <a:ext cx="8094663" cy="3014663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Upon completion of this module students should be able to: </a:t>
            </a:r>
            <a:endParaRPr lang="en-GB" sz="18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/>
              <a:t>Explain why integrity and ethics are important for both corporations and individuals in the world of business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/>
              <a:t>Present the business case for the importance of integrity and ethics in business (both in terms of driving long-term value creation and protecting value)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/>
              <a:t>Describe the key components required to design, implement, and support a successful integrity and ethics programme in any business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/>
              <a:t>Suggest ethical management approaches for businesses of various characteristics in terms of size, legal status, or level of complexity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5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What is Business ethics ?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319BDBC-7663-42C4-B408-9D76890657DA}"/>
              </a:ext>
            </a:extLst>
          </p:cNvPr>
          <p:cNvSpPr txBox="1">
            <a:spLocks/>
          </p:cNvSpPr>
          <p:nvPr/>
        </p:nvSpPr>
        <p:spPr>
          <a:xfrm>
            <a:off x="539552" y="1263832"/>
            <a:ext cx="8229600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1pPr>
            <a:lvl2pPr marL="383898" indent="0" algn="l" defTabSz="767796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lang="en-US" sz="17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2pPr>
            <a:lvl3pPr marL="767796" indent="0" algn="l" defTabSz="767796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3pPr>
            <a:lvl4pPr marL="1151694" indent="0" algn="l" defTabSz="767796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lang="en-US" sz="13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4pPr>
            <a:lvl5pPr marL="1535593" indent="0" algn="l" defTabSz="767796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lang="en-US" sz="1300" kern="1200" dirty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5pPr>
            <a:lvl6pPr marL="2111440" indent="-191950" algn="l" defTabSz="767796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339" indent="-191950" algn="l" defTabSz="767796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237" indent="-191950" algn="l" defTabSz="767796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135" indent="-191950" algn="l" defTabSz="767796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Business ethics</a:t>
            </a:r>
            <a:r>
              <a:rPr lang="en-GB" sz="1800" dirty="0"/>
              <a:t> : the study of business situations, activities, and decisions where issues of right and wrong are addressed (Crane&amp; Matten, 2009)</a:t>
            </a:r>
          </a:p>
          <a:p>
            <a:endParaRPr lang="en-GB" sz="1800" dirty="0"/>
          </a:p>
          <a:p>
            <a:r>
              <a:rPr lang="en-GB" sz="1800" b="1" dirty="0"/>
              <a:t>Business ethics</a:t>
            </a:r>
            <a:r>
              <a:rPr lang="en-GB" sz="1800" dirty="0"/>
              <a:t> is also known as </a:t>
            </a:r>
            <a:r>
              <a:rPr lang="en-GB" sz="1800" b="1" dirty="0"/>
              <a:t>corporate ethics</a:t>
            </a:r>
            <a:r>
              <a:rPr lang="en-GB" sz="1800" dirty="0"/>
              <a:t>. It is a form of </a:t>
            </a:r>
            <a:r>
              <a:rPr lang="en-GB" sz="1800" dirty="0">
                <a:hlinkClick r:id="rId2" tooltip="Applied ethics"/>
              </a:rPr>
              <a:t>applied ethics</a:t>
            </a:r>
            <a:r>
              <a:rPr lang="en-GB" sz="1800" dirty="0"/>
              <a:t> or </a:t>
            </a:r>
            <a:r>
              <a:rPr lang="en-GB" sz="1800" dirty="0">
                <a:hlinkClick r:id="rId3" tooltip="Professional ethics"/>
              </a:rPr>
              <a:t>professional ethics</a:t>
            </a:r>
            <a:r>
              <a:rPr lang="en-GB" sz="1800" dirty="0"/>
              <a:t> that examines ethical principles and moral or ethical problems that arise in a business environment (Wikipedia, 2017).</a:t>
            </a:r>
          </a:p>
          <a:p>
            <a:endParaRPr lang="en-GB" sz="1800" dirty="0"/>
          </a:p>
          <a:p>
            <a:r>
              <a:rPr lang="en-GB" sz="1800" b="1" dirty="0"/>
              <a:t>Morality</a:t>
            </a:r>
            <a:r>
              <a:rPr lang="en-GB" sz="1800" dirty="0"/>
              <a:t> is concerned with the norms, values and beliefs embedded in social processes which define right and wrong for an individual or a community.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831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26DB-0669-4845-A000-AEB117DA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Fostering culture of integrity</a:t>
            </a:r>
            <a:endParaRPr lang="en-GB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3F0DEF-CE2A-47A4-A0C6-5311424210B2}"/>
              </a:ext>
            </a:extLst>
          </p:cNvPr>
          <p:cNvSpPr txBox="1"/>
          <p:nvPr/>
        </p:nvSpPr>
        <p:spPr>
          <a:xfrm>
            <a:off x="899592" y="2067694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Motivating </a:t>
            </a:r>
            <a:r>
              <a:rPr lang="en-US" dirty="0"/>
              <a:t>employees individually to act ethically;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Promoting integrity and codes of ethics through modeling, mentoring and other activities;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Ensuring that performance management and reward systems do not contradict or undermine core values of a business;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Demonstrating to employees that the business is willing to "walk the talk“;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5E2F64-6B32-4EFC-92AD-54024015489A}"/>
              </a:ext>
            </a:extLst>
          </p:cNvPr>
          <p:cNvSpPr/>
          <p:nvPr/>
        </p:nvSpPr>
        <p:spPr>
          <a:xfrm>
            <a:off x="628650" y="1421363"/>
            <a:ext cx="7543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and parcel of organizational ethics is fostering a </a:t>
            </a:r>
            <a:r>
              <a:rPr lang="en-US" b="1" spc="150" dirty="0">
                <a:solidFill>
                  <a:srgbClr val="AC4263"/>
                </a:solidFill>
                <a:cs typeface="Arial" panose="020B0604020202020204" pitchFamily="34" charset="0"/>
              </a:rPr>
              <a:t>culture of integrity</a:t>
            </a:r>
            <a:r>
              <a:rPr lang="en-US" spc="150" dirty="0">
                <a:solidFill>
                  <a:srgbClr val="AC4263"/>
                </a:solidFill>
                <a:cs typeface="Arial" panose="020B0604020202020204" pitchFamily="34" charset="0"/>
              </a:rPr>
              <a:t> </a:t>
            </a:r>
            <a:r>
              <a:rPr lang="en-US" b="1" dirty="0"/>
              <a:t>through: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10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2347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Applying ethics in business and the business case for ethics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275606"/>
            <a:ext cx="43204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u="sng" dirty="0"/>
              <a:t>Ethical principles for business</a:t>
            </a:r>
            <a:endParaRPr lang="en-GB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/>
              <a:t>Solidarity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/>
              <a:t>Efficiency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/>
              <a:t>Rationality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/>
              <a:t>Fairness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/>
              <a:t>Refraining from willingly harming others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/>
              <a:t>Role-responsibility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4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147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Applying ethics in business and the business case for ethics (exercises)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119424"/>
            <a:ext cx="619268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b="1" dirty="0"/>
              <a:t>Exercise 1: Mapping business contributions to the SDGs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F127E4-9BA3-43FE-9B07-7FFCA9796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563638"/>
            <a:ext cx="4248472" cy="2234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84692-5DEA-4F59-A0D8-32997B765377}"/>
              </a:ext>
            </a:extLst>
          </p:cNvPr>
          <p:cNvSpPr txBox="1"/>
          <p:nvPr/>
        </p:nvSpPr>
        <p:spPr>
          <a:xfrm>
            <a:off x="1691680" y="4083918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Exercise 2: </a:t>
            </a:r>
            <a:r>
              <a:rPr lang="en-GB" sz="1600" b="1" dirty="0"/>
              <a:t>Convince your supervisor that ethics pays (role play)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7352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76" y="-1542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Discourse on managing business ethics 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E7D98-F616-4931-8DCF-0618F956F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43" y="1656375"/>
            <a:ext cx="5760640" cy="285109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9B646D8C-1B8D-41C5-B606-CA543BF230A1}"/>
              </a:ext>
            </a:extLst>
          </p:cNvPr>
          <p:cNvSpPr txBox="1">
            <a:spLocks/>
          </p:cNvSpPr>
          <p:nvPr/>
        </p:nvSpPr>
        <p:spPr>
          <a:xfrm>
            <a:off x="251520" y="843558"/>
            <a:ext cx="3808745" cy="940966"/>
          </a:xfrm>
          <a:prstGeom prst="rect">
            <a:avLst/>
          </a:prstGeom>
        </p:spPr>
        <p:txBody>
          <a:bodyPr vert="horz" lIns="76779" tIns="38390" rIns="76779" bIns="38390" rtlCol="0" anchor="ctr">
            <a:normAutofit fontScale="97500"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r>
              <a:rPr lang="fr-BE" sz="1800" b="1" dirty="0" err="1">
                <a:latin typeface="+mn-lt"/>
              </a:rPr>
              <a:t>Establishing</a:t>
            </a:r>
            <a:r>
              <a:rPr lang="fr-BE" sz="1800" b="1" dirty="0">
                <a:latin typeface="+mn-lt"/>
              </a:rPr>
              <a:t> a business </a:t>
            </a:r>
            <a:r>
              <a:rPr lang="fr-BE" sz="1800" b="1" dirty="0" err="1">
                <a:latin typeface="+mn-lt"/>
              </a:rPr>
              <a:t>ethics</a:t>
            </a:r>
            <a:r>
              <a:rPr lang="fr-BE" sz="1800" b="1" dirty="0">
                <a:latin typeface="+mn-lt"/>
              </a:rPr>
              <a:t> management system: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A48A01-F790-4A5F-8114-EB66244CCDD4}"/>
              </a:ext>
            </a:extLst>
          </p:cNvPr>
          <p:cNvSpPr/>
          <p:nvPr/>
        </p:nvSpPr>
        <p:spPr>
          <a:xfrm>
            <a:off x="5148064" y="978752"/>
            <a:ext cx="32403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/>
              <a:t>An effective business integrity and ethics programme include: </a:t>
            </a:r>
          </a:p>
          <a:p>
            <a:pPr marL="742863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dirty="0"/>
              <a:t>Internal measures</a:t>
            </a:r>
          </a:p>
          <a:p>
            <a:pPr marL="742863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dirty="0"/>
              <a:t>External measures</a:t>
            </a:r>
          </a:p>
          <a:p>
            <a:pPr marL="742863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dirty="0"/>
              <a:t>Collective measures</a:t>
            </a:r>
          </a:p>
        </p:txBody>
      </p:sp>
    </p:spTree>
    <p:extLst>
      <p:ext uri="{BB962C8B-B14F-4D97-AF65-F5344CB8AC3E}">
        <p14:creationId xmlns:p14="http://schemas.microsoft.com/office/powerpoint/2010/main" val="10126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9831"/>
            <a:ext cx="7886700" cy="641719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Introducing codes of conduct and codes of ethics 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6BA8851-F2FE-49CF-9FDB-C607B66E5735}"/>
              </a:ext>
            </a:extLst>
          </p:cNvPr>
          <p:cNvSpPr txBox="1">
            <a:spLocks/>
          </p:cNvSpPr>
          <p:nvPr/>
        </p:nvSpPr>
        <p:spPr>
          <a:xfrm>
            <a:off x="2555776" y="1203598"/>
            <a:ext cx="4834880" cy="2455118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b="1" dirty="0">
                <a:latin typeface="Apex"/>
              </a:rPr>
              <a:t>Purpose of a Business Code?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b="1" dirty="0">
                <a:latin typeface="Apex"/>
              </a:rPr>
              <a:t>Selection of the topics in a Code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b="1" dirty="0">
                <a:latin typeface="Apex"/>
              </a:rPr>
              <a:t>Succesfull implementation of Code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b="1" dirty="0">
                <a:latin typeface="Apex"/>
              </a:rPr>
              <a:t>Limitations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b="1" dirty="0">
                <a:latin typeface="Apex"/>
              </a:rPr>
              <a:t>Global Codes?</a:t>
            </a:r>
          </a:p>
        </p:txBody>
      </p:sp>
    </p:spTree>
    <p:extLst>
      <p:ext uri="{BB962C8B-B14F-4D97-AF65-F5344CB8AC3E}">
        <p14:creationId xmlns:p14="http://schemas.microsoft.com/office/powerpoint/2010/main" val="24482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Ruby - Coloured 3 Light 1">
      <a:dk1>
        <a:srgbClr val="7E7E7E"/>
      </a:dk1>
      <a:lt1>
        <a:srgbClr val="FFFFFF"/>
      </a:lt1>
      <a:dk2>
        <a:srgbClr val="888888"/>
      </a:dk2>
      <a:lt2>
        <a:srgbClr val="FFFFFF"/>
      </a:lt2>
      <a:accent1>
        <a:srgbClr val="C42A13"/>
      </a:accent1>
      <a:accent2>
        <a:srgbClr val="F9711C"/>
      </a:accent2>
      <a:accent3>
        <a:srgbClr val="92AF27"/>
      </a:accent3>
      <a:accent4>
        <a:srgbClr val="38B28A"/>
      </a:accent4>
      <a:accent5>
        <a:srgbClr val="16749F"/>
      </a:accent5>
      <a:accent6>
        <a:srgbClr val="041B31"/>
      </a:accent6>
      <a:hlink>
        <a:srgbClr val="F33B48"/>
      </a:hlink>
      <a:folHlink>
        <a:srgbClr val="FFC000"/>
      </a:folHlink>
    </a:clrScheme>
    <a:fontScheme name="Custom 1">
      <a:majorFont>
        <a:latin typeface="Eurostile"/>
        <a:ea typeface=""/>
        <a:cs typeface=""/>
      </a:majorFont>
      <a:minorFont>
        <a:latin typeface="Apex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586</Words>
  <Application>Microsoft Office PowerPoint</Application>
  <PresentationFormat>On-screen Show (16:9)</PresentationFormat>
  <Paragraphs>65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Apex</vt:lpstr>
      <vt:lpstr>Apex New Book</vt:lpstr>
      <vt:lpstr>Eurostile</vt:lpstr>
      <vt:lpstr>LaTo light</vt:lpstr>
      <vt:lpstr>Raleway Light</vt:lpstr>
      <vt:lpstr>Raleway Regular</vt:lpstr>
      <vt:lpstr>Arial</vt:lpstr>
      <vt:lpstr>Arial Narrow</vt:lpstr>
      <vt:lpstr>Calibri</vt:lpstr>
      <vt:lpstr>Times</vt:lpstr>
      <vt:lpstr>Times New Roman</vt:lpstr>
      <vt:lpstr>Wingdings</vt:lpstr>
      <vt:lpstr>Office Theme</vt:lpstr>
      <vt:lpstr>Default Theme</vt:lpstr>
      <vt:lpstr>PowerPoint Presentation</vt:lpstr>
      <vt:lpstr>Agenda</vt:lpstr>
      <vt:lpstr>Learning Outcomes</vt:lpstr>
      <vt:lpstr>What is Business ethics ?</vt:lpstr>
      <vt:lpstr>Fostering culture of integrity</vt:lpstr>
      <vt:lpstr>Applying ethics in business and the business case for ethics</vt:lpstr>
      <vt:lpstr>Applying ethics in business and the business case for ethics (exercises)</vt:lpstr>
      <vt:lpstr>Discourse on managing business ethics </vt:lpstr>
      <vt:lpstr>Introducing codes of conduct and codes of ethics </vt:lpstr>
      <vt:lpstr>Class exercises</vt:lpstr>
      <vt:lpstr>Core reading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Sauer</dc:creator>
  <cp:lastModifiedBy>Katharina Kiener-Manu</cp:lastModifiedBy>
  <cp:revision>52</cp:revision>
  <dcterms:created xsi:type="dcterms:W3CDTF">2016-11-08T12:49:39Z</dcterms:created>
  <dcterms:modified xsi:type="dcterms:W3CDTF">2018-10-18T15:10:23Z</dcterms:modified>
</cp:coreProperties>
</file>