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8"/>
  </p:notesMasterIdLst>
  <p:handoutMasterIdLst>
    <p:handoutMasterId r:id="rId19"/>
  </p:handoutMasterIdLst>
  <p:sldIdLst>
    <p:sldId id="270" r:id="rId3"/>
    <p:sldId id="271" r:id="rId4"/>
    <p:sldId id="272" r:id="rId5"/>
    <p:sldId id="278" r:id="rId6"/>
    <p:sldId id="279" r:id="rId7"/>
    <p:sldId id="280" r:id="rId8"/>
    <p:sldId id="281" r:id="rId9"/>
    <p:sldId id="282" r:id="rId10"/>
    <p:sldId id="285" r:id="rId11"/>
    <p:sldId id="283" r:id="rId12"/>
    <p:sldId id="286" r:id="rId13"/>
    <p:sldId id="287" r:id="rId14"/>
    <p:sldId id="288" r:id="rId15"/>
    <p:sldId id="289" r:id="rId16"/>
    <p:sldId id="290" r:id="rId17"/>
  </p:sldIdLst>
  <p:sldSz cx="9144000" cy="5143500" type="screen16x9"/>
  <p:notesSz cx="6858000" cy="9144000"/>
  <p:defaultTextStyle>
    <a:defPPr>
      <a:defRPr lang="en-US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4"/>
    <p:restoredTop sz="93002"/>
  </p:normalViewPr>
  <p:slideViewPr>
    <p:cSldViewPr>
      <p:cViewPr varScale="1">
        <p:scale>
          <a:sx n="107" d="100"/>
          <a:sy n="107" d="100"/>
        </p:scale>
        <p:origin x="126" y="3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305-C8B0-B44B-8E3F-15EBA209D3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04B5-BF73-1E4B-A710-D310038E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7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5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4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1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18/10/2018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54770"/>
            <a:ext cx="8474075" cy="8370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4650" y="1200151"/>
            <a:ext cx="846455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4874420"/>
            <a:ext cx="609600" cy="183356"/>
          </a:xfrm>
          <a:prstGeom prst="rect">
            <a:avLst/>
          </a:prstGeom>
        </p:spPr>
        <p:txBody>
          <a:bodyPr lIns="91423" tIns="45711" rIns="91423" bIns="45711" anchor="t"/>
          <a:lstStyle>
            <a:lvl1pPr>
              <a:defRPr/>
            </a:lvl1pPr>
          </a:lstStyle>
          <a:p>
            <a:pPr>
              <a:defRPr/>
            </a:pPr>
            <a:fld id="{743BD5F9-4490-774B-830A-E7B4C4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895850"/>
            <a:ext cx="6705600" cy="171450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61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"/>
            <a:ext cx="9144000" cy="5142161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705725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"/>
            <a:ext cx="9143999" cy="9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3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6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9" tIns="38390" rIns="76779" bIns="383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l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ct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76779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76779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25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7677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383898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7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767796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1151694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1535593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2111440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7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5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4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3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1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89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87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8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TcBDb_761VY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-bYAQ-ZZtEU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9APO9_yNbcg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j.org/ethicscode.asp" TargetMode="Externa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pjnetwork.org/ethics/2018/01/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q-Y-z6HmRgI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0F7BT-mZFTw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o9rBZ5FwFjw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3670526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spc="15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10: Media Integrity &amp; Ethics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3"/>
            <a:ext cx="1138736" cy="90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C45D-0BC7-4438-9898-A6E4F45B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Does the media have a "duty of care"?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653D5-9851-461F-A47D-F881F63F24BD}"/>
              </a:ext>
            </a:extLst>
          </p:cNvPr>
          <p:cNvSpPr txBox="1"/>
          <p:nvPr/>
        </p:nvSpPr>
        <p:spPr>
          <a:xfrm>
            <a:off x="1259632" y="91556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Exercise 3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0B4B5FB4-B002-4152-9BA1-23579DA702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1293607"/>
            <a:ext cx="5472608" cy="30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28AA-FDEA-47C2-B877-AC177975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The Potter Box and media ethics case studies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A286F-006A-4464-B417-1716BD122D46}"/>
              </a:ext>
            </a:extLst>
          </p:cNvPr>
          <p:cNvSpPr txBox="1"/>
          <p:nvPr/>
        </p:nvSpPr>
        <p:spPr>
          <a:xfrm>
            <a:off x="1259632" y="120359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Exercise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FF7EC2-5EE1-49FF-972E-483CD82E7E52}"/>
              </a:ext>
            </a:extLst>
          </p:cNvPr>
          <p:cNvSpPr/>
          <p:nvPr/>
        </p:nvSpPr>
        <p:spPr>
          <a:xfrm>
            <a:off x="827584" y="1707654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u="sng" dirty="0"/>
              <a:t>The Potter Box approach</a:t>
            </a:r>
            <a:r>
              <a:rPr lang="en-GB" dirty="0"/>
              <a:t>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To precisely define the situation or dilemma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To think about the underlying values of each case the principles which are most important to apply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To think about the conflicting loyalties that one might hold to the various stakeholders in the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A6EB-9A86-4915-9CCE-46E47236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44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Astroturf and manipulation of media messages 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61875-77F5-4F3F-A80F-2D5A011A710F}"/>
              </a:ext>
            </a:extLst>
          </p:cNvPr>
          <p:cNvSpPr txBox="1"/>
          <p:nvPr/>
        </p:nvSpPr>
        <p:spPr>
          <a:xfrm>
            <a:off x="1259632" y="91556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Exercise 5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C3DEA637-6F0E-4F0F-9FD7-4B8FAD3BC3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1419622"/>
            <a:ext cx="5247456" cy="29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3F3E-1C14-4190-8E65-E8738469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41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i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Citizen Journalism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and Conclusion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60DE-61BF-4DE6-9AC8-3A4B229397A8}"/>
              </a:ext>
            </a:extLst>
          </p:cNvPr>
          <p:cNvSpPr txBox="1"/>
          <p:nvPr/>
        </p:nvSpPr>
        <p:spPr>
          <a:xfrm>
            <a:off x="1259632" y="91556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Exercise 6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8E2FC74B-C41C-43EB-9488-D994C0D5D3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1328301"/>
            <a:ext cx="5328592" cy="29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82F5-2AEB-488D-BFD9-8DFB4DDA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41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Core reading I</a:t>
            </a:r>
            <a:endParaRPr lang="en-GB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2EEADB-3853-436D-B811-7E33CC728C9F}"/>
              </a:ext>
            </a:extLst>
          </p:cNvPr>
          <p:cNvSpPr/>
          <p:nvPr/>
        </p:nvSpPr>
        <p:spPr>
          <a:xfrm>
            <a:off x="628650" y="1294477"/>
            <a:ext cx="7886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Hargraves, Ian (2014). Journalism: A Very Short Introduction. Oxford: Oxford University Press. See Chapter 7, Murder is my meat: the ethics of journalism (pp. 109-125).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Harwood, Kenneth (2017). Visiting the house of rumor. Media Ethics, vol. 28, No. 2 (Spring). </a:t>
            </a: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Russell, Frank (2016). Beyond rock bottom: will the news media learn any lessons from coverage of the 2016 election? Media Ethics, </a:t>
            </a:r>
            <a:r>
              <a:rPr lang="en-US" sz="1600" dirty="0" err="1"/>
              <a:t>vol</a:t>
            </a:r>
            <a:r>
              <a:rPr lang="en-US" sz="1600" dirty="0"/>
              <a:t> 28, No.1 (Fall).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Society of Professional Journalists (2018). </a:t>
            </a:r>
            <a:r>
              <a:rPr lang="en-US" sz="1600" dirty="0">
                <a:hlinkClick r:id="rId2"/>
              </a:rPr>
              <a:t>http://www.spj.org/ethicscode.asp</a:t>
            </a:r>
            <a:r>
              <a:rPr lang="en-US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936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82F5-2AEB-488D-BFD9-8DFB4DDA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41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Core reading II</a:t>
            </a:r>
            <a:endParaRPr lang="en-GB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2EEADB-3853-436D-B811-7E33CC728C9F}"/>
              </a:ext>
            </a:extLst>
          </p:cNvPr>
          <p:cNvSpPr/>
          <p:nvPr/>
        </p:nvSpPr>
        <p:spPr>
          <a:xfrm>
            <a:off x="628650" y="1294477"/>
            <a:ext cx="8119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Swain, Kristen Alley (1994). Beyond the Potter Box: a decision model based on moral development theory.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United Nations Office on Drugs and Crime (2013). Reporting on Corruption: A Resource Tool for Governments and Journalists . New York, See Chapter V, Integrity and Accountability (pp. 73-83). </a:t>
            </a: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err="1"/>
              <a:t>Veeneman</a:t>
            </a:r>
            <a:r>
              <a:rPr lang="en-US" sz="1600" dirty="0"/>
              <a:t>, Alex (2018). The power of words . 16 January. </a:t>
            </a:r>
            <a:r>
              <a:rPr lang="en-US" sz="1600" dirty="0">
                <a:hlinkClick r:id="rId2"/>
              </a:rPr>
              <a:t>https://blogs.spjnetwork.org/ethics/2018/01/</a:t>
            </a:r>
            <a:r>
              <a:rPr lang="en-US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26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Agenda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266825"/>
            <a:ext cx="8094663" cy="30146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1800" dirty="0"/>
              <a:t>Class overview (10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Exercise 1: How to choose your news (20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Exercise 2: The rise of fake news (30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Exercise 3: Does the media have a "duty of care"? (30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Exercise 4: The Potter Box method (30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Exercise 5: Astroturf and manipulation of media messages (30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Exercise 6: Citizen journalism and conclusion (30 mins)</a:t>
            </a:r>
          </a:p>
          <a:p>
            <a:endParaRPr lang="en-GB" sz="1800" dirty="0"/>
          </a:p>
          <a:p>
            <a:pPr>
              <a:lnSpc>
                <a:spcPct val="150000"/>
              </a:lnSpc>
            </a:pPr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357287"/>
            <a:ext cx="8094663" cy="30146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/>
              <a:t>Upon completion of this module students should be able to: </a:t>
            </a:r>
            <a:endParaRPr lang="en-GB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Appreciate the responsibilities of media and the ethical dimensions of media creation, provision and consumption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Understand the ethical obligations that media providers have towards society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Make ethical decisions regarding media, whether as providers or consumers, professionals or non-professionals, or as mere users of social media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Analyse media ethics cases and issues using the Potter Box decision-making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The role of ethics in media provision and consumption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600" y="1563638"/>
            <a:ext cx="777686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Who controls the narrative of the media in important issues?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If media providers do not ethically investigate their sources and report with honesty, who will know if a media report is true?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How can we test its truth?	</a:t>
            </a:r>
          </a:p>
        </p:txBody>
      </p:sp>
    </p:spTree>
    <p:extLst>
      <p:ext uri="{BB962C8B-B14F-4D97-AF65-F5344CB8AC3E}">
        <p14:creationId xmlns:p14="http://schemas.microsoft.com/office/powerpoint/2010/main" val="16831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Ethical principles for journalists and other media providers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563638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/>
              <a:t>“Seek truth and report it”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/>
              <a:t>“Minimize harm”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/>
              <a:t>“Act independently”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/>
              <a:t>“Be accountable and transparent”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b="1" dirty="0"/>
              <a:t>Objectivity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4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Ethical principles for citizen journalists and consumers of media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701" y="1045642"/>
            <a:ext cx="73448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u="sng" dirty="0"/>
              <a:t>Before sharing material online</a:t>
            </a:r>
          </a:p>
          <a:p>
            <a:pPr marL="801688" indent="-3444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Is what I am posting accurate? 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Have my sources of information been verified? 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Will anyone be harmed by sharing this information?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9701" y="2522969"/>
            <a:ext cx="5832648" cy="204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u="sng" dirty="0"/>
              <a:t>Assessing the credibility of an article:</a:t>
            </a:r>
          </a:p>
          <a:p>
            <a:pPr marL="74286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Who is the source? The author? </a:t>
            </a:r>
          </a:p>
          <a:p>
            <a:pPr marL="74286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Is the writer asserting fact or opinion?</a:t>
            </a:r>
          </a:p>
          <a:p>
            <a:pPr marL="74286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Does the piece contain sources or quotes that can be verified? </a:t>
            </a:r>
          </a:p>
          <a:p>
            <a:pPr marL="742863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/>
              <a:t>Does the piece use language intended to provoke emotional reactions?</a:t>
            </a:r>
          </a:p>
        </p:txBody>
      </p:sp>
    </p:spTree>
    <p:extLst>
      <p:ext uri="{BB962C8B-B14F-4D97-AF65-F5344CB8AC3E}">
        <p14:creationId xmlns:p14="http://schemas.microsoft.com/office/powerpoint/2010/main" val="39735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How to choose your news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63675"/>
            <a:ext cx="77768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/>
              <a:t>Exercise 1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9AC7AE00-B94C-4C57-9545-9B9169CA8D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1467595"/>
            <a:ext cx="5040560" cy="28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831"/>
            <a:ext cx="7886700" cy="641719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The rise of fake news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775638"/>
            <a:ext cx="77768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/>
              <a:t>Exercise 2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59624BCF-C3B7-419C-9AFA-EB6641EE55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5696" y="1226100"/>
            <a:ext cx="5472608" cy="30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831"/>
            <a:ext cx="7886700" cy="641719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The rise of fake news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775638"/>
            <a:ext cx="777686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/>
              <a:t>Think Like A Journalist | Kelsey Samuels | </a:t>
            </a:r>
            <a:r>
              <a:rPr lang="en-GB" sz="2000" b="1" dirty="0" err="1"/>
              <a:t>TEDxPlano</a:t>
            </a:r>
            <a:endParaRPr lang="en-GB" sz="2000" b="1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8DEA0E8-E708-4258-8BC7-2443B7FAAE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5696" y="1254270"/>
            <a:ext cx="5472608" cy="30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1025</Words>
  <Application>Microsoft Office PowerPoint</Application>
  <PresentationFormat>On-screen Show (16:9)</PresentationFormat>
  <Paragraphs>107</Paragraphs>
  <Slides>15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Apex</vt:lpstr>
      <vt:lpstr>Apex New Book</vt:lpstr>
      <vt:lpstr>Eurostile</vt:lpstr>
      <vt:lpstr>LaTo light</vt:lpstr>
      <vt:lpstr>Raleway Light</vt:lpstr>
      <vt:lpstr>Raleway Regular</vt:lpstr>
      <vt:lpstr>Arial</vt:lpstr>
      <vt:lpstr>Arial Narrow</vt:lpstr>
      <vt:lpstr>Calibri</vt:lpstr>
      <vt:lpstr>Times</vt:lpstr>
      <vt:lpstr>Times New Roman</vt:lpstr>
      <vt:lpstr>Wingdings</vt:lpstr>
      <vt:lpstr>Office Theme</vt:lpstr>
      <vt:lpstr>Default Theme</vt:lpstr>
      <vt:lpstr>PowerPoint Presentation</vt:lpstr>
      <vt:lpstr>Agenda</vt:lpstr>
      <vt:lpstr>Learning Outcomes</vt:lpstr>
      <vt:lpstr>The role of ethics in media provision and consumption</vt:lpstr>
      <vt:lpstr>Ethical principles for journalists and other media providers</vt:lpstr>
      <vt:lpstr>Ethical principles for citizen journalists and consumers of media</vt:lpstr>
      <vt:lpstr>How to choose your news</vt:lpstr>
      <vt:lpstr>The rise of fake news</vt:lpstr>
      <vt:lpstr>The rise of fake news</vt:lpstr>
      <vt:lpstr>Does the media have a "duty of care"?</vt:lpstr>
      <vt:lpstr>The Potter Box and media ethics case studies</vt:lpstr>
      <vt:lpstr>Astroturf and manipulation of media messages </vt:lpstr>
      <vt:lpstr>Citizen Journalism and Conclusion </vt:lpstr>
      <vt:lpstr>Core reading I</vt:lpstr>
      <vt:lpstr>Core reading II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44</cp:revision>
  <dcterms:created xsi:type="dcterms:W3CDTF">2016-11-08T12:49:39Z</dcterms:created>
  <dcterms:modified xsi:type="dcterms:W3CDTF">2018-10-18T15:07:13Z</dcterms:modified>
</cp:coreProperties>
</file>