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handoutMasterIdLst>
    <p:handoutMasterId r:id="rId15"/>
  </p:handoutMasterIdLst>
  <p:sldIdLst>
    <p:sldId id="988" r:id="rId3"/>
    <p:sldId id="1217" r:id="rId4"/>
    <p:sldId id="1221" r:id="rId5"/>
    <p:sldId id="1227" r:id="rId6"/>
    <p:sldId id="1228" r:id="rId7"/>
    <p:sldId id="1211" r:id="rId8"/>
    <p:sldId id="1230" r:id="rId9"/>
    <p:sldId id="1247" r:id="rId10"/>
    <p:sldId id="1271" r:id="rId11"/>
    <p:sldId id="1269" r:id="rId12"/>
    <p:sldId id="471" r:id="rId13"/>
  </p:sldIdLst>
  <p:sldSz cx="9144000" cy="6858000" type="screen4x3"/>
  <p:notesSz cx="6797675" cy="9874250"/>
  <p:defaultTextStyle>
    <a:defPPr>
      <a:defRPr lang="en-US"/>
    </a:defPPr>
    <a:lvl1pPr algn="l" rtl="0" fontAlgn="base">
      <a:spcBef>
        <a:spcPct val="0"/>
      </a:spcBef>
      <a:spcAft>
        <a:spcPct val="0"/>
      </a:spcAft>
      <a:defRPr sz="7300" kern="1200">
        <a:solidFill>
          <a:srgbClr val="FFFFFF"/>
        </a:solidFill>
        <a:latin typeface="Arial Unicode MS" pitchFamily="34" charset="-128"/>
        <a:ea typeface="+mn-ea"/>
        <a:cs typeface="Arial" pitchFamily="34" charset="0"/>
      </a:defRPr>
    </a:lvl1pPr>
    <a:lvl2pPr marL="457200" algn="l" rtl="0" fontAlgn="base">
      <a:spcBef>
        <a:spcPct val="0"/>
      </a:spcBef>
      <a:spcAft>
        <a:spcPct val="0"/>
      </a:spcAft>
      <a:defRPr sz="7300" kern="1200">
        <a:solidFill>
          <a:srgbClr val="FFFFFF"/>
        </a:solidFill>
        <a:latin typeface="Arial Unicode MS" pitchFamily="34" charset="-128"/>
        <a:ea typeface="+mn-ea"/>
        <a:cs typeface="Arial" pitchFamily="34" charset="0"/>
      </a:defRPr>
    </a:lvl2pPr>
    <a:lvl3pPr marL="914400" algn="l" rtl="0" fontAlgn="base">
      <a:spcBef>
        <a:spcPct val="0"/>
      </a:spcBef>
      <a:spcAft>
        <a:spcPct val="0"/>
      </a:spcAft>
      <a:defRPr sz="7300" kern="1200">
        <a:solidFill>
          <a:srgbClr val="FFFFFF"/>
        </a:solidFill>
        <a:latin typeface="Arial Unicode MS" pitchFamily="34" charset="-128"/>
        <a:ea typeface="+mn-ea"/>
        <a:cs typeface="Arial" pitchFamily="34" charset="0"/>
      </a:defRPr>
    </a:lvl3pPr>
    <a:lvl4pPr marL="1371600" algn="l" rtl="0" fontAlgn="base">
      <a:spcBef>
        <a:spcPct val="0"/>
      </a:spcBef>
      <a:spcAft>
        <a:spcPct val="0"/>
      </a:spcAft>
      <a:defRPr sz="7300" kern="1200">
        <a:solidFill>
          <a:srgbClr val="FFFFFF"/>
        </a:solidFill>
        <a:latin typeface="Arial Unicode MS" pitchFamily="34" charset="-128"/>
        <a:ea typeface="+mn-ea"/>
        <a:cs typeface="Arial" pitchFamily="34" charset="0"/>
      </a:defRPr>
    </a:lvl4pPr>
    <a:lvl5pPr marL="1828800" algn="l" rtl="0" fontAlgn="base">
      <a:spcBef>
        <a:spcPct val="0"/>
      </a:spcBef>
      <a:spcAft>
        <a:spcPct val="0"/>
      </a:spcAft>
      <a:defRPr sz="7300" kern="1200">
        <a:solidFill>
          <a:srgbClr val="FFFFFF"/>
        </a:solidFill>
        <a:latin typeface="Arial Unicode MS" pitchFamily="34" charset="-128"/>
        <a:ea typeface="+mn-ea"/>
        <a:cs typeface="Arial" pitchFamily="34" charset="0"/>
      </a:defRPr>
    </a:lvl5pPr>
    <a:lvl6pPr marL="2286000" algn="l" defTabSz="914400" rtl="0" eaLnBrk="1" latinLnBrk="0" hangingPunct="1">
      <a:defRPr sz="7300" kern="1200">
        <a:solidFill>
          <a:srgbClr val="FFFFFF"/>
        </a:solidFill>
        <a:latin typeface="Arial Unicode MS" pitchFamily="34" charset="-128"/>
        <a:ea typeface="+mn-ea"/>
        <a:cs typeface="Arial" pitchFamily="34" charset="0"/>
      </a:defRPr>
    </a:lvl6pPr>
    <a:lvl7pPr marL="2743200" algn="l" defTabSz="914400" rtl="0" eaLnBrk="1" latinLnBrk="0" hangingPunct="1">
      <a:defRPr sz="7300" kern="1200">
        <a:solidFill>
          <a:srgbClr val="FFFFFF"/>
        </a:solidFill>
        <a:latin typeface="Arial Unicode MS" pitchFamily="34" charset="-128"/>
        <a:ea typeface="+mn-ea"/>
        <a:cs typeface="Arial" pitchFamily="34" charset="0"/>
      </a:defRPr>
    </a:lvl7pPr>
    <a:lvl8pPr marL="3200400" algn="l" defTabSz="914400" rtl="0" eaLnBrk="1" latinLnBrk="0" hangingPunct="1">
      <a:defRPr sz="7300" kern="1200">
        <a:solidFill>
          <a:srgbClr val="FFFFFF"/>
        </a:solidFill>
        <a:latin typeface="Arial Unicode MS" pitchFamily="34" charset="-128"/>
        <a:ea typeface="+mn-ea"/>
        <a:cs typeface="Arial" pitchFamily="34" charset="0"/>
      </a:defRPr>
    </a:lvl8pPr>
    <a:lvl9pPr marL="3657600" algn="l" defTabSz="914400" rtl="0" eaLnBrk="1" latinLnBrk="0" hangingPunct="1">
      <a:defRPr sz="7300" kern="1200">
        <a:solidFill>
          <a:srgbClr val="FFFFFF"/>
        </a:solidFill>
        <a:latin typeface="Arial Unicode MS" pitchFamily="34" charset="-128"/>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2490"/>
    <a:srgbClr val="FC8004"/>
    <a:srgbClr val="FFCC66"/>
    <a:srgbClr val="FF9900"/>
    <a:srgbClr val="FF9966"/>
    <a:srgbClr val="B2B2B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68698" autoAdjust="0"/>
  </p:normalViewPr>
  <p:slideViewPr>
    <p:cSldViewPr>
      <p:cViewPr varScale="1">
        <p:scale>
          <a:sx n="65" d="100"/>
          <a:sy n="65" d="100"/>
        </p:scale>
        <p:origin x="-366" y="-96"/>
      </p:cViewPr>
      <p:guideLst>
        <p:guide orient="horz"/>
        <p:guide/>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1076"/>
    </p:cViewPr>
  </p:sorterViewPr>
  <p:notesViewPr>
    <p:cSldViewPr>
      <p:cViewPr varScale="1">
        <p:scale>
          <a:sx n="60" d="100"/>
          <a:sy n="60" d="100"/>
        </p:scale>
        <p:origin x="-209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806724848032759E-2"/>
          <c:y val="3.9773296699505321E-2"/>
          <c:w val="0.87797982763819904"/>
          <c:h val="0.57819486114999907"/>
        </c:manualLayout>
      </c:layout>
      <c:barChart>
        <c:barDir val="col"/>
        <c:grouping val="clustered"/>
        <c:varyColors val="0"/>
        <c:ser>
          <c:idx val="0"/>
          <c:order val="0"/>
          <c:tx>
            <c:strRef>
              <c:f>'data-calculated'!$DP$567</c:f>
              <c:strCache>
                <c:ptCount val="1"/>
                <c:pt idx="0">
                  <c:v>1990</c:v>
                </c:pt>
              </c:strCache>
            </c:strRef>
          </c:tx>
          <c:spPr>
            <a:solidFill>
              <a:srgbClr val="FFC000"/>
            </a:solidFill>
            <a:ln>
              <a:solidFill>
                <a:schemeClr val="tx1"/>
              </a:solidFill>
            </a:ln>
          </c:spPr>
          <c:invertIfNegative val="0"/>
          <c:dLbls>
            <c:txPr>
              <a:bodyPr rot="-5400000" vert="horz"/>
              <a:lstStyle/>
              <a:p>
                <a:pPr>
                  <a:defRPr/>
                </a:pPr>
                <a:endParaRPr lang="en-US"/>
              </a:p>
            </c:txPr>
            <c:showLegendKey val="0"/>
            <c:showVal val="1"/>
            <c:showCatName val="0"/>
            <c:showSerName val="0"/>
            <c:showPercent val="0"/>
            <c:showBubbleSize val="0"/>
            <c:showLeaderLines val="0"/>
          </c:dLbls>
          <c:cat>
            <c:multiLvlStrRef>
              <c:f>'data-calculated'!$DQ$565:$ED$566</c:f>
              <c:multiLvlStrCache>
                <c:ptCount val="14"/>
                <c:lvl>
                  <c:pt idx="0">
                    <c:v>All Americas </c:v>
                  </c:pt>
                  <c:pt idx="1">
                    <c:v>North America</c:v>
                  </c:pt>
                  <c:pt idx="2">
                    <c:v>Other Americas</c:v>
                  </c:pt>
                  <c:pt idx="3">
                    <c:v>All Europe</c:v>
                  </c:pt>
                  <c:pt idx="4">
                    <c:v>West &amp; Central Europe</c:v>
                  </c:pt>
                  <c:pt idx="5">
                    <c:v>Other Europe</c:v>
                  </c:pt>
                  <c:pt idx="6">
                    <c:v>All Asia</c:v>
                  </c:pt>
                  <c:pt idx="7">
                    <c:v>East &amp; South-East Asia</c:v>
                  </c:pt>
                  <c:pt idx="8">
                    <c:v>Other Asia</c:v>
                  </c:pt>
                  <c:pt idx="9">
                    <c:v>-</c:v>
                  </c:pt>
                  <c:pt idx="10">
                    <c:v>All Africa</c:v>
                  </c:pt>
                  <c:pt idx="11">
                    <c:v>-</c:v>
                  </c:pt>
                  <c:pt idx="12">
                    <c:v>-</c:v>
                  </c:pt>
                  <c:pt idx="13">
                    <c:v>All Oceania</c:v>
                  </c:pt>
                </c:lvl>
                <c:lvl>
                  <c:pt idx="0">
                    <c:v>Americas</c:v>
                  </c:pt>
                  <c:pt idx="3">
                    <c:v>Europe</c:v>
                  </c:pt>
                  <c:pt idx="6">
                    <c:v>Asia</c:v>
                  </c:pt>
                  <c:pt idx="9">
                    <c:v>Africa</c:v>
                  </c:pt>
                  <c:pt idx="12">
                    <c:v>Oceania</c:v>
                  </c:pt>
                </c:lvl>
              </c:multiLvlStrCache>
            </c:multiLvlStrRef>
          </c:cat>
          <c:val>
            <c:numRef>
              <c:f>'data-calculated'!$DQ$567:$ED$567</c:f>
              <c:numCache>
                <c:formatCode>0%</c:formatCode>
                <c:ptCount val="14"/>
                <c:pt idx="0">
                  <c:v>0.41654855255244211</c:v>
                </c:pt>
                <c:pt idx="1">
                  <c:v>0.32275973789550638</c:v>
                </c:pt>
                <c:pt idx="2">
                  <c:v>9.3788814656935698E-2</c:v>
                </c:pt>
                <c:pt idx="3">
                  <c:v>0.35247219387298601</c:v>
                </c:pt>
                <c:pt idx="4">
                  <c:v>0.32460357206123308</c:v>
                </c:pt>
                <c:pt idx="5">
                  <c:v>2.786862181175281E-2</c:v>
                </c:pt>
                <c:pt idx="6">
                  <c:v>0.21186235977797668</c:v>
                </c:pt>
                <c:pt idx="7">
                  <c:v>0.19307833420036921</c:v>
                </c:pt>
                <c:pt idx="8">
                  <c:v>1.8784025577607447E-2</c:v>
                </c:pt>
                <c:pt idx="10">
                  <c:v>1.1368395729131708E-2</c:v>
                </c:pt>
                <c:pt idx="13">
                  <c:v>7.7484980674639853E-3</c:v>
                </c:pt>
              </c:numCache>
            </c:numRef>
          </c:val>
        </c:ser>
        <c:ser>
          <c:idx val="2"/>
          <c:order val="1"/>
          <c:tx>
            <c:strRef>
              <c:f>'data-calculated'!$DP$569</c:f>
              <c:strCache>
                <c:ptCount val="1"/>
                <c:pt idx="0">
                  <c:v>2010</c:v>
                </c:pt>
              </c:strCache>
            </c:strRef>
          </c:tx>
          <c:spPr>
            <a:solidFill>
              <a:srgbClr val="FF0000"/>
            </a:solidFill>
            <a:ln>
              <a:solidFill>
                <a:schemeClr val="tx1"/>
              </a:solidFill>
            </a:ln>
          </c:spPr>
          <c:invertIfNegative val="0"/>
          <c:dLbls>
            <c:txPr>
              <a:bodyPr rot="-5400000" vert="horz"/>
              <a:lstStyle/>
              <a:p>
                <a:pPr>
                  <a:defRPr/>
                </a:pPr>
                <a:endParaRPr lang="en-US"/>
              </a:p>
            </c:txPr>
            <c:showLegendKey val="0"/>
            <c:showVal val="1"/>
            <c:showCatName val="0"/>
            <c:showSerName val="0"/>
            <c:showPercent val="0"/>
            <c:showBubbleSize val="0"/>
            <c:showLeaderLines val="0"/>
          </c:dLbls>
          <c:cat>
            <c:multiLvlStrRef>
              <c:f>'data-calculated'!$DQ$565:$ED$566</c:f>
              <c:multiLvlStrCache>
                <c:ptCount val="14"/>
                <c:lvl>
                  <c:pt idx="0">
                    <c:v>All Americas </c:v>
                  </c:pt>
                  <c:pt idx="1">
                    <c:v>North America</c:v>
                  </c:pt>
                  <c:pt idx="2">
                    <c:v>Other Americas</c:v>
                  </c:pt>
                  <c:pt idx="3">
                    <c:v>All Europe</c:v>
                  </c:pt>
                  <c:pt idx="4">
                    <c:v>West &amp; Central Europe</c:v>
                  </c:pt>
                  <c:pt idx="5">
                    <c:v>Other Europe</c:v>
                  </c:pt>
                  <c:pt idx="6">
                    <c:v>All Asia</c:v>
                  </c:pt>
                  <c:pt idx="7">
                    <c:v>East &amp; South-East Asia</c:v>
                  </c:pt>
                  <c:pt idx="8">
                    <c:v>Other Asia</c:v>
                  </c:pt>
                  <c:pt idx="9">
                    <c:v>-</c:v>
                  </c:pt>
                  <c:pt idx="10">
                    <c:v>All Africa</c:v>
                  </c:pt>
                  <c:pt idx="11">
                    <c:v>-</c:v>
                  </c:pt>
                  <c:pt idx="12">
                    <c:v>-</c:v>
                  </c:pt>
                  <c:pt idx="13">
                    <c:v>All Oceania</c:v>
                  </c:pt>
                </c:lvl>
                <c:lvl>
                  <c:pt idx="0">
                    <c:v>Americas</c:v>
                  </c:pt>
                  <c:pt idx="3">
                    <c:v>Europe</c:v>
                  </c:pt>
                  <c:pt idx="6">
                    <c:v>Asia</c:v>
                  </c:pt>
                  <c:pt idx="9">
                    <c:v>Africa</c:v>
                  </c:pt>
                  <c:pt idx="12">
                    <c:v>Oceania</c:v>
                  </c:pt>
                </c:lvl>
              </c:multiLvlStrCache>
            </c:multiLvlStrRef>
          </c:cat>
          <c:val>
            <c:numRef>
              <c:f>'data-calculated'!$DQ$569:$ED$569</c:f>
              <c:numCache>
                <c:formatCode>0%</c:formatCode>
                <c:ptCount val="14"/>
                <c:pt idx="0">
                  <c:v>0.36643987277628021</c:v>
                </c:pt>
                <c:pt idx="1">
                  <c:v>0.30117444384455855</c:v>
                </c:pt>
                <c:pt idx="2">
                  <c:v>6.5265428931721728E-2</c:v>
                </c:pt>
                <c:pt idx="3">
                  <c:v>0.26615919804604943</c:v>
                </c:pt>
                <c:pt idx="4">
                  <c:v>0.24470327538936293</c:v>
                </c:pt>
                <c:pt idx="5">
                  <c:v>2.1455922656686537E-2</c:v>
                </c:pt>
                <c:pt idx="6">
                  <c:v>0.35149440452415331</c:v>
                </c:pt>
                <c:pt idx="7">
                  <c:v>0.30111330863149061</c:v>
                </c:pt>
                <c:pt idx="8">
                  <c:v>5.038109589266266E-2</c:v>
                </c:pt>
                <c:pt idx="10">
                  <c:v>1.0505852484089216E-2</c:v>
                </c:pt>
                <c:pt idx="13">
                  <c:v>5.4006721694280415E-3</c:v>
                </c:pt>
              </c:numCache>
            </c:numRef>
          </c:val>
        </c:ser>
        <c:dLbls>
          <c:showLegendKey val="0"/>
          <c:showVal val="0"/>
          <c:showCatName val="0"/>
          <c:showSerName val="0"/>
          <c:showPercent val="0"/>
          <c:showBubbleSize val="0"/>
        </c:dLbls>
        <c:gapWidth val="60"/>
        <c:axId val="390576768"/>
        <c:axId val="390618496"/>
      </c:barChart>
      <c:catAx>
        <c:axId val="390576768"/>
        <c:scaling>
          <c:orientation val="minMax"/>
        </c:scaling>
        <c:delete val="0"/>
        <c:axPos val="b"/>
        <c:majorGridlines/>
        <c:majorTickMark val="out"/>
        <c:minorTickMark val="none"/>
        <c:tickLblPos val="nextTo"/>
        <c:crossAx val="390618496"/>
        <c:crosses val="autoZero"/>
        <c:auto val="1"/>
        <c:lblAlgn val="ctr"/>
        <c:lblOffset val="100"/>
        <c:noMultiLvlLbl val="0"/>
      </c:catAx>
      <c:valAx>
        <c:axId val="390618496"/>
        <c:scaling>
          <c:orientation val="minMax"/>
        </c:scaling>
        <c:delete val="0"/>
        <c:axPos val="l"/>
        <c:majorGridlines>
          <c:spPr>
            <a:ln>
              <a:solidFill>
                <a:schemeClr val="bg1"/>
              </a:solidFill>
            </a:ln>
          </c:spPr>
        </c:majorGridlines>
        <c:title>
          <c:tx>
            <c:rich>
              <a:bodyPr rot="-5400000" vert="horz"/>
              <a:lstStyle/>
              <a:p>
                <a:pPr algn="ctr" rtl="0">
                  <a:defRPr sz="1600"/>
                </a:pPr>
                <a:r>
                  <a:rPr lang="en-GB" sz="1600"/>
                  <a:t>Distribution of value-added of chemical industry</a:t>
                </a:r>
              </a:p>
            </c:rich>
          </c:tx>
          <c:layout>
            <c:manualLayout>
              <c:xMode val="edge"/>
              <c:yMode val="edge"/>
              <c:x val="8.3807351853223515E-3"/>
              <c:y val="2.6332310108618064E-2"/>
            </c:manualLayout>
          </c:layout>
          <c:overlay val="0"/>
        </c:title>
        <c:numFmt formatCode="0%" sourceLinked="1"/>
        <c:majorTickMark val="out"/>
        <c:minorTickMark val="none"/>
        <c:tickLblPos val="nextTo"/>
        <c:crossAx val="390576768"/>
        <c:crosses val="autoZero"/>
        <c:crossBetween val="between"/>
        <c:majorUnit val="0.1"/>
      </c:valAx>
      <c:spPr>
        <a:solidFill>
          <a:srgbClr val="FFFFFF"/>
        </a:solidFill>
        <a:ln>
          <a:solidFill>
            <a:schemeClr val="bg1"/>
          </a:solidFill>
        </a:ln>
      </c:spPr>
    </c:plotArea>
    <c:legend>
      <c:legendPos val="b"/>
      <c:layout>
        <c:manualLayout>
          <c:xMode val="edge"/>
          <c:yMode val="edge"/>
          <c:x val="0.22998629496045717"/>
          <c:y val="0.93865324548604612"/>
          <c:w val="0.57024904160840151"/>
          <c:h val="5.269315470728575E-2"/>
        </c:manualLayout>
      </c:layout>
      <c:overlay val="0"/>
      <c:spPr>
        <a:noFill/>
      </c:spPr>
      <c:txPr>
        <a:bodyPr/>
        <a:lstStyle/>
        <a:p>
          <a:pPr>
            <a:defRPr sz="1800"/>
          </a:pPr>
          <a:endParaRPr lang="en-US"/>
        </a:p>
      </c:txPr>
    </c:legend>
    <c:plotVisOnly val="1"/>
    <c:dispBlanksAs val="gap"/>
    <c:showDLblsOverMax val="0"/>
  </c:chart>
  <c:spPr>
    <a:solidFill>
      <a:schemeClr val="bg2">
        <a:lumMod val="20000"/>
        <a:lumOff val="80000"/>
      </a:schemeClr>
    </a:solidFill>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53591688465595"/>
          <c:y val="5.2416052416052419E-2"/>
          <c:w val="0.80153152175010856"/>
          <c:h val="0.72235872235872312"/>
        </c:manualLayout>
      </c:layout>
      <c:lineChart>
        <c:grouping val="standard"/>
        <c:varyColors val="0"/>
        <c:ser>
          <c:idx val="1"/>
          <c:order val="0"/>
          <c:tx>
            <c:v>in current US dollars</c:v>
          </c:tx>
          <c:spPr>
            <a:ln w="17782">
              <a:solidFill>
                <a:schemeClr val="tx2"/>
              </a:solidFill>
              <a:prstDash val="solid"/>
            </a:ln>
          </c:spPr>
          <c:marker>
            <c:symbol val="none"/>
          </c:marker>
          <c:cat>
            <c:numRef>
              <c:f>'[Worksheet in WDR-20145-precursors.ppt (Compatibility Mode)]all trade'!$E$3:$AA$3</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'[Worksheet in WDR-20145-precursors.ppt (Compatibility Mode)]all trade'!$E$205:$AA$205</c:f>
              <c:numCache>
                <c:formatCode>_(* #,##0_);_(* \(#,##0\);_(* "-"??_);_(@_)</c:formatCode>
                <c:ptCount val="23"/>
                <c:pt idx="0">
                  <c:v>303908267399.01819</c:v>
                </c:pt>
                <c:pt idx="1">
                  <c:v>312090003947.10608</c:v>
                </c:pt>
                <c:pt idx="2">
                  <c:v>338578029591.24023</c:v>
                </c:pt>
                <c:pt idx="3">
                  <c:v>330122513890.90417</c:v>
                </c:pt>
                <c:pt idx="4">
                  <c:v>389190221591.21411</c:v>
                </c:pt>
                <c:pt idx="5">
                  <c:v>478246991899.17542</c:v>
                </c:pt>
                <c:pt idx="6">
                  <c:v>483686246970.79114</c:v>
                </c:pt>
                <c:pt idx="7">
                  <c:v>508798818175.14783</c:v>
                </c:pt>
                <c:pt idx="8">
                  <c:v>519623657112.42505</c:v>
                </c:pt>
                <c:pt idx="9">
                  <c:v>536228557744.76581</c:v>
                </c:pt>
                <c:pt idx="10">
                  <c:v>566358167820.86719</c:v>
                </c:pt>
                <c:pt idx="11">
                  <c:v>587412055903.3175</c:v>
                </c:pt>
                <c:pt idx="12">
                  <c:v>657860552716.04785</c:v>
                </c:pt>
                <c:pt idx="13">
                  <c:v>786075356371.46082</c:v>
                </c:pt>
                <c:pt idx="14">
                  <c:v>961076409669.60449</c:v>
                </c:pt>
                <c:pt idx="15">
                  <c:v>1084893743193.4819</c:v>
                </c:pt>
                <c:pt idx="16">
                  <c:v>1225591339085.7407</c:v>
                </c:pt>
                <c:pt idx="17">
                  <c:v>1444686003935.7424</c:v>
                </c:pt>
                <c:pt idx="18">
                  <c:v>1646292369339.3481</c:v>
                </c:pt>
                <c:pt idx="19">
                  <c:v>1411790674877.9968</c:v>
                </c:pt>
                <c:pt idx="20">
                  <c:v>1657460406038.1196</c:v>
                </c:pt>
                <c:pt idx="21">
                  <c:v>1931946170935.1089</c:v>
                </c:pt>
                <c:pt idx="22">
                  <c:v>1895665490294.4795</c:v>
                </c:pt>
              </c:numCache>
            </c:numRef>
          </c:val>
          <c:smooth val="1"/>
        </c:ser>
        <c:ser>
          <c:idx val="0"/>
          <c:order val="1"/>
          <c:tx>
            <c:v>in constant 2012 US dollars</c:v>
          </c:tx>
          <c:spPr>
            <a:ln>
              <a:solidFill>
                <a:srgbClr val="FF0000"/>
              </a:solidFill>
              <a:prstDash val="sysDash"/>
            </a:ln>
          </c:spPr>
          <c:marker>
            <c:symbol val="none"/>
          </c:marker>
          <c:val>
            <c:numRef>
              <c:f>'[Worksheet in WDR-20145-precursors.ppt (Compatibility Mode)]all trade'!$E$219:$AA$219</c:f>
              <c:numCache>
                <c:formatCode>_(* #,##0_);_(* \(#,##0\);_(* "-"??_);_(@_)</c:formatCode>
                <c:ptCount val="23"/>
                <c:pt idx="0">
                  <c:v>533860097514.99756</c:v>
                </c:pt>
                <c:pt idx="1">
                  <c:v>526093923393.77301</c:v>
                </c:pt>
                <c:pt idx="2">
                  <c:v>554066173385.39709</c:v>
                </c:pt>
                <c:pt idx="3">
                  <c:v>524526978922.27161</c:v>
                </c:pt>
                <c:pt idx="4">
                  <c:v>602940214143.13916</c:v>
                </c:pt>
                <c:pt idx="5">
                  <c:v>720489762848.42041</c:v>
                </c:pt>
                <c:pt idx="6">
                  <c:v>707784959764.25623</c:v>
                </c:pt>
                <c:pt idx="7">
                  <c:v>727832746791.93079</c:v>
                </c:pt>
                <c:pt idx="8">
                  <c:v>731917017982.02527</c:v>
                </c:pt>
                <c:pt idx="9">
                  <c:v>738984750821.43921</c:v>
                </c:pt>
                <c:pt idx="10">
                  <c:v>755124490027.08582</c:v>
                </c:pt>
                <c:pt idx="11">
                  <c:v>761526163540.74683</c:v>
                </c:pt>
                <c:pt idx="12">
                  <c:v>839582188661.96924</c:v>
                </c:pt>
                <c:pt idx="13">
                  <c:v>980859703101.89758</c:v>
                </c:pt>
                <c:pt idx="14">
                  <c:v>1168117401808.8044</c:v>
                </c:pt>
                <c:pt idx="15">
                  <c:v>1275397307090.4468</c:v>
                </c:pt>
                <c:pt idx="16">
                  <c:v>1395775882470.4939</c:v>
                </c:pt>
                <c:pt idx="17">
                  <c:v>1599730099968.2788</c:v>
                </c:pt>
                <c:pt idx="18">
                  <c:v>1755567039224.248</c:v>
                </c:pt>
                <c:pt idx="19">
                  <c:v>1510875365125.5439</c:v>
                </c:pt>
                <c:pt idx="20">
                  <c:v>1745161630333.1074</c:v>
                </c:pt>
                <c:pt idx="21">
                  <c:v>1971926829805.7488</c:v>
                </c:pt>
                <c:pt idx="22">
                  <c:v>1895665490294.4795</c:v>
                </c:pt>
              </c:numCache>
            </c:numRef>
          </c:val>
          <c:smooth val="1"/>
        </c:ser>
        <c:dLbls>
          <c:showLegendKey val="0"/>
          <c:showVal val="0"/>
          <c:showCatName val="0"/>
          <c:showSerName val="0"/>
          <c:showPercent val="0"/>
          <c:showBubbleSize val="0"/>
        </c:dLbls>
        <c:marker val="1"/>
        <c:smooth val="0"/>
        <c:axId val="393889664"/>
        <c:axId val="393891200"/>
      </c:lineChart>
      <c:catAx>
        <c:axId val="393889664"/>
        <c:scaling>
          <c:orientation val="minMax"/>
        </c:scaling>
        <c:delete val="0"/>
        <c:axPos val="b"/>
        <c:majorGridlines>
          <c:spPr>
            <a:ln>
              <a:solidFill>
                <a:srgbClr val="FFFFFF"/>
              </a:solidFill>
            </a:ln>
          </c:spPr>
        </c:majorGridlines>
        <c:numFmt formatCode="General" sourceLinked="1"/>
        <c:majorTickMark val="out"/>
        <c:minorTickMark val="none"/>
        <c:tickLblPos val="nextTo"/>
        <c:spPr>
          <a:ln w="2223">
            <a:solidFill>
              <a:srgbClr val="000000"/>
            </a:solidFill>
            <a:prstDash val="solid"/>
          </a:ln>
        </c:spPr>
        <c:txPr>
          <a:bodyPr rot="-5400000" vert="horz"/>
          <a:lstStyle/>
          <a:p>
            <a:pPr>
              <a:defRPr sz="1600" b="0" i="0" u="none" strike="noStrike" baseline="0">
                <a:solidFill>
                  <a:srgbClr val="000000"/>
                </a:solidFill>
                <a:latin typeface="Times New Roman"/>
                <a:ea typeface="Times New Roman"/>
                <a:cs typeface="Times New Roman"/>
              </a:defRPr>
            </a:pPr>
            <a:endParaRPr lang="en-US"/>
          </a:p>
        </c:txPr>
        <c:crossAx val="393891200"/>
        <c:crosses val="autoZero"/>
        <c:auto val="1"/>
        <c:lblAlgn val="ctr"/>
        <c:lblOffset val="100"/>
        <c:tickLblSkip val="2"/>
        <c:tickMarkSkip val="5"/>
        <c:noMultiLvlLbl val="0"/>
      </c:catAx>
      <c:valAx>
        <c:axId val="393891200"/>
        <c:scaling>
          <c:orientation val="minMax"/>
          <c:max val="2000000000000"/>
        </c:scaling>
        <c:delete val="0"/>
        <c:axPos val="l"/>
        <c:majorGridlines>
          <c:spPr>
            <a:ln w="2223">
              <a:solidFill>
                <a:srgbClr val="FFFFFF"/>
              </a:solidFill>
              <a:prstDash val="solid"/>
            </a:ln>
          </c:spPr>
        </c:majorGridlines>
        <c:title>
          <c:tx>
            <c:rich>
              <a:bodyPr/>
              <a:lstStyle/>
              <a:p>
                <a:pPr>
                  <a:defRPr sz="1600" b="0" i="0" u="none" strike="noStrike" baseline="0">
                    <a:solidFill>
                      <a:srgbClr val="000000"/>
                    </a:solidFill>
                    <a:latin typeface="Times New Roman"/>
                    <a:ea typeface="Times New Roman"/>
                    <a:cs typeface="Times New Roman"/>
                  </a:defRPr>
                </a:pPr>
                <a:r>
                  <a:rPr lang="en-GB"/>
                  <a:t>in billion US dollars</a:t>
                </a:r>
              </a:p>
            </c:rich>
          </c:tx>
          <c:layout>
            <c:manualLayout>
              <c:xMode val="edge"/>
              <c:yMode val="edge"/>
              <c:x val="8.8503937007874019E-3"/>
              <c:y val="0.17080250103872149"/>
            </c:manualLayout>
          </c:layout>
          <c:overlay val="0"/>
          <c:spPr>
            <a:noFill/>
            <a:ln w="25398">
              <a:noFill/>
            </a:ln>
          </c:spPr>
        </c:title>
        <c:numFmt formatCode="#,##0,,," sourceLinked="0"/>
        <c:majorTickMark val="out"/>
        <c:minorTickMark val="none"/>
        <c:tickLblPos val="nextTo"/>
        <c:spPr>
          <a:ln w="2223">
            <a:solidFill>
              <a:srgbClr val="000000"/>
            </a:solidFill>
            <a:prstDash val="solid"/>
          </a:ln>
        </c:spPr>
        <c:txPr>
          <a:bodyPr rot="0" vert="horz"/>
          <a:lstStyle/>
          <a:p>
            <a:pPr>
              <a:defRPr sz="1400" b="0" i="0" u="none" strike="noStrike" baseline="0">
                <a:solidFill>
                  <a:srgbClr val="000000"/>
                </a:solidFill>
                <a:latin typeface="Times New Roman"/>
                <a:ea typeface="Times New Roman"/>
                <a:cs typeface="Times New Roman"/>
              </a:defRPr>
            </a:pPr>
            <a:endParaRPr lang="en-US"/>
          </a:p>
        </c:txPr>
        <c:crossAx val="393889664"/>
        <c:crosses val="autoZero"/>
        <c:crossBetween val="between"/>
        <c:majorUnit val="500000000000"/>
      </c:valAx>
      <c:spPr>
        <a:solidFill>
          <a:schemeClr val="bg2"/>
        </a:solidFill>
        <a:ln w="8891">
          <a:solidFill>
            <a:srgbClr val="808080"/>
          </a:solidFill>
          <a:prstDash val="solid"/>
        </a:ln>
      </c:spPr>
    </c:plotArea>
    <c:legend>
      <c:legendPos val="b"/>
      <c:layout>
        <c:manualLayout>
          <c:xMode val="edge"/>
          <c:yMode val="edge"/>
          <c:x val="6.7677010961865056E-2"/>
          <c:y val="0.89652631258930471"/>
          <c:w val="0.90796706294066176"/>
          <c:h val="8.38176309042451E-2"/>
        </c:manualLayout>
      </c:layout>
      <c:overlay val="0"/>
      <c:txPr>
        <a:bodyPr/>
        <a:lstStyle/>
        <a:p>
          <a:pPr>
            <a:defRPr sz="147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2223">
      <a:solidFill>
        <a:srgbClr val="000000"/>
      </a:solidFill>
      <a:prstDash val="solid"/>
    </a:ln>
  </c:spPr>
  <c:txPr>
    <a:bodyPr/>
    <a:lstStyle/>
    <a:p>
      <a:pPr>
        <a:defRPr sz="1120" b="0" i="0" u="none" strike="noStrike" baseline="0">
          <a:solidFill>
            <a:srgbClr val="000000"/>
          </a:solidFill>
          <a:latin typeface="Times New Roman"/>
          <a:ea typeface="Times New Roman"/>
          <a:cs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760813530595668"/>
          <c:y val="3.9538791140981168E-2"/>
          <c:w val="0.78239186469404332"/>
          <c:h val="0.79369273626072889"/>
        </c:manualLayout>
      </c:layout>
      <c:barChart>
        <c:barDir val="col"/>
        <c:grouping val="clustered"/>
        <c:varyColors val="0"/>
        <c:ser>
          <c:idx val="0"/>
          <c:order val="0"/>
          <c:tx>
            <c:strRef>
              <c:f>'[Worksheet in WDR-20145-precursors.ppt (Compatibility Mode)]all trade'!$N$231</c:f>
              <c:strCache>
                <c:ptCount val="1"/>
                <c:pt idx="0">
                  <c:v>1990-2010</c:v>
                </c:pt>
              </c:strCache>
            </c:strRef>
          </c:tx>
          <c:spPr>
            <a:solidFill>
              <a:schemeClr val="accent6">
                <a:lumMod val="40000"/>
                <a:lumOff val="60000"/>
              </a:schemeClr>
            </a:solidFill>
          </c:spPr>
          <c:invertIfNegative val="0"/>
          <c:dLbls>
            <c:spPr>
              <a:noFill/>
              <a:ln w="25372">
                <a:noFill/>
              </a:ln>
            </c:spPr>
            <c:txPr>
              <a:bodyPr/>
              <a:lstStyle/>
              <a:p>
                <a:pPr>
                  <a:defRPr sz="12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'[Worksheet in WDR-20145-precursors.ppt (Compatibility Mode)]all trade'!$M$232:$M$234</c:f>
              <c:strCache>
                <c:ptCount val="3"/>
                <c:pt idx="0">
                  <c:v>Value added</c:v>
                </c:pt>
                <c:pt idx="1">
                  <c:v>Output</c:v>
                </c:pt>
                <c:pt idx="2">
                  <c:v>Exports</c:v>
                </c:pt>
              </c:strCache>
            </c:strRef>
          </c:cat>
          <c:val>
            <c:numRef>
              <c:f>'[Worksheet in WDR-20145-precursors.ppt (Compatibility Mode)]all trade'!$N$232:$N$234</c:f>
              <c:numCache>
                <c:formatCode>0.0%</c:formatCode>
                <c:ptCount val="3"/>
                <c:pt idx="0">
                  <c:v>2.4E-2</c:v>
                </c:pt>
                <c:pt idx="1">
                  <c:v>3.3000000000000002E-2</c:v>
                </c:pt>
                <c:pt idx="2">
                  <c:v>6.0999999999999999E-2</c:v>
                </c:pt>
              </c:numCache>
            </c:numRef>
          </c:val>
        </c:ser>
        <c:ser>
          <c:idx val="1"/>
          <c:order val="1"/>
          <c:tx>
            <c:strRef>
              <c:f>'[Worksheet in WDR-20145-precursors.ppt (Compatibility Mode)]all trade'!$O$231</c:f>
              <c:strCache>
                <c:ptCount val="1"/>
                <c:pt idx="0">
                  <c:v>2000-2010</c:v>
                </c:pt>
              </c:strCache>
            </c:strRef>
          </c:tx>
          <c:spPr>
            <a:solidFill>
              <a:schemeClr val="accent6">
                <a:lumMod val="75000"/>
              </a:schemeClr>
            </a:solidFill>
          </c:spPr>
          <c:invertIfNegative val="0"/>
          <c:dLbls>
            <c:spPr>
              <a:noFill/>
              <a:ln w="25372">
                <a:noFill/>
              </a:ln>
            </c:spPr>
            <c:txPr>
              <a:bodyPr/>
              <a:lstStyle/>
              <a:p>
                <a:pPr>
                  <a:defRPr sz="12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'[Worksheet in WDR-20145-precursors.ppt (Compatibility Mode)]all trade'!$M$232:$M$234</c:f>
              <c:strCache>
                <c:ptCount val="3"/>
                <c:pt idx="0">
                  <c:v>Value added</c:v>
                </c:pt>
                <c:pt idx="1">
                  <c:v>Output</c:v>
                </c:pt>
                <c:pt idx="2">
                  <c:v>Exports</c:v>
                </c:pt>
              </c:strCache>
            </c:strRef>
          </c:cat>
          <c:val>
            <c:numRef>
              <c:f>'[Worksheet in WDR-20145-precursors.ppt (Compatibility Mode)]all trade'!$O$232:$O$234</c:f>
              <c:numCache>
                <c:formatCode>0.0%</c:formatCode>
                <c:ptCount val="3"/>
                <c:pt idx="0">
                  <c:v>3.5000000000000003E-2</c:v>
                </c:pt>
                <c:pt idx="1">
                  <c:v>5.8000000000000003E-2</c:v>
                </c:pt>
                <c:pt idx="2">
                  <c:v>8.6999999999999994E-2</c:v>
                </c:pt>
              </c:numCache>
            </c:numRef>
          </c:val>
        </c:ser>
        <c:dLbls>
          <c:showLegendKey val="0"/>
          <c:showVal val="0"/>
          <c:showCatName val="0"/>
          <c:showSerName val="0"/>
          <c:showPercent val="0"/>
          <c:showBubbleSize val="0"/>
        </c:dLbls>
        <c:gapWidth val="70"/>
        <c:axId val="149463040"/>
        <c:axId val="149464576"/>
      </c:barChart>
      <c:catAx>
        <c:axId val="149463040"/>
        <c:scaling>
          <c:orientation val="minMax"/>
        </c:scaling>
        <c:delete val="0"/>
        <c:axPos val="b"/>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49464576"/>
        <c:crosses val="autoZero"/>
        <c:auto val="1"/>
        <c:lblAlgn val="ctr"/>
        <c:lblOffset val="100"/>
        <c:noMultiLvlLbl val="0"/>
      </c:catAx>
      <c:valAx>
        <c:axId val="149464576"/>
        <c:scaling>
          <c:orientation val="minMax"/>
          <c:max val="0.1"/>
        </c:scaling>
        <c:delete val="0"/>
        <c:axPos val="l"/>
        <c:majorGridlines>
          <c:spPr>
            <a:ln>
              <a:solidFill>
                <a:schemeClr val="bg1"/>
              </a:solidFill>
            </a:ln>
          </c:spPr>
        </c:majorGridlines>
        <c:title>
          <c:tx>
            <c:rich>
              <a:bodyPr/>
              <a:lstStyle/>
              <a:p>
                <a:pPr>
                  <a:defRPr sz="1600" b="1" i="0" u="none" strike="noStrike" baseline="0">
                    <a:solidFill>
                      <a:srgbClr val="000000"/>
                    </a:solidFill>
                    <a:latin typeface="Calibri"/>
                    <a:ea typeface="Calibri"/>
                    <a:cs typeface="Calibri"/>
                  </a:defRPr>
                </a:pPr>
                <a:r>
                  <a:rPr lang="en-GB"/>
                  <a:t>Average annual growth in %</a:t>
                </a:r>
              </a:p>
            </c:rich>
          </c:tx>
          <c:layout>
            <c:manualLayout>
              <c:xMode val="edge"/>
              <c:yMode val="edge"/>
              <c:x val="1.8201570095217917E-2"/>
              <c:y val="0.1821106821106821"/>
            </c:manualLayout>
          </c:layout>
          <c:overlay val="0"/>
          <c:spPr>
            <a:noFill/>
            <a:ln w="25372">
              <a:noFill/>
            </a:ln>
          </c:spPr>
        </c:title>
        <c:numFmt formatCode="0.0%"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49463040"/>
        <c:crosses val="autoZero"/>
        <c:crossBetween val="between"/>
        <c:majorUnit val="2.0000000000000011E-2"/>
      </c:valAx>
      <c:spPr>
        <a:pattFill prst="pct5">
          <a:fgClr>
            <a:schemeClr val="bg2"/>
          </a:fgClr>
          <a:bgClr>
            <a:schemeClr val="bg2"/>
          </a:bgClr>
        </a:pattFill>
      </c:spPr>
    </c:plotArea>
    <c:legend>
      <c:legendPos val="b"/>
      <c:layout>
        <c:manualLayout>
          <c:xMode val="edge"/>
          <c:yMode val="edge"/>
          <c:x val="0.1542313713028024"/>
          <c:y val="0.9260412043089209"/>
          <c:w val="0.839804856231536"/>
          <c:h val="7.3958795691079104E-2"/>
        </c:manualLayout>
      </c:layout>
      <c:overlay val="0"/>
      <c:txPr>
        <a:bodyPr/>
        <a:lstStyle/>
        <a:p>
          <a:pPr>
            <a:defRPr sz="147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580454828690529"/>
          <c:y val="2.5036751485022768E-2"/>
          <c:w val="0.6960364307347493"/>
          <c:h val="0.79598994327875294"/>
        </c:manualLayout>
      </c:layout>
      <c:lineChart>
        <c:grouping val="standard"/>
        <c:varyColors val="0"/>
        <c:ser>
          <c:idx val="2"/>
          <c:order val="0"/>
          <c:tx>
            <c:strRef>
              <c:f>'[Worksheet in WDR-20145-precursors.ppt (Compatibility Mode)]graphs'!$B$20</c:f>
              <c:strCache>
                <c:ptCount val="1"/>
                <c:pt idx="0">
                  <c:v>All internationally controlled precursors (left axis)</c:v>
                </c:pt>
              </c:strCache>
            </c:strRef>
          </c:tx>
          <c:marker>
            <c:symbol val="none"/>
          </c:marker>
          <c:cat>
            <c:numRef>
              <c:f>'[Worksheet in WDR-20145-precursors.ppt (Compatibility Mode)]graphs'!$C$17:$S$17</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'[Worksheet in WDR-20145-precursors.ppt (Compatibility Mode)]graphs'!$C$20:$S$20</c:f>
              <c:numCache>
                <c:formatCode>#,##0.0,,</c:formatCode>
                <c:ptCount val="17"/>
                <c:pt idx="0">
                  <c:v>2594142066.3430462</c:v>
                </c:pt>
                <c:pt idx="1">
                  <c:v>2998105334.6633644</c:v>
                </c:pt>
                <c:pt idx="2">
                  <c:v>2703045463.133914</c:v>
                </c:pt>
                <c:pt idx="3">
                  <c:v>2777135174.7333255</c:v>
                </c:pt>
                <c:pt idx="4">
                  <c:v>3406983792.9957838</c:v>
                </c:pt>
                <c:pt idx="5">
                  <c:v>3207474557.7287183</c:v>
                </c:pt>
                <c:pt idx="6">
                  <c:v>3356944172.825614</c:v>
                </c:pt>
                <c:pt idx="7">
                  <c:v>4672824634.9537611</c:v>
                </c:pt>
                <c:pt idx="8">
                  <c:v>5832938997.90378</c:v>
                </c:pt>
                <c:pt idx="9">
                  <c:v>6245654049.8217201</c:v>
                </c:pt>
                <c:pt idx="10">
                  <c:v>6200462094.3673515</c:v>
                </c:pt>
                <c:pt idx="11">
                  <c:v>7091322650.91117</c:v>
                </c:pt>
                <c:pt idx="12">
                  <c:v>8205830736.481822</c:v>
                </c:pt>
                <c:pt idx="13">
                  <c:v>5614436242.624815</c:v>
                </c:pt>
                <c:pt idx="14">
                  <c:v>7095174573.495101</c:v>
                </c:pt>
                <c:pt idx="15">
                  <c:v>8973038702.535532</c:v>
                </c:pt>
                <c:pt idx="16">
                  <c:v>8343644728</c:v>
                </c:pt>
              </c:numCache>
            </c:numRef>
          </c:val>
          <c:smooth val="1"/>
        </c:ser>
        <c:ser>
          <c:idx val="1"/>
          <c:order val="2"/>
          <c:tx>
            <c:strRef>
              <c:f>'[Worksheet in WDR-20145-precursors.ppt (Compatibility Mode)]graphs'!$B$19</c:f>
              <c:strCache>
                <c:ptCount val="1"/>
                <c:pt idx="0">
                  <c:v>Table II precursors (left axes)</c:v>
                </c:pt>
              </c:strCache>
            </c:strRef>
          </c:tx>
          <c:spPr>
            <a:ln>
              <a:solidFill>
                <a:srgbClr val="00B050"/>
              </a:solidFill>
            </a:ln>
          </c:spPr>
          <c:marker>
            <c:symbol val="none"/>
          </c:marker>
          <c:cat>
            <c:numRef>
              <c:f>'[Worksheet in WDR-20145-precursors.ppt (Compatibility Mode)]graphs'!$C$17:$S$17</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'[Worksheet in WDR-20145-precursors.ppt (Compatibility Mode)]graphs'!$C$19:$S$19</c:f>
              <c:numCache>
                <c:formatCode>#,##0.0,,</c:formatCode>
                <c:ptCount val="17"/>
                <c:pt idx="0">
                  <c:v>2169791967.7554235</c:v>
                </c:pt>
                <c:pt idx="1">
                  <c:v>2560968864.1981683</c:v>
                </c:pt>
                <c:pt idx="2">
                  <c:v>2247598736.8033743</c:v>
                </c:pt>
                <c:pt idx="3">
                  <c:v>2335621108.6235776</c:v>
                </c:pt>
                <c:pt idx="4">
                  <c:v>2935048952.7767367</c:v>
                </c:pt>
                <c:pt idx="5">
                  <c:v>2623740240.6823831</c:v>
                </c:pt>
                <c:pt idx="6">
                  <c:v>2821899110.3176761</c:v>
                </c:pt>
                <c:pt idx="7">
                  <c:v>4152823068.947804</c:v>
                </c:pt>
                <c:pt idx="8">
                  <c:v>5352857984.0128422</c:v>
                </c:pt>
                <c:pt idx="9">
                  <c:v>5713128219.7276287</c:v>
                </c:pt>
                <c:pt idx="10">
                  <c:v>5694445798.0519648</c:v>
                </c:pt>
                <c:pt idx="11">
                  <c:v>6487106606.021616</c:v>
                </c:pt>
                <c:pt idx="12">
                  <c:v>7550296998.1576471</c:v>
                </c:pt>
                <c:pt idx="13">
                  <c:v>5065227873.4039812</c:v>
                </c:pt>
                <c:pt idx="14">
                  <c:v>6489751775.71632</c:v>
                </c:pt>
                <c:pt idx="15">
                  <c:v>8312548419.8427572</c:v>
                </c:pt>
                <c:pt idx="16">
                  <c:v>7768750289</c:v>
                </c:pt>
              </c:numCache>
            </c:numRef>
          </c:val>
          <c:smooth val="1"/>
        </c:ser>
        <c:dLbls>
          <c:showLegendKey val="0"/>
          <c:showVal val="0"/>
          <c:showCatName val="0"/>
          <c:showSerName val="0"/>
          <c:showPercent val="0"/>
          <c:showBubbleSize val="0"/>
        </c:dLbls>
        <c:marker val="1"/>
        <c:smooth val="0"/>
        <c:axId val="169912960"/>
        <c:axId val="169914752"/>
      </c:lineChart>
      <c:lineChart>
        <c:grouping val="standard"/>
        <c:varyColors val="0"/>
        <c:ser>
          <c:idx val="0"/>
          <c:order val="1"/>
          <c:tx>
            <c:strRef>
              <c:f>'[Worksheet in WDR-20145-precursors.ppt (Compatibility Mode)]graphs'!$B$18</c:f>
              <c:strCache>
                <c:ptCount val="1"/>
                <c:pt idx="0">
                  <c:v>Table I precursors (right axes)</c:v>
                </c:pt>
              </c:strCache>
            </c:strRef>
          </c:tx>
          <c:spPr>
            <a:ln>
              <a:solidFill>
                <a:srgbClr val="FF0000"/>
              </a:solidFill>
            </a:ln>
          </c:spPr>
          <c:marker>
            <c:symbol val="none"/>
          </c:marker>
          <c:cat>
            <c:numRef>
              <c:f>'[Worksheet in WDR-20145-precursors.ppt (Compatibility Mode)]graphs'!$C$17:$S$17</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'[Worksheet in WDR-20145-precursors.ppt (Compatibility Mode)]graphs'!$C$18:$S$18</c:f>
              <c:numCache>
                <c:formatCode>#,##0.0,,</c:formatCode>
                <c:ptCount val="17"/>
                <c:pt idx="0">
                  <c:v>424350098.5876227</c:v>
                </c:pt>
                <c:pt idx="1">
                  <c:v>437136470.46519625</c:v>
                </c:pt>
                <c:pt idx="2">
                  <c:v>455446726.33053988</c:v>
                </c:pt>
                <c:pt idx="3">
                  <c:v>441514066.10974789</c:v>
                </c:pt>
                <c:pt idx="4">
                  <c:v>471934840.21904767</c:v>
                </c:pt>
                <c:pt idx="5">
                  <c:v>583734317.04633534</c:v>
                </c:pt>
                <c:pt idx="6">
                  <c:v>535045062.50793773</c:v>
                </c:pt>
                <c:pt idx="7">
                  <c:v>520001566.00595647</c:v>
                </c:pt>
                <c:pt idx="8">
                  <c:v>480081013.89093697</c:v>
                </c:pt>
                <c:pt idx="9">
                  <c:v>532525830.09409112</c:v>
                </c:pt>
                <c:pt idx="10">
                  <c:v>506016296.31538695</c:v>
                </c:pt>
                <c:pt idx="11">
                  <c:v>604216044.88955438</c:v>
                </c:pt>
                <c:pt idx="12">
                  <c:v>655533738.3241756</c:v>
                </c:pt>
                <c:pt idx="13">
                  <c:v>549208369.22083366</c:v>
                </c:pt>
                <c:pt idx="14">
                  <c:v>605422797.77878153</c:v>
                </c:pt>
                <c:pt idx="15">
                  <c:v>660490282.69277442</c:v>
                </c:pt>
                <c:pt idx="16">
                  <c:v>574894439</c:v>
                </c:pt>
              </c:numCache>
            </c:numRef>
          </c:val>
          <c:smooth val="1"/>
        </c:ser>
        <c:dLbls>
          <c:showLegendKey val="0"/>
          <c:showVal val="0"/>
          <c:showCatName val="0"/>
          <c:showSerName val="0"/>
          <c:showPercent val="0"/>
          <c:showBubbleSize val="0"/>
        </c:dLbls>
        <c:marker val="1"/>
        <c:smooth val="0"/>
        <c:axId val="169939328"/>
        <c:axId val="169916672"/>
      </c:lineChart>
      <c:catAx>
        <c:axId val="169912960"/>
        <c:scaling>
          <c:orientation val="minMax"/>
        </c:scaling>
        <c:delete val="0"/>
        <c:axPos val="b"/>
        <c:numFmt formatCode="General" sourceLinked="1"/>
        <c:majorTickMark val="out"/>
        <c:minorTickMark val="none"/>
        <c:tickLblPos val="nextTo"/>
        <c:txPr>
          <a:bodyPr/>
          <a:lstStyle/>
          <a:p>
            <a:pPr>
              <a:defRPr sz="1200"/>
            </a:pPr>
            <a:endParaRPr lang="en-US"/>
          </a:p>
        </c:txPr>
        <c:crossAx val="169914752"/>
        <c:crosses val="autoZero"/>
        <c:auto val="1"/>
        <c:lblAlgn val="ctr"/>
        <c:lblOffset val="100"/>
        <c:noMultiLvlLbl val="0"/>
      </c:catAx>
      <c:valAx>
        <c:axId val="169914752"/>
        <c:scaling>
          <c:orientation val="minMax"/>
          <c:max val="9000000000"/>
        </c:scaling>
        <c:delete val="0"/>
        <c:axPos val="l"/>
        <c:majorGridlines/>
        <c:title>
          <c:tx>
            <c:rich>
              <a:bodyPr rot="-5400000" vert="horz"/>
              <a:lstStyle/>
              <a:p>
                <a:pPr>
                  <a:defRPr sz="1400"/>
                </a:pPr>
                <a:r>
                  <a:rPr lang="en-GB" sz="1400" dirty="0"/>
                  <a:t>in million constant 2012 US dollars </a:t>
                </a:r>
              </a:p>
              <a:p>
                <a:pPr>
                  <a:defRPr sz="1400"/>
                </a:pPr>
                <a:r>
                  <a:rPr lang="en-GB" sz="1400" dirty="0"/>
                  <a:t>(all precursors </a:t>
                </a:r>
                <a:r>
                  <a:rPr lang="en-GB" sz="1400" dirty="0" smtClean="0"/>
                  <a:t> and </a:t>
                </a:r>
                <a:r>
                  <a:rPr lang="en-GB" sz="1400" dirty="0"/>
                  <a:t>Table II precursors) </a:t>
                </a:r>
              </a:p>
            </c:rich>
          </c:tx>
          <c:layout>
            <c:manualLayout>
              <c:xMode val="edge"/>
              <c:yMode val="edge"/>
              <c:x val="9.0799089956188376E-4"/>
              <c:y val="0.11794965615736738"/>
            </c:manualLayout>
          </c:layout>
          <c:overlay val="0"/>
        </c:title>
        <c:numFmt formatCode="#,##0.0,," sourceLinked="1"/>
        <c:majorTickMark val="out"/>
        <c:minorTickMark val="none"/>
        <c:tickLblPos val="nextTo"/>
        <c:txPr>
          <a:bodyPr/>
          <a:lstStyle/>
          <a:p>
            <a:pPr>
              <a:defRPr sz="1400"/>
            </a:pPr>
            <a:endParaRPr lang="en-US"/>
          </a:p>
        </c:txPr>
        <c:crossAx val="169912960"/>
        <c:crosses val="autoZero"/>
        <c:crossBetween val="between"/>
      </c:valAx>
      <c:valAx>
        <c:axId val="169916672"/>
        <c:scaling>
          <c:orientation val="minMax"/>
          <c:max val="1800000000"/>
          <c:min val="0"/>
        </c:scaling>
        <c:delete val="0"/>
        <c:axPos val="r"/>
        <c:title>
          <c:tx>
            <c:rich>
              <a:bodyPr rot="-5400000" vert="horz"/>
              <a:lstStyle/>
              <a:p>
                <a:pPr>
                  <a:defRPr sz="1400"/>
                </a:pPr>
                <a:r>
                  <a:rPr lang="en-US" sz="1400" dirty="0"/>
                  <a:t>in million constant 2012 US dollars </a:t>
                </a:r>
                <a:endParaRPr lang="en-US" sz="1400" dirty="0" smtClean="0"/>
              </a:p>
              <a:p>
                <a:pPr>
                  <a:defRPr sz="1400"/>
                </a:pPr>
                <a:r>
                  <a:rPr lang="en-US" sz="1400" dirty="0" smtClean="0"/>
                  <a:t>(</a:t>
                </a:r>
                <a:r>
                  <a:rPr lang="en-US" sz="1400" dirty="0"/>
                  <a:t>Table I precursors)</a:t>
                </a:r>
              </a:p>
            </c:rich>
          </c:tx>
          <c:layout>
            <c:manualLayout>
              <c:xMode val="edge"/>
              <c:yMode val="edge"/>
              <c:x val="0.9460506295408726"/>
              <c:y val="6.1039824935925163E-2"/>
            </c:manualLayout>
          </c:layout>
          <c:overlay val="0"/>
        </c:title>
        <c:numFmt formatCode="#,##0.0,," sourceLinked="1"/>
        <c:majorTickMark val="out"/>
        <c:minorTickMark val="none"/>
        <c:tickLblPos val="nextTo"/>
        <c:txPr>
          <a:bodyPr/>
          <a:lstStyle/>
          <a:p>
            <a:pPr>
              <a:defRPr sz="1200"/>
            </a:pPr>
            <a:endParaRPr lang="en-US"/>
          </a:p>
        </c:txPr>
        <c:crossAx val="169939328"/>
        <c:crosses val="max"/>
        <c:crossBetween val="between"/>
      </c:valAx>
      <c:catAx>
        <c:axId val="169939328"/>
        <c:scaling>
          <c:orientation val="minMax"/>
        </c:scaling>
        <c:delete val="1"/>
        <c:axPos val="b"/>
        <c:numFmt formatCode="General" sourceLinked="1"/>
        <c:majorTickMark val="out"/>
        <c:minorTickMark val="none"/>
        <c:tickLblPos val="nextTo"/>
        <c:crossAx val="169916672"/>
        <c:crosses val="autoZero"/>
        <c:auto val="1"/>
        <c:lblAlgn val="ctr"/>
        <c:lblOffset val="100"/>
        <c:noMultiLvlLbl val="0"/>
      </c:catAx>
      <c:spPr>
        <a:solidFill>
          <a:srgbClr val="FFFFFF"/>
        </a:solidFill>
      </c:spPr>
    </c:plotArea>
    <c:legend>
      <c:legendPos val="b"/>
      <c:layout>
        <c:manualLayout>
          <c:xMode val="edge"/>
          <c:yMode val="edge"/>
          <c:x val="2.5155388185172524E-2"/>
          <c:y val="0.88324304545871712"/>
          <c:w val="0.96456553136608014"/>
          <c:h val="9.8216945299153563E-2"/>
        </c:manualLayout>
      </c:layout>
      <c:overlay val="0"/>
      <c:txPr>
        <a:bodyPr/>
        <a:lstStyle/>
        <a:p>
          <a:pPr>
            <a:defRPr sz="1400"/>
          </a:pPr>
          <a:endParaRPr lang="en-US"/>
        </a:p>
      </c:txPr>
    </c:legend>
    <c:plotVisOnly val="1"/>
    <c:dispBlanksAs val="gap"/>
    <c:showDLblsOverMax val="0"/>
  </c:chart>
  <c:spPr>
    <a:solidFill>
      <a:srgbClr val="808080">
        <a:lumMod val="20000"/>
        <a:lumOff val="80000"/>
      </a:srgbClr>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7743910807295"/>
          <c:y val="2.8857742189966066E-2"/>
          <c:w val="0.84074528600463627"/>
          <c:h val="0.71512257217847774"/>
        </c:manualLayout>
      </c:layout>
      <c:barChart>
        <c:barDir val="col"/>
        <c:grouping val="stacked"/>
        <c:varyColors val="0"/>
        <c:ser>
          <c:idx val="1"/>
          <c:order val="1"/>
          <c:tx>
            <c:strRef>
              <c:f>'[Worksheet in WDR-20145-precursors.ppt (Compatibility Mode)]Table 1'!$AW$751</c:f>
              <c:strCache>
                <c:ptCount val="1"/>
                <c:pt idx="0">
                  <c:v>Cocaine precursor*</c:v>
                </c:pt>
              </c:strCache>
            </c:strRef>
          </c:tx>
          <c:spPr>
            <a:solidFill>
              <a:schemeClr val="accent3">
                <a:lumMod val="75000"/>
              </a:schemeClr>
            </a:solidFill>
          </c:spPr>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1'!$AW$752:$AW$775</c:f>
              <c:numCache>
                <c:formatCode>#\ ###\ ##0</c:formatCode>
                <c:ptCount val="24"/>
                <c:pt idx="0">
                  <c:v>172424</c:v>
                </c:pt>
                <c:pt idx="1">
                  <c:v>7385</c:v>
                </c:pt>
                <c:pt idx="2">
                  <c:v>2874</c:v>
                </c:pt>
                <c:pt idx="3">
                  <c:v>46923</c:v>
                </c:pt>
                <c:pt idx="4">
                  <c:v>31659</c:v>
                </c:pt>
                <c:pt idx="5">
                  <c:v>27772</c:v>
                </c:pt>
                <c:pt idx="6">
                  <c:v>20628</c:v>
                </c:pt>
                <c:pt idx="7">
                  <c:v>2947</c:v>
                </c:pt>
                <c:pt idx="8">
                  <c:v>8808</c:v>
                </c:pt>
                <c:pt idx="9">
                  <c:v>18747</c:v>
                </c:pt>
                <c:pt idx="10">
                  <c:v>162725</c:v>
                </c:pt>
                <c:pt idx="11">
                  <c:v>76653</c:v>
                </c:pt>
                <c:pt idx="12">
                  <c:v>51808</c:v>
                </c:pt>
                <c:pt idx="13">
                  <c:v>85360</c:v>
                </c:pt>
                <c:pt idx="14">
                  <c:v>40882</c:v>
                </c:pt>
                <c:pt idx="15">
                  <c:v>171962</c:v>
                </c:pt>
                <c:pt idx="16">
                  <c:v>182682</c:v>
                </c:pt>
                <c:pt idx="17">
                  <c:v>100940</c:v>
                </c:pt>
                <c:pt idx="18">
                  <c:v>153440</c:v>
                </c:pt>
                <c:pt idx="19">
                  <c:v>47356</c:v>
                </c:pt>
                <c:pt idx="20">
                  <c:v>27327</c:v>
                </c:pt>
                <c:pt idx="21">
                  <c:v>32107</c:v>
                </c:pt>
                <c:pt idx="22">
                  <c:v>38407</c:v>
                </c:pt>
                <c:pt idx="23">
                  <c:v>92701</c:v>
                </c:pt>
              </c:numCache>
            </c:numRef>
          </c:val>
        </c:ser>
        <c:ser>
          <c:idx val="2"/>
          <c:order val="2"/>
          <c:tx>
            <c:strRef>
              <c:f>'[Worksheet in WDR-20145-precursors.ppt (Compatibility Mode)]Table 1'!$AX$751</c:f>
              <c:strCache>
                <c:ptCount val="1"/>
                <c:pt idx="0">
                  <c:v>Heroin precursor*</c:v>
                </c:pt>
              </c:strCache>
            </c:strRef>
          </c:tx>
          <c:spPr>
            <a:solidFill>
              <a:srgbClr val="C00000"/>
            </a:solidFill>
          </c:spPr>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1'!$AX$752:$AX$775</c:f>
              <c:numCache>
                <c:formatCode>#\ ###\ ##0</c:formatCode>
                <c:ptCount val="24"/>
                <c:pt idx="0">
                  <c:v>4629</c:v>
                </c:pt>
                <c:pt idx="1">
                  <c:v>23480</c:v>
                </c:pt>
                <c:pt idx="2">
                  <c:v>31075</c:v>
                </c:pt>
                <c:pt idx="3">
                  <c:v>41999</c:v>
                </c:pt>
                <c:pt idx="4">
                  <c:v>29655</c:v>
                </c:pt>
                <c:pt idx="5">
                  <c:v>83061</c:v>
                </c:pt>
                <c:pt idx="6">
                  <c:v>129483</c:v>
                </c:pt>
                <c:pt idx="7">
                  <c:v>150992</c:v>
                </c:pt>
                <c:pt idx="8">
                  <c:v>47478</c:v>
                </c:pt>
                <c:pt idx="9">
                  <c:v>175699</c:v>
                </c:pt>
                <c:pt idx="10">
                  <c:v>126725</c:v>
                </c:pt>
                <c:pt idx="11">
                  <c:v>109343</c:v>
                </c:pt>
                <c:pt idx="12">
                  <c:v>203270</c:v>
                </c:pt>
                <c:pt idx="13">
                  <c:v>127616</c:v>
                </c:pt>
                <c:pt idx="14">
                  <c:v>115065</c:v>
                </c:pt>
                <c:pt idx="15">
                  <c:v>79469</c:v>
                </c:pt>
                <c:pt idx="16">
                  <c:v>22379</c:v>
                </c:pt>
                <c:pt idx="17">
                  <c:v>26430</c:v>
                </c:pt>
                <c:pt idx="18">
                  <c:v>57306</c:v>
                </c:pt>
                <c:pt idx="19">
                  <c:v>213637</c:v>
                </c:pt>
                <c:pt idx="20">
                  <c:v>70501</c:v>
                </c:pt>
                <c:pt idx="21">
                  <c:v>155656</c:v>
                </c:pt>
                <c:pt idx="22">
                  <c:v>197745</c:v>
                </c:pt>
                <c:pt idx="23">
                  <c:v>88528</c:v>
                </c:pt>
              </c:numCache>
            </c:numRef>
          </c:val>
        </c:ser>
        <c:ser>
          <c:idx val="3"/>
          <c:order val="3"/>
          <c:tx>
            <c:strRef>
              <c:f>'[Worksheet in WDR-20145-precursors.ppt (Compatibility Mode)]Table 1'!$AY$751</c:f>
              <c:strCache>
                <c:ptCount val="1"/>
                <c:pt idx="0">
                  <c:v>ATS precursors*</c:v>
                </c:pt>
              </c:strCache>
            </c:strRef>
          </c:tx>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1'!$AY$752:$AY$775</c:f>
              <c:numCache>
                <c:formatCode>#\ ###\ ##0</c:formatCode>
                <c:ptCount val="24"/>
                <c:pt idx="0">
                  <c:v>1765</c:v>
                </c:pt>
                <c:pt idx="1">
                  <c:v>9660</c:v>
                </c:pt>
                <c:pt idx="2">
                  <c:v>7102.4</c:v>
                </c:pt>
                <c:pt idx="3">
                  <c:v>7602.18</c:v>
                </c:pt>
                <c:pt idx="4">
                  <c:v>19292.556</c:v>
                </c:pt>
                <c:pt idx="5">
                  <c:v>27702.203000000001</c:v>
                </c:pt>
                <c:pt idx="6">
                  <c:v>81654.005000000005</c:v>
                </c:pt>
                <c:pt idx="7">
                  <c:v>28467.061999999998</c:v>
                </c:pt>
                <c:pt idx="8">
                  <c:v>201473.334</c:v>
                </c:pt>
                <c:pt idx="9">
                  <c:v>138212</c:v>
                </c:pt>
                <c:pt idx="10">
                  <c:v>34257.279999999999</c:v>
                </c:pt>
                <c:pt idx="11">
                  <c:v>128148.58100000001</c:v>
                </c:pt>
                <c:pt idx="12">
                  <c:v>70315.032000000007</c:v>
                </c:pt>
                <c:pt idx="13">
                  <c:v>185681</c:v>
                </c:pt>
                <c:pt idx="14">
                  <c:v>57860</c:v>
                </c:pt>
                <c:pt idx="15">
                  <c:v>267838</c:v>
                </c:pt>
                <c:pt idx="16">
                  <c:v>112649</c:v>
                </c:pt>
                <c:pt idx="17">
                  <c:v>92577.8</c:v>
                </c:pt>
                <c:pt idx="18">
                  <c:v>99152</c:v>
                </c:pt>
                <c:pt idx="19">
                  <c:v>45492</c:v>
                </c:pt>
                <c:pt idx="20">
                  <c:v>148756</c:v>
                </c:pt>
                <c:pt idx="21">
                  <c:v>303343</c:v>
                </c:pt>
                <c:pt idx="22">
                  <c:v>1120604.5</c:v>
                </c:pt>
                <c:pt idx="23">
                  <c:v>47035</c:v>
                </c:pt>
              </c:numCache>
            </c:numRef>
          </c:val>
        </c:ser>
        <c:ser>
          <c:idx val="4"/>
          <c:order val="4"/>
          <c:tx>
            <c:strRef>
              <c:f>'[Worksheet in WDR-20145-precursors.ppt (Compatibility Mode)]Table 1'!$AZ$751</c:f>
              <c:strCache>
                <c:ptCount val="1"/>
                <c:pt idx="0">
                  <c:v>Others*</c:v>
                </c:pt>
              </c:strCache>
            </c:strRef>
          </c:tx>
          <c:invertIfNegative val="0"/>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1'!$AZ$752:$AZ$775</c:f>
              <c:numCache>
                <c:formatCode>#\ ###\ ##0</c:formatCode>
                <c:ptCount val="24"/>
                <c:pt idx="0">
                  <c:v>0</c:v>
                </c:pt>
                <c:pt idx="1">
                  <c:v>9.9999999947613105E-3</c:v>
                </c:pt>
                <c:pt idx="2">
                  <c:v>0</c:v>
                </c:pt>
                <c:pt idx="3">
                  <c:v>0</c:v>
                </c:pt>
                <c:pt idx="4">
                  <c:v>3.0029999999969732</c:v>
                </c:pt>
                <c:pt idx="5">
                  <c:v>6.0049999999755528</c:v>
                </c:pt>
                <c:pt idx="6">
                  <c:v>30</c:v>
                </c:pt>
                <c:pt idx="7">
                  <c:v>0.64000000001396984</c:v>
                </c:pt>
                <c:pt idx="8">
                  <c:v>3.999999986262992E-3</c:v>
                </c:pt>
                <c:pt idx="9">
                  <c:v>5.0000000046566129E-3</c:v>
                </c:pt>
                <c:pt idx="10">
                  <c:v>17.023999999975786</c:v>
                </c:pt>
                <c:pt idx="11">
                  <c:v>132.34700000000885</c:v>
                </c:pt>
                <c:pt idx="12">
                  <c:v>17.771000000007916</c:v>
                </c:pt>
                <c:pt idx="13">
                  <c:v>21.744000000006054</c:v>
                </c:pt>
                <c:pt idx="14">
                  <c:v>411.01500000001397</c:v>
                </c:pt>
                <c:pt idx="15">
                  <c:v>10129</c:v>
                </c:pt>
                <c:pt idx="16">
                  <c:v>2768.2760000000126</c:v>
                </c:pt>
                <c:pt idx="17">
                  <c:v>61.130000000004657</c:v>
                </c:pt>
                <c:pt idx="18">
                  <c:v>118.48499999998603</c:v>
                </c:pt>
                <c:pt idx="19">
                  <c:v>239.1820000000298</c:v>
                </c:pt>
                <c:pt idx="20">
                  <c:v>196.41099999999278</c:v>
                </c:pt>
                <c:pt idx="21">
                  <c:v>867.90599999995902</c:v>
                </c:pt>
                <c:pt idx="22">
                  <c:v>9.7609999999403954</c:v>
                </c:pt>
                <c:pt idx="23">
                  <c:v>297.1940000000177</c:v>
                </c:pt>
              </c:numCache>
            </c:numRef>
          </c:val>
        </c:ser>
        <c:dLbls>
          <c:showLegendKey val="0"/>
          <c:showVal val="0"/>
          <c:showCatName val="0"/>
          <c:showSerName val="0"/>
          <c:showPercent val="0"/>
          <c:showBubbleSize val="0"/>
        </c:dLbls>
        <c:gapWidth val="47"/>
        <c:overlap val="100"/>
        <c:axId val="172767872"/>
        <c:axId val="172786048"/>
      </c:barChart>
      <c:lineChart>
        <c:grouping val="standard"/>
        <c:varyColors val="0"/>
        <c:ser>
          <c:idx val="0"/>
          <c:order val="0"/>
          <c:tx>
            <c:strRef>
              <c:f>'[Worksheet in WDR-20145-precursors.ppt (Compatibility Mode)]Table 1'!$Y$751</c:f>
              <c:strCache>
                <c:ptCount val="1"/>
                <c:pt idx="0">
                  <c:v>Table I substances</c:v>
                </c:pt>
              </c:strCache>
            </c:strRef>
          </c:tx>
          <c:spPr>
            <a:ln>
              <a:prstDash val="sysDash"/>
            </a:ln>
          </c:spPr>
          <c:marker>
            <c:symbol val="circle"/>
            <c:size val="7"/>
            <c:spPr>
              <a:solidFill>
                <a:srgbClr val="FFFF00"/>
              </a:solidFill>
            </c:spPr>
          </c:marker>
          <c:cat>
            <c:numRef>
              <c:f>'[Worksheet in WDR-20145-precursors.ppt (Compatibility Mode)]Table 1'!$D$752:$D$775</c:f>
              <c:numCache>
                <c:formatCode>General</c:formatCode>
                <c:ptCount val="24"/>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formatCode="0">
                  <c:v>2002</c:v>
                </c:pt>
                <c:pt idx="14" formatCode="0">
                  <c:v>2003</c:v>
                </c:pt>
                <c:pt idx="15" formatCode="0">
                  <c:v>2004</c:v>
                </c:pt>
                <c:pt idx="16" formatCode="0">
                  <c:v>2005</c:v>
                </c:pt>
                <c:pt idx="17" formatCode="0">
                  <c:v>2006</c:v>
                </c:pt>
                <c:pt idx="18" formatCode="0">
                  <c:v>2007</c:v>
                </c:pt>
                <c:pt idx="19" formatCode="0">
                  <c:v>2008</c:v>
                </c:pt>
                <c:pt idx="20" formatCode="0">
                  <c:v>2009</c:v>
                </c:pt>
                <c:pt idx="21" formatCode="0">
                  <c:v>2010</c:v>
                </c:pt>
                <c:pt idx="22" formatCode="0">
                  <c:v>2011</c:v>
                </c:pt>
                <c:pt idx="23" formatCode="0">
                  <c:v>2012</c:v>
                </c:pt>
              </c:numCache>
            </c:numRef>
          </c:cat>
          <c:val>
            <c:numRef>
              <c:f>'[Worksheet in WDR-20145-precursors.ppt (Compatibility Mode)]Table 1'!$Y$752:$Y$775</c:f>
              <c:numCache>
                <c:formatCode>_-* #,##0_-;\-* #,##0_-;_-* "-"??_-;_-@_-</c:formatCode>
                <c:ptCount val="24"/>
                <c:pt idx="0">
                  <c:v>178818</c:v>
                </c:pt>
                <c:pt idx="1">
                  <c:v>40525.009999999995</c:v>
                </c:pt>
                <c:pt idx="2">
                  <c:v>41051.4</c:v>
                </c:pt>
                <c:pt idx="3">
                  <c:v>96524.18</c:v>
                </c:pt>
                <c:pt idx="4">
                  <c:v>80609.558999999994</c:v>
                </c:pt>
                <c:pt idx="5">
                  <c:v>138541.20799999998</c:v>
                </c:pt>
                <c:pt idx="6">
                  <c:v>231795.005</c:v>
                </c:pt>
                <c:pt idx="7">
                  <c:v>182406.70200000002</c:v>
                </c:pt>
                <c:pt idx="8">
                  <c:v>257759.33799999999</c:v>
                </c:pt>
                <c:pt idx="9">
                  <c:v>332658.005</c:v>
                </c:pt>
                <c:pt idx="10">
                  <c:v>323724.304</c:v>
                </c:pt>
                <c:pt idx="11">
                  <c:v>314276.92800000001</c:v>
                </c:pt>
                <c:pt idx="12">
                  <c:v>325410.80300000001</c:v>
                </c:pt>
                <c:pt idx="13">
                  <c:v>398678.74400000001</c:v>
                </c:pt>
                <c:pt idx="14">
                  <c:v>214218.01500000001</c:v>
                </c:pt>
                <c:pt idx="15">
                  <c:v>529398</c:v>
                </c:pt>
                <c:pt idx="16">
                  <c:v>320478.27600000001</c:v>
                </c:pt>
                <c:pt idx="17">
                  <c:v>220008.93</c:v>
                </c:pt>
                <c:pt idx="18">
                  <c:v>310016.48499999999</c:v>
                </c:pt>
                <c:pt idx="19">
                  <c:v>306724.18200000003</c:v>
                </c:pt>
                <c:pt idx="20">
                  <c:v>246780.41099999999</c:v>
                </c:pt>
                <c:pt idx="21">
                  <c:v>491973.90599999996</c:v>
                </c:pt>
                <c:pt idx="22">
                  <c:v>1356766.2609999999</c:v>
                </c:pt>
                <c:pt idx="23">
                  <c:v>228561.19400000002</c:v>
                </c:pt>
              </c:numCache>
            </c:numRef>
          </c:val>
          <c:smooth val="1"/>
        </c:ser>
        <c:ser>
          <c:idx val="5"/>
          <c:order val="5"/>
          <c:tx>
            <c:strRef>
              <c:f>'[Worksheet in WDR-20145-precursors.ppt (Compatibility Mode)]Table 1'!$BE$751</c:f>
              <c:strCache>
                <c:ptCount val="1"/>
                <c:pt idx="0">
                  <c:v>3 years average (smoothed)</c:v>
                </c:pt>
              </c:strCache>
            </c:strRef>
          </c:tx>
          <c:spPr>
            <a:ln w="25400">
              <a:solidFill>
                <a:srgbClr val="FF0000"/>
              </a:solidFill>
            </a:ln>
          </c:spPr>
          <c:marker>
            <c:symbol val="none"/>
          </c:marker>
          <c:val>
            <c:numRef>
              <c:f>'[Worksheet in WDR-20145-precursors.ppt (Compatibility Mode)]Table 1'!$BD$752:$BD$775</c:f>
              <c:numCache>
                <c:formatCode>#\ ###\ ##0</c:formatCode>
                <c:ptCount val="24"/>
                <c:pt idx="0">
                  <c:v>98234.820833333331</c:v>
                </c:pt>
                <c:pt idx="1">
                  <c:v>85278.835000000006</c:v>
                </c:pt>
                <c:pt idx="2">
                  <c:v>72964.459888888887</c:v>
                </c:pt>
                <c:pt idx="3">
                  <c:v>79106.741777777774</c:v>
                </c:pt>
                <c:pt idx="4">
                  <c:v>109422.87311111111</c:v>
                </c:pt>
                <c:pt idx="5">
                  <c:v>146595.95933333333</c:v>
                </c:pt>
                <c:pt idx="6">
                  <c:v>186183.30355555555</c:v>
                </c:pt>
                <c:pt idx="7">
                  <c:v>221947.5561111111</c:v>
                </c:pt>
                <c:pt idx="8">
                  <c:v>262102.97077777781</c:v>
                </c:pt>
                <c:pt idx="9">
                  <c:v>295291.65877777775</c:v>
                </c:pt>
                <c:pt idx="10">
                  <c:v>316468.1021111111</c:v>
                </c:pt>
                <c:pt idx="11">
                  <c:v>330270.86077777779</c:v>
                </c:pt>
                <c:pt idx="12">
                  <c:v>326676.23022222222</c:v>
                </c:pt>
                <c:pt idx="13">
                  <c:v>346552.08844444453</c:v>
                </c:pt>
                <c:pt idx="14">
                  <c:v>349410.73466666671</c:v>
                </c:pt>
                <c:pt idx="15">
                  <c:v>364030.47288888897</c:v>
                </c:pt>
                <c:pt idx="16">
                  <c:v>331609.24311111117</c:v>
                </c:pt>
                <c:pt idx="17">
                  <c:v>306348.72155555553</c:v>
                </c:pt>
                <c:pt idx="18">
                  <c:v>283419.37400000001</c:v>
                </c:pt>
                <c:pt idx="19">
                  <c:v>305083.24155555555</c:v>
                </c:pt>
                <c:pt idx="20">
                  <c:v>444946.68388888886</c:v>
                </c:pt>
                <c:pt idx="21">
                  <c:v>579811.15977777774</c:v>
                </c:pt>
                <c:pt idx="22">
                  <c:v>694254.05190740735</c:v>
                </c:pt>
                <c:pt idx="23">
                  <c:v>692127.64819444448</c:v>
                </c:pt>
              </c:numCache>
            </c:numRef>
          </c:val>
          <c:smooth val="1"/>
        </c:ser>
        <c:dLbls>
          <c:showLegendKey val="0"/>
          <c:showVal val="0"/>
          <c:showCatName val="0"/>
          <c:showSerName val="0"/>
          <c:showPercent val="0"/>
          <c:showBubbleSize val="0"/>
        </c:dLbls>
        <c:marker val="1"/>
        <c:smooth val="0"/>
        <c:axId val="172767872"/>
        <c:axId val="172786048"/>
      </c:lineChart>
      <c:catAx>
        <c:axId val="172767872"/>
        <c:scaling>
          <c:orientation val="minMax"/>
        </c:scaling>
        <c:delete val="0"/>
        <c:axPos val="b"/>
        <c:numFmt formatCode="General" sourceLinked="1"/>
        <c:majorTickMark val="out"/>
        <c:minorTickMark val="none"/>
        <c:tickLblPos val="nextTo"/>
        <c:crossAx val="172786048"/>
        <c:crosses val="autoZero"/>
        <c:auto val="1"/>
        <c:lblAlgn val="ctr"/>
        <c:lblOffset val="100"/>
        <c:noMultiLvlLbl val="0"/>
      </c:catAx>
      <c:valAx>
        <c:axId val="172786048"/>
        <c:scaling>
          <c:orientation val="minMax"/>
          <c:max val="1400000"/>
        </c:scaling>
        <c:delete val="0"/>
        <c:axPos val="l"/>
        <c:majorGridlines/>
        <c:title>
          <c:tx>
            <c:rich>
              <a:bodyPr/>
              <a:lstStyle/>
              <a:p>
                <a:pPr>
                  <a:defRPr sz="1800"/>
                </a:pPr>
                <a:r>
                  <a:rPr lang="en-GB" sz="1800"/>
                  <a:t>Seizures in tons</a:t>
                </a:r>
              </a:p>
            </c:rich>
          </c:tx>
          <c:layout>
            <c:manualLayout>
              <c:xMode val="edge"/>
              <c:yMode val="edge"/>
              <c:x val="1.435181338394707E-2"/>
              <c:y val="0.22888872686985395"/>
            </c:manualLayout>
          </c:layout>
          <c:overlay val="0"/>
        </c:title>
        <c:numFmt formatCode="#,###," sourceLinked="0"/>
        <c:majorTickMark val="out"/>
        <c:minorTickMark val="none"/>
        <c:tickLblPos val="nextTo"/>
        <c:crossAx val="172767872"/>
        <c:crosses val="autoZero"/>
        <c:crossBetween val="between"/>
      </c:valAx>
      <c:spPr>
        <a:solidFill>
          <a:srgbClr val="FFFFFF"/>
        </a:solidFill>
      </c:spPr>
    </c:plotArea>
    <c:legend>
      <c:legendPos val="b"/>
      <c:layout>
        <c:manualLayout>
          <c:xMode val="edge"/>
          <c:yMode val="edge"/>
          <c:x val="3.5971232397735864E-2"/>
          <c:y val="0.87409886555814786"/>
          <c:w val="0.94941457142243846"/>
          <c:h val="0.12590113444185214"/>
        </c:manualLayout>
      </c:layout>
      <c:overlay val="0"/>
    </c:legend>
    <c:plotVisOnly val="1"/>
    <c:dispBlanksAs val="gap"/>
    <c:showDLblsOverMax val="0"/>
  </c:chart>
  <c:spPr>
    <a:solidFill>
      <a:srgbClr val="808080">
        <a:lumMod val="40000"/>
        <a:lumOff val="60000"/>
      </a:srgbClr>
    </a:solidFill>
  </c:spPr>
  <c:txPr>
    <a:bodyPr/>
    <a:lstStyle/>
    <a:p>
      <a:pPr>
        <a:defRPr sz="14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4600" cy="49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t" anchorCtr="0" compatLnSpc="1">
            <a:prstTxWarp prst="textNoShape">
              <a:avLst/>
            </a:prstTxWarp>
          </a:bodyPr>
          <a:lstStyle>
            <a:lvl1pPr defTabSz="954088">
              <a:defRPr sz="1300">
                <a:solidFill>
                  <a:schemeClr val="tx1"/>
                </a:solidFill>
                <a:latin typeface="Times New Roman" pitchFamily="18" charset="0"/>
                <a:cs typeface="+mn-cs"/>
              </a:defRPr>
            </a:lvl1pPr>
          </a:lstStyle>
          <a:p>
            <a:pPr>
              <a:defRPr/>
            </a:pPr>
            <a:endParaRPr lang="en-US" altLang="en-US"/>
          </a:p>
        </p:txBody>
      </p:sp>
      <p:sp>
        <p:nvSpPr>
          <p:cNvPr id="4099" name="Rectangle 3"/>
          <p:cNvSpPr>
            <a:spLocks noGrp="1" noChangeArrowheads="1"/>
          </p:cNvSpPr>
          <p:nvPr>
            <p:ph type="dt" sz="quarter" idx="1"/>
          </p:nvPr>
        </p:nvSpPr>
        <p:spPr bwMode="auto">
          <a:xfrm>
            <a:off x="3853075" y="0"/>
            <a:ext cx="2944600" cy="49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t" anchorCtr="0" compatLnSpc="1">
            <a:prstTxWarp prst="textNoShape">
              <a:avLst/>
            </a:prstTxWarp>
          </a:bodyPr>
          <a:lstStyle>
            <a:lvl1pPr algn="r" defTabSz="954088">
              <a:defRPr sz="1300">
                <a:solidFill>
                  <a:schemeClr val="tx1"/>
                </a:solidFill>
                <a:latin typeface="Times New Roman" pitchFamily="18" charset="0"/>
                <a:cs typeface="+mn-cs"/>
              </a:defRPr>
            </a:lvl1pPr>
          </a:lstStyle>
          <a:p>
            <a:pPr>
              <a:defRPr/>
            </a:pPr>
            <a:endParaRPr lang="en-US" altLang="en-US"/>
          </a:p>
        </p:txBody>
      </p:sp>
      <p:sp>
        <p:nvSpPr>
          <p:cNvPr id="4100" name="Rectangle 4"/>
          <p:cNvSpPr>
            <a:spLocks noGrp="1" noChangeArrowheads="1"/>
          </p:cNvSpPr>
          <p:nvPr>
            <p:ph type="ftr" sz="quarter" idx="2"/>
          </p:nvPr>
        </p:nvSpPr>
        <p:spPr bwMode="auto">
          <a:xfrm>
            <a:off x="1" y="9378956"/>
            <a:ext cx="2944600" cy="49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b" anchorCtr="0" compatLnSpc="1">
            <a:prstTxWarp prst="textNoShape">
              <a:avLst/>
            </a:prstTxWarp>
          </a:bodyPr>
          <a:lstStyle>
            <a:lvl1pPr defTabSz="954088">
              <a:defRPr sz="1300">
                <a:solidFill>
                  <a:schemeClr val="tx1"/>
                </a:solidFill>
                <a:latin typeface="Times New Roman" pitchFamily="18" charset="0"/>
                <a:cs typeface="+mn-cs"/>
              </a:defRPr>
            </a:lvl1pPr>
          </a:lstStyle>
          <a:p>
            <a:pPr>
              <a:defRPr/>
            </a:pPr>
            <a:endParaRPr lang="en-US" altLang="en-US"/>
          </a:p>
        </p:txBody>
      </p:sp>
      <p:sp>
        <p:nvSpPr>
          <p:cNvPr id="4101" name="Rectangle 5"/>
          <p:cNvSpPr>
            <a:spLocks noGrp="1" noChangeArrowheads="1"/>
          </p:cNvSpPr>
          <p:nvPr>
            <p:ph type="sldNum" sz="quarter" idx="3"/>
          </p:nvPr>
        </p:nvSpPr>
        <p:spPr bwMode="auto">
          <a:xfrm>
            <a:off x="3853075" y="9378956"/>
            <a:ext cx="2944600" cy="49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98" tIns="47699" rIns="95398" bIns="47699" numCol="1" anchor="b" anchorCtr="0" compatLnSpc="1">
            <a:prstTxWarp prst="textNoShape">
              <a:avLst/>
            </a:prstTxWarp>
          </a:bodyPr>
          <a:lstStyle>
            <a:lvl1pPr algn="r" defTabSz="954088">
              <a:defRPr sz="1300">
                <a:solidFill>
                  <a:schemeClr val="tx1"/>
                </a:solidFill>
                <a:latin typeface="Times New Roman" pitchFamily="18" charset="0"/>
                <a:cs typeface="+mn-cs"/>
              </a:defRPr>
            </a:lvl1pPr>
          </a:lstStyle>
          <a:p>
            <a:pPr>
              <a:defRPr/>
            </a:pPr>
            <a:fld id="{4C71ACA9-8826-4CDE-9FFF-88276C09B85C}" type="slidenum">
              <a:rPr lang="en-US" altLang="en-US"/>
              <a:pPr>
                <a:defRPr/>
              </a:pPr>
              <a:t>‹#›</a:t>
            </a:fld>
            <a:endParaRPr lang="en-US" altLang="en-US"/>
          </a:p>
        </p:txBody>
      </p:sp>
    </p:spTree>
    <p:extLst>
      <p:ext uri="{BB962C8B-B14F-4D97-AF65-F5344CB8AC3E}">
        <p14:creationId xmlns:p14="http://schemas.microsoft.com/office/powerpoint/2010/main" val="83715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23954" cy="45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t" anchorCtr="0" compatLnSpc="1">
            <a:prstTxWarp prst="textNoShape">
              <a:avLst/>
            </a:prstTxWarp>
          </a:bodyPr>
          <a:lstStyle>
            <a:lvl1pPr defTabSz="920750">
              <a:defRPr sz="1200">
                <a:cs typeface="+mn-cs"/>
              </a:defRPr>
            </a:lvl1pPr>
          </a:lstStyle>
          <a:p>
            <a:pPr>
              <a:defRPr/>
            </a:pPr>
            <a:endParaRPr lang="en-GB" altLang="en-US"/>
          </a:p>
        </p:txBody>
      </p:sp>
      <p:sp>
        <p:nvSpPr>
          <p:cNvPr id="24579" name="Rectangle 3"/>
          <p:cNvSpPr>
            <a:spLocks noGrp="1" noChangeArrowheads="1"/>
          </p:cNvSpPr>
          <p:nvPr>
            <p:ph type="dt" idx="1"/>
          </p:nvPr>
        </p:nvSpPr>
        <p:spPr bwMode="auto">
          <a:xfrm>
            <a:off x="3848311" y="0"/>
            <a:ext cx="2923953" cy="45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t" anchorCtr="0" compatLnSpc="1">
            <a:prstTxWarp prst="textNoShape">
              <a:avLst/>
            </a:prstTxWarp>
          </a:bodyPr>
          <a:lstStyle>
            <a:lvl1pPr algn="r" defTabSz="920750">
              <a:defRPr sz="1200">
                <a:cs typeface="+mn-cs"/>
              </a:defRPr>
            </a:lvl1pPr>
          </a:lstStyle>
          <a:p>
            <a:pPr>
              <a:defRPr/>
            </a:pPr>
            <a:endParaRPr lang="en-GB" altLang="en-US"/>
          </a:p>
        </p:txBody>
      </p:sp>
      <p:sp>
        <p:nvSpPr>
          <p:cNvPr id="74756" name="Rectangle 4"/>
          <p:cNvSpPr>
            <a:spLocks noGrp="1" noRot="1" noChangeAspect="1" noChangeArrowheads="1" noTextEdit="1"/>
          </p:cNvSpPr>
          <p:nvPr>
            <p:ph type="sldImg" idx="2"/>
          </p:nvPr>
        </p:nvSpPr>
        <p:spPr bwMode="auto">
          <a:xfrm>
            <a:off x="981075" y="762000"/>
            <a:ext cx="48863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2769" y="4657039"/>
            <a:ext cx="5002962" cy="45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4582" name="Rectangle 6"/>
          <p:cNvSpPr>
            <a:spLocks noGrp="1" noChangeArrowheads="1"/>
          </p:cNvSpPr>
          <p:nvPr>
            <p:ph type="ftr" sz="quarter" idx="4"/>
          </p:nvPr>
        </p:nvSpPr>
        <p:spPr bwMode="auto">
          <a:xfrm>
            <a:off x="0" y="9390033"/>
            <a:ext cx="2923954" cy="45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b" anchorCtr="0" compatLnSpc="1">
            <a:prstTxWarp prst="textNoShape">
              <a:avLst/>
            </a:prstTxWarp>
          </a:bodyPr>
          <a:lstStyle>
            <a:lvl1pPr defTabSz="920750">
              <a:defRPr sz="1200">
                <a:cs typeface="+mn-cs"/>
              </a:defRPr>
            </a:lvl1pPr>
          </a:lstStyle>
          <a:p>
            <a:pPr>
              <a:defRPr/>
            </a:pPr>
            <a:endParaRPr lang="en-GB" altLang="en-US"/>
          </a:p>
        </p:txBody>
      </p:sp>
      <p:sp>
        <p:nvSpPr>
          <p:cNvPr id="24583" name="Rectangle 7"/>
          <p:cNvSpPr>
            <a:spLocks noGrp="1" noChangeArrowheads="1"/>
          </p:cNvSpPr>
          <p:nvPr>
            <p:ph type="sldNum" sz="quarter" idx="5"/>
          </p:nvPr>
        </p:nvSpPr>
        <p:spPr bwMode="auto">
          <a:xfrm>
            <a:off x="3848311" y="9390033"/>
            <a:ext cx="2923953" cy="45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4" tIns="46027" rIns="92054" bIns="46027" numCol="1" anchor="b" anchorCtr="0" compatLnSpc="1">
            <a:prstTxWarp prst="textNoShape">
              <a:avLst/>
            </a:prstTxWarp>
          </a:bodyPr>
          <a:lstStyle>
            <a:lvl1pPr algn="r" defTabSz="920750">
              <a:defRPr sz="1200">
                <a:cs typeface="+mn-cs"/>
              </a:defRPr>
            </a:lvl1pPr>
          </a:lstStyle>
          <a:p>
            <a:pPr>
              <a:defRPr/>
            </a:pPr>
            <a:fld id="{331648E6-CD90-40DF-B646-6747D4DC2976}" type="slidenum">
              <a:rPr lang="en-GB" altLang="en-US"/>
              <a:pPr>
                <a:defRPr/>
              </a:pPr>
              <a:t>‹#›</a:t>
            </a:fld>
            <a:endParaRPr lang="en-GB" altLang="en-US"/>
          </a:p>
        </p:txBody>
      </p:sp>
    </p:spTree>
    <p:extLst>
      <p:ext uri="{BB962C8B-B14F-4D97-AF65-F5344CB8AC3E}">
        <p14:creationId xmlns:p14="http://schemas.microsoft.com/office/powerpoint/2010/main" val="3117735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Arial Unicode MS" pitchFamily="34" charset="-128"/>
              </a:rPr>
              <a:t>Precursor control has emerged as an additional supply reduction strategy following the 1988 UN Convention against Illicit Traffic in Narcotic Drugs and Psychotropic Substances.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latin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Arial Unicode MS" pitchFamily="34" charset="-128"/>
              </a:rPr>
              <a:t>Control of precursors strengthened due to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altLang="en-US" sz="1200" dirty="0" smtClean="0">
                <a:latin typeface="Arial Unicode MS" pitchFamily="34" charset="-128"/>
              </a:rPr>
              <a:t>a number of CND and </a:t>
            </a:r>
            <a:r>
              <a:rPr lang="en-GB" altLang="en-US" sz="1200" dirty="0" err="1" smtClean="0">
                <a:latin typeface="Arial Unicode MS" pitchFamily="34" charset="-128"/>
              </a:rPr>
              <a:t>ECOSOC</a:t>
            </a:r>
            <a:r>
              <a:rPr lang="en-GB" altLang="en-US" sz="1200" dirty="0" smtClean="0">
                <a:latin typeface="Arial Unicode MS" pitchFamily="34" charset="-128"/>
              </a:rPr>
              <a:t> resolutions,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altLang="en-US" sz="1200" dirty="0" smtClean="0">
                <a:latin typeface="Arial Unicode MS" pitchFamily="34" charset="-128"/>
              </a:rPr>
              <a:t>the 1998 and 2009 Political Declarations and their  related Action Plans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altLang="en-US" sz="1200" dirty="0" smtClean="0">
                <a:latin typeface="Arial Unicode MS" pitchFamily="34" charset="-128"/>
              </a:rPr>
              <a:t>and the work done by </a:t>
            </a:r>
            <a:r>
              <a:rPr lang="en-GB" altLang="en-US" sz="1200" dirty="0" err="1" smtClean="0">
                <a:latin typeface="Arial Unicode MS" pitchFamily="34" charset="-128"/>
              </a:rPr>
              <a:t>INCB</a:t>
            </a:r>
            <a:r>
              <a:rPr lang="en-GB" altLang="en-US" sz="1200" dirty="0" smtClean="0">
                <a:latin typeface="Arial Unicode MS" pitchFamily="34" charset="-128"/>
              </a:rPr>
              <a:t>.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Arial Unicode MS" pitchFamily="34" charset="-128"/>
              </a:rPr>
              <a:t>Precursor control has become more relevant as growing proportions of the drugs found on the market are nowadays synthetic drugs.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latin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smtClean="0">
                <a:latin typeface="Arial Unicode MS" pitchFamily="34" charset="-128"/>
              </a:rPr>
              <a:t>The chapter is organized as follows: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latin typeface="Arial Unicode MS" pitchFamily="34" charset="-128"/>
            </a:endParaRPr>
          </a:p>
          <a:p>
            <a:pPr marL="342900" indent="-342900" eaLnBrk="1" hangingPunct="1">
              <a:spcBef>
                <a:spcPts val="600"/>
              </a:spcBef>
              <a:buFont typeface="+mj-lt"/>
              <a:buAutoNum type="arabicPeriod"/>
              <a:defRPr/>
            </a:pPr>
            <a:r>
              <a:rPr lang="en-GB" altLang="en-US" sz="2000" dirty="0" smtClean="0">
                <a:latin typeface="Arial Unicode MS" pitchFamily="34" charset="-128"/>
              </a:rPr>
              <a:t>Introduction </a:t>
            </a:r>
          </a:p>
          <a:p>
            <a:pPr marL="342900" indent="-342900" eaLnBrk="1" hangingPunct="1">
              <a:spcBef>
                <a:spcPts val="600"/>
              </a:spcBef>
              <a:buFont typeface="+mj-lt"/>
              <a:buAutoNum type="arabicPeriod"/>
              <a:defRPr/>
            </a:pPr>
            <a:r>
              <a:rPr lang="en-GB" altLang="en-US" sz="2000" dirty="0" smtClean="0">
                <a:latin typeface="Arial Unicode MS" pitchFamily="34" charset="-128"/>
              </a:rPr>
              <a:t>What are precursor chemicals? </a:t>
            </a:r>
          </a:p>
          <a:p>
            <a:pPr marL="0" indent="0" eaLnBrk="1" hangingPunct="1">
              <a:spcBef>
                <a:spcPts val="600"/>
              </a:spcBef>
              <a:buFont typeface="+mj-lt"/>
              <a:buNone/>
              <a:defRPr/>
            </a:pPr>
            <a:endParaRPr lang="en-GB" altLang="en-US" sz="2000" dirty="0" smtClean="0">
              <a:latin typeface="Arial Unicode MS" pitchFamily="34" charset="-128"/>
            </a:endParaRPr>
          </a:p>
          <a:p>
            <a:pPr eaLnBrk="1" hangingPunct="1">
              <a:lnSpc>
                <a:spcPct val="90000"/>
              </a:lnSpc>
              <a:defRPr/>
            </a:pPr>
            <a:r>
              <a:rPr lang="en-GB" altLang="en-US" sz="1800" dirty="0" smtClean="0"/>
              <a:t>	Precursor chemicals in </a:t>
            </a:r>
            <a:r>
              <a:rPr lang="en-GB" altLang="en-US" sz="1800" i="1" dirty="0" err="1" smtClean="0"/>
              <a:t>stricto</a:t>
            </a:r>
            <a:r>
              <a:rPr lang="en-GB" altLang="en-US" sz="1800" i="1" dirty="0" smtClean="0"/>
              <a:t> </a:t>
            </a:r>
            <a:r>
              <a:rPr lang="en-GB" altLang="en-US" sz="1800" i="1" dirty="0" err="1" smtClean="0"/>
              <a:t>sensu</a:t>
            </a:r>
            <a:r>
              <a:rPr lang="en-GB" altLang="en-US" sz="1800" i="1" dirty="0" smtClean="0"/>
              <a:t>: </a:t>
            </a:r>
          </a:p>
          <a:p>
            <a:pPr lvl="1" eaLnBrk="1" hangingPunct="1">
              <a:lnSpc>
                <a:spcPct val="90000"/>
              </a:lnSpc>
              <a:defRPr/>
            </a:pPr>
            <a:r>
              <a:rPr lang="en-GB" altLang="en-US" sz="1800" dirty="0" smtClean="0"/>
              <a:t>Chemicals that become incorporated at the molecular level into a narcotic drug or psychotropic substance</a:t>
            </a:r>
            <a:r>
              <a:rPr lang="en-GB" altLang="en-US" sz="1800" i="1" dirty="0" smtClean="0"/>
              <a:t> </a:t>
            </a:r>
          </a:p>
          <a:p>
            <a:pPr eaLnBrk="1" hangingPunct="1">
              <a:lnSpc>
                <a:spcPct val="90000"/>
              </a:lnSpc>
              <a:defRPr/>
            </a:pPr>
            <a:r>
              <a:rPr lang="en-GB" altLang="en-US" sz="1800" i="1" dirty="0" smtClean="0"/>
              <a:t>	 </a:t>
            </a:r>
            <a:r>
              <a:rPr lang="en-GB" altLang="en-US" sz="1800" dirty="0" smtClean="0"/>
              <a:t>Reagents </a:t>
            </a:r>
          </a:p>
          <a:p>
            <a:pPr lvl="1" eaLnBrk="1" hangingPunct="1">
              <a:lnSpc>
                <a:spcPct val="90000"/>
              </a:lnSpc>
              <a:defRPr/>
            </a:pPr>
            <a:r>
              <a:rPr lang="en-GB" altLang="en-US" sz="1800" dirty="0" smtClean="0"/>
              <a:t>Chemicals that react with, or take part in the reaction of another substance during the manufacture of a drug. They do not become part of the molecular structure of the end-product.</a:t>
            </a:r>
          </a:p>
          <a:p>
            <a:pPr eaLnBrk="1" hangingPunct="1">
              <a:lnSpc>
                <a:spcPct val="90000"/>
              </a:lnSpc>
              <a:defRPr/>
            </a:pPr>
            <a:r>
              <a:rPr lang="en-GB" altLang="en-US" sz="1800" dirty="0" smtClean="0"/>
              <a:t>	Solvents </a:t>
            </a:r>
          </a:p>
          <a:p>
            <a:pPr lvl="1" eaLnBrk="1" hangingPunct="1">
              <a:lnSpc>
                <a:spcPct val="90000"/>
              </a:lnSpc>
              <a:defRPr/>
            </a:pPr>
            <a:r>
              <a:rPr lang="en-GB" altLang="en-US" sz="1800" dirty="0" smtClean="0"/>
              <a:t>Liquid chemical substances used to dissolve or disperse one or more substances. They doe not ‘react’ with other substances and are not incorporated into the molecular structure of the end product. They are typically used to purify the end product. </a:t>
            </a:r>
          </a:p>
          <a:p>
            <a:pPr marL="457200" lvl="1" indent="0" eaLnBrk="1" hangingPunct="1">
              <a:lnSpc>
                <a:spcPct val="90000"/>
              </a:lnSpc>
              <a:buFontTx/>
              <a:buNone/>
              <a:defRPr/>
            </a:pPr>
            <a:endParaRPr lang="en-GB" altLang="en-US" sz="1800" dirty="0" smtClean="0"/>
          </a:p>
          <a:p>
            <a:pPr marL="0" indent="0" eaLnBrk="1" hangingPunct="1">
              <a:lnSpc>
                <a:spcPct val="90000"/>
              </a:lnSpc>
              <a:spcBef>
                <a:spcPts val="300"/>
              </a:spcBef>
              <a:buFontTx/>
              <a:buNone/>
              <a:defRPr/>
            </a:pPr>
            <a:r>
              <a:rPr lang="en-GB" sz="1800" dirty="0" smtClean="0"/>
              <a:t>	This scientific distinction, however, does not entail legal consequences. Article 12 of the 1988 Convention, the legal 	basis for precursor control at the international level, only speaks of ‘</a:t>
            </a:r>
            <a:r>
              <a:rPr lang="en-GB" sz="1800" i="1" dirty="0" smtClean="0"/>
              <a:t>substances frequently used in the illicit 	manufacture of narcotic drugs or psychotropic substances</a:t>
            </a:r>
            <a:r>
              <a:rPr lang="en-GB" sz="1800" dirty="0" smtClean="0"/>
              <a:t>’. </a:t>
            </a:r>
          </a:p>
          <a:p>
            <a:pPr marL="0" marR="0" indent="0" algn="l" defTabSz="914400" rtl="0" eaLnBrk="1" fontAlgn="base" latinLnBrk="0" hangingPunct="1">
              <a:lnSpc>
                <a:spcPct val="90000"/>
              </a:lnSpc>
              <a:spcBef>
                <a:spcPts val="300"/>
              </a:spcBef>
              <a:spcAft>
                <a:spcPct val="0"/>
              </a:spcAft>
              <a:buClrTx/>
              <a:buSzTx/>
              <a:buFontTx/>
              <a:buNone/>
              <a:tabLst/>
              <a:defRPr/>
            </a:pPr>
            <a:endParaRPr lang="en-GB" altLang="en-US" sz="1800" b="0" kern="1200" dirty="0" smtClean="0">
              <a:solidFill>
                <a:schemeClr val="tx1"/>
              </a:solidFill>
              <a:latin typeface="Times New Roman" pitchFamily="18" charset="0"/>
              <a:ea typeface="+mn-ea"/>
              <a:cs typeface="Arial" pitchFamily="34" charset="0"/>
            </a:endParaRPr>
          </a:p>
          <a:p>
            <a:pPr marL="0" marR="0" indent="0" algn="l" defTabSz="914400" rtl="0" eaLnBrk="1" fontAlgn="base" latinLnBrk="0" hangingPunct="1">
              <a:lnSpc>
                <a:spcPct val="90000"/>
              </a:lnSpc>
              <a:spcBef>
                <a:spcPts val="300"/>
              </a:spcBef>
              <a:spcAft>
                <a:spcPct val="0"/>
              </a:spcAft>
              <a:buClrTx/>
              <a:buSzTx/>
              <a:buFontTx/>
              <a:buNone/>
              <a:tabLst/>
              <a:defRPr/>
            </a:pPr>
            <a:r>
              <a:rPr lang="en-GB" altLang="en-US" sz="1800" b="0" kern="1200" dirty="0" smtClean="0">
                <a:solidFill>
                  <a:schemeClr val="tx1"/>
                </a:solidFill>
                <a:latin typeface="Times New Roman" pitchFamily="18" charset="0"/>
                <a:ea typeface="+mn-ea"/>
                <a:cs typeface="Arial" pitchFamily="34" charset="0"/>
              </a:rPr>
              <a:t>	In the Political Declaration and the related measures to enhance international cooperation to counter the world drug 	problem adopted by the General Assembly in June 1998, the term “precursors’ was broadened to encompass all 	chemicals controlled under the 1988 Convention.</a:t>
            </a:r>
          </a:p>
          <a:p>
            <a:pPr marL="0" indent="0" eaLnBrk="1" hangingPunct="1">
              <a:spcBef>
                <a:spcPts val="600"/>
              </a:spcBef>
              <a:buFont typeface="+mj-lt"/>
              <a:buNone/>
              <a:defRPr/>
            </a:pPr>
            <a:endParaRPr lang="en-GB" altLang="en-US" sz="2000" dirty="0" smtClean="0">
              <a:latin typeface="Arial Unicode MS" pitchFamily="34" charset="-128"/>
            </a:endParaRPr>
          </a:p>
          <a:p>
            <a:pPr marL="457200" lvl="0" indent="-457200" eaLnBrk="1" hangingPunct="1">
              <a:spcBef>
                <a:spcPts val="600"/>
              </a:spcBef>
              <a:buFont typeface="+mj-lt"/>
              <a:buAutoNum type="arabicPeriod" startAt="3"/>
              <a:defRPr/>
            </a:pPr>
            <a:r>
              <a:rPr lang="en-GB" altLang="en-US" sz="2000" dirty="0" smtClean="0">
                <a:latin typeface="Arial Unicode MS" pitchFamily="34" charset="-128"/>
              </a:rPr>
              <a:t>Potential vulnerabilities of the chemical industry to the diversion of precursor chemicals</a:t>
            </a:r>
          </a:p>
          <a:p>
            <a:pPr marL="0" lvl="0" indent="0" eaLnBrk="1" hangingPunct="1">
              <a:spcBef>
                <a:spcPts val="600"/>
              </a:spcBef>
              <a:buFont typeface="+mj-lt"/>
              <a:buNone/>
              <a:defRPr/>
            </a:pPr>
            <a:endParaRPr lang="en-GB" altLang="en-US" sz="2000" dirty="0" smtClean="0">
              <a:latin typeface="Arial Unicode MS" pitchFamily="34" charset="-128"/>
            </a:endParaRPr>
          </a:p>
          <a:p>
            <a:pPr marL="457200" lvl="0" indent="-457200" eaLnBrk="1" hangingPunct="1">
              <a:spcBef>
                <a:spcPts val="600"/>
              </a:spcBef>
              <a:buFont typeface="+mj-lt"/>
              <a:buAutoNum type="arabicPeriod" startAt="4"/>
              <a:defRPr/>
            </a:pPr>
            <a:r>
              <a:rPr lang="en-GB" altLang="en-US" sz="2000" dirty="0" smtClean="0">
                <a:latin typeface="Arial Unicode MS" pitchFamily="34" charset="-128"/>
              </a:rPr>
              <a:t>Response by the international community to prevent diversion of precursor chemicals – </a:t>
            </a:r>
          </a:p>
          <a:p>
            <a:pPr marL="457200" lvl="1" indent="0" eaLnBrk="1" hangingPunct="1">
              <a:spcBef>
                <a:spcPts val="600"/>
              </a:spcBef>
              <a:buFont typeface="+mj-lt"/>
              <a:buNone/>
              <a:defRPr/>
            </a:pPr>
            <a:r>
              <a:rPr lang="en-GB" altLang="en-US" sz="2000" i="1" dirty="0" smtClean="0">
                <a:latin typeface="Arial Unicode MS" pitchFamily="34" charset="-128"/>
              </a:rPr>
              <a:t>Starting with the League of Nations conventions;  main foundation:</a:t>
            </a:r>
            <a:r>
              <a:rPr lang="en-GB" altLang="en-US" sz="2000" i="1" baseline="0" dirty="0" smtClean="0">
                <a:latin typeface="Arial Unicode MS" pitchFamily="34" charset="-128"/>
              </a:rPr>
              <a:t> 1988 Convention </a:t>
            </a:r>
          </a:p>
          <a:p>
            <a:pPr marL="457200" lvl="1" indent="0" eaLnBrk="1" hangingPunct="1">
              <a:spcBef>
                <a:spcPts val="600"/>
              </a:spcBef>
              <a:buFont typeface="+mj-lt"/>
              <a:buNone/>
              <a:defRPr/>
            </a:pPr>
            <a:endParaRPr lang="en-GB" altLang="en-US" sz="2000" i="1" dirty="0" smtClean="0">
              <a:latin typeface="Arial Unicode MS" pitchFamily="34" charset="-128"/>
            </a:endParaRPr>
          </a:p>
          <a:p>
            <a:pPr marL="342900" indent="-342900" eaLnBrk="1" hangingPunct="1">
              <a:spcBef>
                <a:spcPts val="600"/>
              </a:spcBef>
              <a:buFont typeface="+mj-lt"/>
              <a:buAutoNum type="arabicPeriod" startAt="4"/>
              <a:defRPr/>
            </a:pPr>
            <a:r>
              <a:rPr lang="en-GB" altLang="en-US" sz="2000" dirty="0" smtClean="0">
                <a:latin typeface="Arial Unicode MS" pitchFamily="34" charset="-128"/>
              </a:rPr>
              <a:t>Patterns and trends in production, trade and trafficking in precursor chemicals </a:t>
            </a:r>
          </a:p>
          <a:p>
            <a:pPr marL="342900" indent="-342900" eaLnBrk="1" hangingPunct="1">
              <a:spcBef>
                <a:spcPts val="600"/>
              </a:spcBef>
              <a:buFont typeface="+mj-lt"/>
              <a:buAutoNum type="arabicPeriod" startAt="4"/>
              <a:defRPr/>
            </a:pPr>
            <a:r>
              <a:rPr lang="en-GB" altLang="en-US" sz="2000" dirty="0" smtClean="0">
                <a:latin typeface="Arial Unicode MS" pitchFamily="34" charset="-128"/>
              </a:rPr>
              <a:t>Key precursors used in the illicit manufacture of drugs </a:t>
            </a:r>
          </a:p>
          <a:p>
            <a:pPr marL="1085850" lvl="1" indent="-342900" eaLnBrk="1" hangingPunct="1">
              <a:spcBef>
                <a:spcPts val="600"/>
              </a:spcBef>
              <a:buFont typeface="+mj-lt"/>
              <a:buAutoNum type="arabicPeriod"/>
              <a:defRPr/>
            </a:pPr>
            <a:r>
              <a:rPr lang="en-GB" altLang="en-US" sz="1600" dirty="0" smtClean="0">
                <a:latin typeface="Arial Unicode MS" pitchFamily="34" charset="-128"/>
              </a:rPr>
              <a:t>Licit use</a:t>
            </a:r>
          </a:p>
          <a:p>
            <a:pPr marL="1085850" lvl="1" indent="-342900" eaLnBrk="1" hangingPunct="1">
              <a:spcBef>
                <a:spcPts val="600"/>
              </a:spcBef>
              <a:buFont typeface="+mj-lt"/>
              <a:buAutoNum type="arabicPeriod"/>
              <a:defRPr/>
            </a:pPr>
            <a:r>
              <a:rPr lang="en-GB" altLang="en-US" sz="1600" dirty="0" smtClean="0">
                <a:latin typeface="Arial Unicode MS" pitchFamily="34" charset="-128"/>
              </a:rPr>
              <a:t>International trade</a:t>
            </a:r>
          </a:p>
          <a:p>
            <a:pPr marL="1085850" lvl="1" indent="-342900" eaLnBrk="1" hangingPunct="1">
              <a:spcBef>
                <a:spcPts val="600"/>
              </a:spcBef>
              <a:buFont typeface="+mj-lt"/>
              <a:buAutoNum type="arabicPeriod"/>
              <a:defRPr/>
            </a:pPr>
            <a:r>
              <a:rPr lang="en-GB" altLang="en-US" sz="1600" dirty="0" smtClean="0">
                <a:latin typeface="Arial Unicode MS" pitchFamily="34" charset="-128"/>
              </a:rPr>
              <a:t>Trafficking  </a:t>
            </a:r>
          </a:p>
          <a:p>
            <a:pPr marL="342900" indent="-342900" eaLnBrk="1" hangingPunct="1">
              <a:spcBef>
                <a:spcPts val="600"/>
              </a:spcBef>
              <a:buFont typeface="+mj-lt"/>
              <a:buAutoNum type="arabicPeriod" startAt="4"/>
              <a:defRPr/>
            </a:pPr>
            <a:r>
              <a:rPr lang="en-GB" altLang="en-US" sz="2000" dirty="0" smtClean="0">
                <a:latin typeface="Arial Unicode MS" pitchFamily="34" charset="-128"/>
              </a:rPr>
              <a:t>Effects of precursor control on the supply of illicit drugs</a:t>
            </a:r>
          </a:p>
          <a:p>
            <a:pPr marL="342900" indent="-342900" eaLnBrk="1" hangingPunct="1">
              <a:spcBef>
                <a:spcPts val="600"/>
              </a:spcBef>
              <a:buFont typeface="+mj-lt"/>
              <a:buAutoNum type="arabicPeriod" startAt="4"/>
              <a:defRPr/>
            </a:pPr>
            <a:r>
              <a:rPr lang="en-GB" altLang="en-US" sz="2000" dirty="0" smtClean="0">
                <a:latin typeface="Arial Unicode MS" pitchFamily="34" charset="-128"/>
              </a:rPr>
              <a:t>Reactions of clandestine operators facing stronger precursor controls </a:t>
            </a:r>
          </a:p>
          <a:p>
            <a:pPr marL="342900" indent="-342900" eaLnBrk="1" hangingPunct="1">
              <a:spcBef>
                <a:spcPts val="600"/>
              </a:spcBef>
              <a:buFont typeface="+mj-lt"/>
              <a:buAutoNum type="arabicPeriod" startAt="4"/>
              <a:defRPr/>
            </a:pPr>
            <a:r>
              <a:rPr lang="en-GB" altLang="en-US" sz="2000" dirty="0" smtClean="0">
                <a:latin typeface="Arial Unicode MS" pitchFamily="34" charset="-128"/>
              </a:rPr>
              <a:t>Concluding remarks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latin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200" dirty="0" smtClean="0">
              <a:latin typeface="Arial Unicode MS" pitchFamily="34" charset="-128"/>
            </a:endParaRP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1</a:t>
            </a:fld>
            <a:endParaRPr lang="en-GB" altLang="en-US"/>
          </a:p>
        </p:txBody>
      </p:sp>
    </p:spTree>
    <p:extLst>
      <p:ext uri="{BB962C8B-B14F-4D97-AF65-F5344CB8AC3E}">
        <p14:creationId xmlns:p14="http://schemas.microsoft.com/office/powerpoint/2010/main" val="220400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Times New Roman" pitchFamily="18" charset="0"/>
                <a:cs typeface="Arial" pitchFamily="34" charset="0"/>
              </a:defRPr>
            </a:lvl1pPr>
            <a:lvl2pPr marL="742950" indent="-285750" defTabSz="920750" eaLnBrk="0" hangingPunct="0">
              <a:spcBef>
                <a:spcPct val="30000"/>
              </a:spcBef>
              <a:defRPr sz="1200">
                <a:solidFill>
                  <a:schemeClr val="tx1"/>
                </a:solidFill>
                <a:latin typeface="Times New Roman" pitchFamily="18" charset="0"/>
                <a:cs typeface="Arial" pitchFamily="34" charset="0"/>
              </a:defRPr>
            </a:lvl2pPr>
            <a:lvl3pPr marL="1143000" indent="-228600" defTabSz="920750" eaLnBrk="0" hangingPunct="0">
              <a:spcBef>
                <a:spcPct val="30000"/>
              </a:spcBef>
              <a:defRPr sz="1200">
                <a:solidFill>
                  <a:schemeClr val="tx1"/>
                </a:solidFill>
                <a:latin typeface="Times New Roman" pitchFamily="18" charset="0"/>
                <a:cs typeface="Arial" pitchFamily="34" charset="0"/>
              </a:defRPr>
            </a:lvl3pPr>
            <a:lvl4pPr marL="1600200" indent="-228600" defTabSz="920750" eaLnBrk="0" hangingPunct="0">
              <a:spcBef>
                <a:spcPct val="30000"/>
              </a:spcBef>
              <a:defRPr sz="1200">
                <a:solidFill>
                  <a:schemeClr val="tx1"/>
                </a:solidFill>
                <a:latin typeface="Times New Roman" pitchFamily="18" charset="0"/>
                <a:cs typeface="Arial" pitchFamily="34" charset="0"/>
              </a:defRPr>
            </a:lvl4pPr>
            <a:lvl5pPr marL="2057400" indent="-228600" defTabSz="920750" eaLnBrk="0" hangingPunct="0">
              <a:spcBef>
                <a:spcPct val="30000"/>
              </a:spcBef>
              <a:defRPr sz="1200">
                <a:solidFill>
                  <a:schemeClr val="tx1"/>
                </a:solidFill>
                <a:latin typeface="Times New Roman" pitchFamily="18" charset="0"/>
                <a:cs typeface="Arial" pitchFamily="34"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cs typeface="Arial" pitchFamily="34" charset="0"/>
              </a:defRPr>
            </a:lvl9pPr>
          </a:lstStyle>
          <a:p>
            <a:pPr eaLnBrk="1" hangingPunct="1">
              <a:spcBef>
                <a:spcPct val="0"/>
              </a:spcBef>
            </a:pPr>
            <a:fld id="{41F78F2F-BEDE-4AAC-A93B-23944AF1E388}" type="slidenum">
              <a:rPr lang="en-GB" altLang="en-US" smtClean="0">
                <a:solidFill>
                  <a:srgbClr val="FFFFFF"/>
                </a:solidFill>
                <a:latin typeface="Arial Unicode MS" pitchFamily="34" charset="-128"/>
              </a:rPr>
              <a:pPr eaLnBrk="1" hangingPunct="1">
                <a:spcBef>
                  <a:spcPct val="0"/>
                </a:spcBef>
              </a:pPr>
              <a:t>11</a:t>
            </a:fld>
            <a:endParaRPr lang="en-GB" altLang="en-US" smtClean="0">
              <a:solidFill>
                <a:srgbClr val="FFFFFF"/>
              </a:solidFill>
              <a:latin typeface="Arial Unicode MS" pitchFamily="34" charset="-128"/>
            </a:endParaRPr>
          </a:p>
        </p:txBody>
      </p:sp>
      <p:sp>
        <p:nvSpPr>
          <p:cNvPr id="89091" name="Rectangle 2"/>
          <p:cNvSpPr>
            <a:spLocks noGrp="1" noRot="1" noChangeAspect="1" noChangeArrowheads="1" noTextEdit="1"/>
          </p:cNvSpPr>
          <p:nvPr>
            <p:ph type="sldImg"/>
          </p:nvPr>
        </p:nvSpPr>
        <p:spPr>
          <a:xfrm>
            <a:off x="931863" y="741363"/>
            <a:ext cx="4937125" cy="3702050"/>
          </a:xfrm>
          <a:ln/>
        </p:spPr>
      </p:sp>
      <p:sp>
        <p:nvSpPr>
          <p:cNvPr id="89092" name="Rectangle 3"/>
          <p:cNvSpPr>
            <a:spLocks noGrp="1" noChangeArrowheads="1"/>
          </p:cNvSpPr>
          <p:nvPr>
            <p:ph type="body" idx="1"/>
          </p:nvPr>
        </p:nvSpPr>
        <p:spPr>
          <a:xfrm>
            <a:off x="906887" y="4690269"/>
            <a:ext cx="4983903" cy="4443413"/>
          </a:xfrm>
          <a:noFill/>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VULNERABILITIES</a:t>
            </a:r>
          </a:p>
          <a:p>
            <a:r>
              <a:rPr lang="en-GB" sz="1200" b="0" i="0" u="none" strike="noStrike" kern="1200" baseline="0" dirty="0" smtClean="0">
                <a:solidFill>
                  <a:schemeClr val="tx1"/>
                </a:solidFill>
                <a:latin typeface="Times New Roman" pitchFamily="18" charset="0"/>
                <a:ea typeface="+mn-ea"/>
                <a:cs typeface="Arial" pitchFamily="34" charset="0"/>
              </a:rPr>
              <a:t>Over the past century, the chemical industry has been one of the main economic growth sectors, and it continues to</a:t>
            </a:r>
          </a:p>
          <a:p>
            <a:r>
              <a:rPr lang="en-GB" sz="1200" b="0" i="0" u="none" strike="noStrike" kern="1200" baseline="0" dirty="0" smtClean="0">
                <a:solidFill>
                  <a:schemeClr val="tx1"/>
                </a:solidFill>
                <a:latin typeface="Times New Roman" pitchFamily="18" charset="0"/>
                <a:ea typeface="+mn-ea"/>
                <a:cs typeface="Arial" pitchFamily="34" charset="0"/>
              </a:rPr>
              <a:t>grow strongly, both in volume and in geographical terms, involving an ever larger number of players. This and the increasing number of intermediaries provide, however,  greater opportunities for diversion.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The production output of the chemical industry, expressed in constant US dollars, almost doubled between 1990 and 2010, and rose more than fourfold between 1960 and 2010 to approximately $3,800 billion. </a:t>
            </a:r>
          </a:p>
          <a:p>
            <a:endParaRPr lang="en-GB" sz="1200" b="0" i="0" u="none" strike="noStrike" kern="1200" baseline="0" dirty="0" smtClean="0">
              <a:solidFill>
                <a:schemeClr val="tx1"/>
              </a:solidFill>
              <a:latin typeface="Times New Roman" pitchFamily="18" charset="0"/>
              <a:ea typeface="+mn-ea"/>
              <a:cs typeface="Arial" pitchFamily="34" charset="0"/>
            </a:endParaRPr>
          </a:p>
          <a:p>
            <a:r>
              <a:rPr lang="en-GB" sz="1200" b="0" i="0" u="none" strike="noStrike" kern="1200" baseline="0" dirty="0" smtClean="0">
                <a:solidFill>
                  <a:schemeClr val="tx1"/>
                </a:solidFill>
                <a:latin typeface="Times New Roman" pitchFamily="18" charset="0"/>
                <a:ea typeface="+mn-ea"/>
                <a:cs typeface="Arial" pitchFamily="34" charset="0"/>
              </a:rPr>
              <a:t>The value-added of the chemical industry – expressed in constant US$ - grew from $620 billion in 1990 to $1,110 billion in 201. </a:t>
            </a:r>
            <a:endParaRPr lang="en-GB" dirty="0" smtClean="0"/>
          </a:p>
          <a:p>
            <a:endParaRPr lang="en-GB" dirty="0" smtClean="0"/>
          </a:p>
          <a:p>
            <a:r>
              <a:rPr lang="en-GB" dirty="0" smtClean="0"/>
              <a:t>Click:</a:t>
            </a:r>
          </a:p>
          <a:p>
            <a:r>
              <a:rPr lang="en-GB" dirty="0" smtClean="0"/>
              <a:t>Over the 1990-2010 period the proportion </a:t>
            </a:r>
            <a:r>
              <a:rPr lang="en-GB" dirty="0" smtClean="0"/>
              <a:t>of the value-added</a:t>
            </a:r>
            <a:r>
              <a:rPr lang="en-GB" baseline="0" dirty="0" smtClean="0"/>
              <a:t> of the global chemical industry has been </a:t>
            </a:r>
          </a:p>
          <a:p>
            <a:r>
              <a:rPr lang="en-GB" baseline="0" dirty="0" smtClean="0"/>
              <a:t>- declining in the Americas, </a:t>
            </a:r>
          </a:p>
          <a:p>
            <a:pPr marL="171450" indent="-171450">
              <a:buFontTx/>
              <a:buChar char="-"/>
            </a:pPr>
            <a:r>
              <a:rPr lang="en-GB" baseline="0" dirty="0" smtClean="0"/>
              <a:t>declining and in Europe, </a:t>
            </a:r>
          </a:p>
          <a:p>
            <a:pPr marL="171450" indent="-171450">
              <a:buFontTx/>
              <a:buChar char="-"/>
            </a:pPr>
            <a:r>
              <a:rPr lang="en-GB" baseline="0" dirty="0" smtClean="0"/>
              <a:t>but rising in Asia.  </a:t>
            </a:r>
          </a:p>
          <a:p>
            <a:r>
              <a:rPr lang="en-GB" baseline="0" dirty="0" smtClean="0"/>
              <a:t>Asia accounted </a:t>
            </a:r>
          </a:p>
          <a:p>
            <a:r>
              <a:rPr lang="en-GB" baseline="0" dirty="0" smtClean="0"/>
              <a:t>For 35% of global value-added of chemical industry in 2010, </a:t>
            </a:r>
          </a:p>
          <a:p>
            <a:r>
              <a:rPr lang="en-GB" baseline="0" dirty="0" smtClean="0"/>
              <a:t>for 44% of global production output in 2010 and</a:t>
            </a:r>
          </a:p>
          <a:p>
            <a:r>
              <a:rPr lang="en-GB" baseline="0" dirty="0" smtClean="0"/>
              <a:t>for even 52% of global sales of the chemical industry in 2011  </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2</a:t>
            </a:fld>
            <a:endParaRPr lang="en-GB" altLang="en-US"/>
          </a:p>
        </p:txBody>
      </p:sp>
    </p:spTree>
    <p:extLst>
      <p:ext uri="{BB962C8B-B14F-4D97-AF65-F5344CB8AC3E}">
        <p14:creationId xmlns:p14="http://schemas.microsoft.com/office/powerpoint/2010/main" val="317578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pPr>
            <a:r>
              <a:rPr lang="en-GB" altLang="en-US" sz="1200" dirty="0" smtClean="0">
                <a:latin typeface="Adobe Garamond" charset="0"/>
                <a:cs typeface="Times New Roman" pitchFamily="18" charset="0"/>
              </a:rPr>
              <a:t>Chemical exports grew strongly in the </a:t>
            </a:r>
            <a:r>
              <a:rPr lang="en-GB" altLang="en-US" sz="1200" dirty="0" err="1" smtClean="0">
                <a:latin typeface="Adobe Garamond" charset="0"/>
                <a:cs typeface="Times New Roman" pitchFamily="18" charset="0"/>
              </a:rPr>
              <a:t>1990s</a:t>
            </a:r>
            <a:r>
              <a:rPr lang="en-GB" altLang="en-US" sz="1200" dirty="0" smtClean="0">
                <a:latin typeface="Adobe Garamond" charset="0"/>
                <a:cs typeface="Times New Roman" pitchFamily="18" charset="0"/>
              </a:rPr>
              <a:t>  and even stronger in the</a:t>
            </a:r>
            <a:r>
              <a:rPr lang="en-GB" altLang="en-US" sz="1200" baseline="0" dirty="0" smtClean="0">
                <a:latin typeface="Adobe Garamond" charset="0"/>
                <a:cs typeface="Times New Roman" pitchFamily="18" charset="0"/>
              </a:rPr>
              <a:t> first decade of the new </a:t>
            </a:r>
            <a:r>
              <a:rPr lang="en-GB" altLang="en-US" sz="1200" baseline="0" dirty="0" err="1" smtClean="0">
                <a:latin typeface="Adobe Garamond" charset="0"/>
                <a:cs typeface="Times New Roman" pitchFamily="18" charset="0"/>
              </a:rPr>
              <a:t>millenium</a:t>
            </a:r>
            <a:r>
              <a:rPr lang="en-GB" altLang="en-US" sz="1200" baseline="0" dirty="0" smtClean="0">
                <a:latin typeface="Adobe Garamond" charset="0"/>
                <a:cs typeface="Times New Roman" pitchFamily="18" charset="0"/>
              </a:rPr>
              <a:t>  following an ongoing trade-liberalisation and the broadening of the membership (China !)  of the World Trade Organisation (WTO) at the beginning of the 21</a:t>
            </a:r>
            <a:r>
              <a:rPr lang="en-GB" altLang="en-US" sz="1200" baseline="30000" dirty="0" smtClean="0">
                <a:latin typeface="Adobe Garamond" charset="0"/>
                <a:cs typeface="Times New Roman" pitchFamily="18" charset="0"/>
              </a:rPr>
              <a:t>st</a:t>
            </a:r>
            <a:r>
              <a:rPr lang="en-GB" altLang="en-US" sz="1200" baseline="0" dirty="0" smtClean="0">
                <a:latin typeface="Adobe Garamond" charset="0"/>
                <a:cs typeface="Times New Roman" pitchFamily="18" charset="0"/>
              </a:rPr>
              <a:t> century.      </a:t>
            </a:r>
          </a:p>
          <a:p>
            <a:pPr>
              <a:spcBef>
                <a:spcPct val="0"/>
              </a:spcBef>
              <a:buFontTx/>
              <a:buNone/>
            </a:pPr>
            <a:endParaRPr lang="en-GB" altLang="en-US" sz="1200" baseline="0" dirty="0" smtClean="0">
              <a:latin typeface="Adobe Garamond" charset="0"/>
              <a:cs typeface="Times New Roman" pitchFamily="18" charset="0"/>
            </a:endParaRPr>
          </a:p>
          <a:p>
            <a:pPr>
              <a:spcBef>
                <a:spcPct val="0"/>
              </a:spcBef>
              <a:buFontTx/>
              <a:buNone/>
            </a:pPr>
            <a:r>
              <a:rPr lang="en-GB" altLang="en-US" sz="1200" baseline="0" dirty="0" smtClean="0">
                <a:latin typeface="Adobe Garamond" charset="0"/>
                <a:cs typeface="Times New Roman" pitchFamily="18" charset="0"/>
              </a:rPr>
              <a:t>The </a:t>
            </a:r>
            <a:r>
              <a:rPr lang="en-GB" altLang="en-US" sz="1200" u="sng" baseline="0" dirty="0" smtClean="0">
                <a:latin typeface="Adobe Garamond" charset="0"/>
                <a:cs typeface="Times New Roman" pitchFamily="18" charset="0"/>
              </a:rPr>
              <a:t>value added </a:t>
            </a:r>
            <a:r>
              <a:rPr lang="en-GB" altLang="en-US" sz="1200" baseline="0" dirty="0" smtClean="0">
                <a:latin typeface="Adobe Garamond" charset="0"/>
                <a:cs typeface="Times New Roman" pitchFamily="18" charset="0"/>
              </a:rPr>
              <a:t>of the chemical industry grew 3.5% per year over the 2000-2010 period.  This was more than the growth of the value added of manufacturing as a whole (2.8% per year over the 2000-2010 period) and more than overall economic growth (2.5% per year over the 2000-2010 period). </a:t>
            </a:r>
          </a:p>
          <a:p>
            <a:pPr>
              <a:spcBef>
                <a:spcPct val="0"/>
              </a:spcBef>
              <a:buFontTx/>
              <a:buNone/>
            </a:pPr>
            <a:endParaRPr lang="en-GB" altLang="en-US" sz="1200" baseline="0" dirty="0" smtClean="0">
              <a:latin typeface="Adobe Garamond" charset="0"/>
              <a:cs typeface="Times New Roman" pitchFamily="18" charset="0"/>
            </a:endParaRPr>
          </a:p>
          <a:p>
            <a:pPr>
              <a:spcBef>
                <a:spcPct val="0"/>
              </a:spcBef>
              <a:buFontTx/>
              <a:buNone/>
            </a:pPr>
            <a:r>
              <a:rPr lang="en-GB" altLang="en-US" sz="1200" baseline="0" dirty="0" smtClean="0">
                <a:latin typeface="Adobe Garamond" charset="0"/>
                <a:cs typeface="Times New Roman" pitchFamily="18" charset="0"/>
              </a:rPr>
              <a:t>Output of the chemical industry grew stronger than the value added. </a:t>
            </a:r>
          </a:p>
          <a:p>
            <a:pPr>
              <a:spcBef>
                <a:spcPct val="0"/>
              </a:spcBef>
              <a:buFontTx/>
              <a:buNone/>
            </a:pPr>
            <a:endParaRPr lang="en-GB" altLang="en-US" sz="1200" baseline="0" dirty="0" smtClean="0">
              <a:latin typeface="Adobe Garamond" charset="0"/>
              <a:cs typeface="Times New Roman" pitchFamily="18" charset="0"/>
            </a:endParaRPr>
          </a:p>
          <a:p>
            <a:pPr>
              <a:spcBef>
                <a:spcPct val="0"/>
              </a:spcBef>
              <a:buFontTx/>
              <a:buNone/>
            </a:pPr>
            <a:r>
              <a:rPr lang="en-GB" altLang="en-US" sz="1200" baseline="0" dirty="0" smtClean="0">
                <a:latin typeface="Adobe Garamond" charset="0"/>
                <a:cs typeface="Times New Roman" pitchFamily="18" charset="0"/>
              </a:rPr>
              <a:t>Chemical exports grew stronger than the output of the chemical industry.   </a:t>
            </a:r>
            <a:endParaRPr lang="en-GB" altLang="en-US" sz="1200" dirty="0" smtClean="0">
              <a:latin typeface="Adobe Garamond" charset="0"/>
              <a:cs typeface="Times New Roman" pitchFamily="18" charset="0"/>
            </a:endParaRPr>
          </a:p>
          <a:p>
            <a:pPr>
              <a:spcBef>
                <a:spcPct val="0"/>
              </a:spcBef>
              <a:buFontTx/>
              <a:buNone/>
            </a:pPr>
            <a:endParaRPr lang="en-GB" altLang="en-US" sz="1200" dirty="0" smtClean="0">
              <a:latin typeface="Adobe Garamond" charset="0"/>
              <a:cs typeface="Times New Roman" pitchFamily="18" charset="0"/>
            </a:endParaRPr>
          </a:p>
          <a:p>
            <a:pPr>
              <a:spcBef>
                <a:spcPct val="0"/>
              </a:spcBef>
              <a:buFontTx/>
              <a:buNone/>
            </a:pPr>
            <a:r>
              <a:rPr lang="en-GB" altLang="en-US" sz="1200" dirty="0" smtClean="0">
                <a:latin typeface="Adobe Garamond" charset="0"/>
                <a:cs typeface="Times New Roman" pitchFamily="18" charset="0"/>
              </a:rPr>
              <a:t>The observed stronger growth of output as compared to value-added  suggests a trend of companies redefining their core products  and spinning off non-core production and services to new companies. This can be explained by a </a:t>
            </a:r>
            <a:r>
              <a:rPr lang="en-GB" altLang="en-US" sz="1200" u="sng" dirty="0" smtClean="0">
                <a:latin typeface="Adobe Garamond" charset="0"/>
                <a:cs typeface="Times New Roman" pitchFamily="18" charset="0"/>
              </a:rPr>
              <a:t>reduced vertical integration </a:t>
            </a:r>
            <a:r>
              <a:rPr lang="en-GB" altLang="en-US" sz="1200" dirty="0" smtClean="0">
                <a:latin typeface="Adobe Garamond" charset="0"/>
                <a:cs typeface="Times New Roman" pitchFamily="18" charset="0"/>
              </a:rPr>
              <a:t>of the chemical industry, mainly as a consequence of the emergence of new production sites in developing countries, particularly in Asia.  </a:t>
            </a:r>
          </a:p>
          <a:p>
            <a:pPr>
              <a:spcBef>
                <a:spcPct val="0"/>
              </a:spcBef>
              <a:buFontTx/>
              <a:buNone/>
            </a:pPr>
            <a:endParaRPr lang="en-GB" altLang="en-US" sz="1200" dirty="0" smtClean="0">
              <a:latin typeface="Adobe Garamond" charset="0"/>
              <a:cs typeface="Times New Roman" pitchFamily="18" charset="0"/>
            </a:endParaRPr>
          </a:p>
          <a:p>
            <a:pPr>
              <a:spcBef>
                <a:spcPct val="0"/>
              </a:spcBef>
              <a:buFontTx/>
              <a:buNone/>
            </a:pPr>
            <a:r>
              <a:rPr lang="en-GB" altLang="en-US" sz="1200" dirty="0" smtClean="0">
                <a:latin typeface="Adobe Garamond" charset="0"/>
                <a:cs typeface="Times New Roman" pitchFamily="18" charset="0"/>
              </a:rPr>
              <a:t>One side-effect  has been </a:t>
            </a:r>
            <a:r>
              <a:rPr lang="en-GB" altLang="en-US" sz="1200" u="sng" dirty="0" smtClean="0">
                <a:latin typeface="Adobe Garamond" charset="0"/>
                <a:cs typeface="Times New Roman" pitchFamily="18" charset="0"/>
              </a:rPr>
              <a:t>increased intra-industry trade </a:t>
            </a:r>
            <a:r>
              <a:rPr lang="en-GB" altLang="en-US" sz="1200" dirty="0" smtClean="0">
                <a:latin typeface="Adobe Garamond" charset="0"/>
                <a:cs typeface="Times New Roman" pitchFamily="18" charset="0"/>
              </a:rPr>
              <a:t>in chemicals across continents which increases the risk of diversion of chemicals used in the clandestine manufacture of drugs. </a:t>
            </a:r>
          </a:p>
          <a:p>
            <a:pPr>
              <a:spcBef>
                <a:spcPct val="0"/>
              </a:spcBef>
              <a:buFontTx/>
              <a:buNone/>
            </a:pPr>
            <a:endParaRPr lang="en-GB" altLang="en-US" sz="1200" dirty="0" smtClean="0">
              <a:latin typeface="Adobe Garamond" charset="0"/>
              <a:cs typeface="Times New Roman" pitchFamily="18" charset="0"/>
            </a:endParaRPr>
          </a:p>
          <a:p>
            <a:pPr>
              <a:spcBef>
                <a:spcPct val="0"/>
              </a:spcBef>
              <a:buFontTx/>
              <a:buNone/>
            </a:pPr>
            <a:r>
              <a:rPr lang="en-GB" altLang="en-US" sz="1200" dirty="0" smtClean="0">
                <a:latin typeface="Adobe Garamond" charset="0"/>
                <a:cs typeface="Times New Roman" pitchFamily="18" charset="0"/>
              </a:rPr>
              <a:t>The risk is further exacerbated by a</a:t>
            </a:r>
            <a:r>
              <a:rPr lang="en-GB" altLang="en-US" sz="1200" baseline="0" dirty="0" smtClean="0">
                <a:latin typeface="Adobe Garamond" charset="0"/>
                <a:cs typeface="Times New Roman" pitchFamily="18" charset="0"/>
              </a:rPr>
              <a:t> growing number of intermediary countries and brokers involved in the chemical trade. </a:t>
            </a:r>
            <a:r>
              <a:rPr lang="en-GB" altLang="en-US" sz="1200" dirty="0" smtClean="0">
                <a:latin typeface="Adobe Garamond" charset="0"/>
                <a:cs typeface="Times New Roman" pitchFamily="18" charset="0"/>
              </a:rPr>
              <a:t> </a:t>
            </a:r>
          </a:p>
          <a:p>
            <a:pPr>
              <a:spcBef>
                <a:spcPct val="0"/>
              </a:spcBef>
              <a:buFontTx/>
              <a:buNone/>
            </a:pPr>
            <a:r>
              <a:rPr lang="en-GB" altLang="en-US" sz="1200" dirty="0" smtClean="0">
                <a:latin typeface="Adobe Garamond" charset="0"/>
                <a:cs typeface="Times New Roman" pitchFamily="18" charset="0"/>
              </a:rPr>
              <a:t>In fact, 40% (!!) of the countries export more chemicals that they produce. </a:t>
            </a:r>
          </a:p>
          <a:p>
            <a:pPr>
              <a:spcBef>
                <a:spcPct val="0"/>
              </a:spcBef>
              <a:buFontTx/>
              <a:buNone/>
            </a:pPr>
            <a:endParaRPr lang="en-GB" sz="1200" kern="1200" dirty="0" smtClean="0">
              <a:solidFill>
                <a:schemeClr val="tx1"/>
              </a:solidFill>
              <a:effectLst/>
              <a:latin typeface="Times New Roman" pitchFamily="18" charset="0"/>
              <a:ea typeface="+mn-ea"/>
              <a:cs typeface="Arial" pitchFamily="34" charset="0"/>
            </a:endParaRPr>
          </a:p>
          <a:p>
            <a:pPr>
              <a:spcBef>
                <a:spcPct val="0"/>
              </a:spcBef>
              <a:buFontTx/>
              <a:buNone/>
            </a:pPr>
            <a:r>
              <a:rPr lang="en-GB" sz="1200" kern="1200" dirty="0" smtClean="0">
                <a:solidFill>
                  <a:schemeClr val="tx1"/>
                </a:solidFill>
                <a:effectLst/>
                <a:latin typeface="Times New Roman" pitchFamily="18" charset="0"/>
                <a:ea typeface="+mn-ea"/>
                <a:cs typeface="Arial" pitchFamily="34" charset="0"/>
              </a:rPr>
              <a:t>This means that there are nowadays important trade flows of chemicals that do not go directly from producing to consuming countries. Instead, they transit various countries before arriving in the final destination countries.  The more brokers and other intermediaries are involved in the supply chain, the larger are the possibilities of diversion and the weaker will be the effective application of the </a:t>
            </a:r>
            <a:r>
              <a:rPr lang="en-GB" sz="1200" u="sng" kern="1200" dirty="0" smtClean="0">
                <a:solidFill>
                  <a:schemeClr val="tx1"/>
                </a:solidFill>
                <a:effectLst/>
                <a:latin typeface="Times New Roman" pitchFamily="18" charset="0"/>
                <a:ea typeface="+mn-ea"/>
                <a:cs typeface="Arial" pitchFamily="34" charset="0"/>
              </a:rPr>
              <a:t>‘know your customer’ principle</a:t>
            </a:r>
            <a:r>
              <a:rPr lang="en-GB" sz="1200" kern="1200" dirty="0" smtClean="0">
                <a:solidFill>
                  <a:schemeClr val="tx1"/>
                </a:solidFill>
                <a:effectLst/>
                <a:latin typeface="Times New Roman" pitchFamily="18" charset="0"/>
                <a:ea typeface="+mn-ea"/>
                <a:cs typeface="Arial" pitchFamily="34" charset="0"/>
              </a:rPr>
              <a:t>, set out in the 1998 Political Declaration and the related ‘measures to enhance international cooperation to counter the world drug problem’ . </a:t>
            </a:r>
          </a:p>
          <a:p>
            <a:pPr>
              <a:spcBef>
                <a:spcPct val="0"/>
              </a:spcBef>
              <a:buFontTx/>
              <a:buNone/>
            </a:pPr>
            <a:endParaRPr lang="en-GB" altLang="en-US" sz="1200" kern="1200" dirty="0" smtClean="0">
              <a:solidFill>
                <a:schemeClr val="tx1"/>
              </a:solidFill>
              <a:effectLst/>
              <a:latin typeface="Times New Roman" pitchFamily="18" charset="0"/>
              <a:ea typeface="+mn-ea"/>
              <a:cs typeface="Arial" pitchFamily="34" charset="0"/>
            </a:endParaRPr>
          </a:p>
          <a:p>
            <a:pPr>
              <a:spcBef>
                <a:spcPct val="0"/>
              </a:spcBef>
              <a:buFontTx/>
              <a:buNone/>
            </a:pPr>
            <a:r>
              <a:rPr lang="en-GB" altLang="en-US" sz="1200" kern="1200" dirty="0" smtClean="0">
                <a:solidFill>
                  <a:schemeClr val="tx1"/>
                </a:solidFill>
                <a:effectLst/>
                <a:latin typeface="Times New Roman" pitchFamily="18" charset="0"/>
                <a:ea typeface="+mn-ea"/>
                <a:cs typeface="Arial" pitchFamily="34" charset="0"/>
              </a:rPr>
              <a:t>Potential vulnerabilities of diversion of chemicals have been thus increasing over the last two decades, notably</a:t>
            </a:r>
            <a:r>
              <a:rPr lang="en-GB" altLang="en-US" sz="1200" kern="1200" baseline="0" dirty="0" smtClean="0">
                <a:solidFill>
                  <a:schemeClr val="tx1"/>
                </a:solidFill>
                <a:effectLst/>
                <a:latin typeface="Times New Roman" pitchFamily="18" charset="0"/>
                <a:ea typeface="+mn-ea"/>
                <a:cs typeface="Arial" pitchFamily="34" charset="0"/>
              </a:rPr>
              <a:t> </a:t>
            </a:r>
            <a:r>
              <a:rPr lang="en-GB" altLang="en-US" sz="1200" kern="1200" dirty="0" smtClean="0">
                <a:solidFill>
                  <a:schemeClr val="tx1"/>
                </a:solidFill>
                <a:effectLst/>
                <a:latin typeface="Times New Roman" pitchFamily="18" charset="0"/>
                <a:ea typeface="+mn-ea"/>
                <a:cs typeface="Arial" pitchFamily="34" charset="0"/>
              </a:rPr>
              <a:t>over the last decade.  </a:t>
            </a:r>
          </a:p>
          <a:p>
            <a:pPr>
              <a:spcBef>
                <a:spcPct val="0"/>
              </a:spcBef>
              <a:buFontTx/>
              <a:buNone/>
            </a:pPr>
            <a:endParaRPr lang="en-GB" altLang="en-US" sz="1200" kern="1200" dirty="0" smtClean="0">
              <a:solidFill>
                <a:schemeClr val="tx1"/>
              </a:solidFill>
              <a:effectLst/>
              <a:latin typeface="Times New Roman" pitchFamily="18" charset="0"/>
              <a:ea typeface="+mn-ea"/>
              <a:cs typeface="Arial" pitchFamily="34" charset="0"/>
            </a:endParaRPr>
          </a:p>
          <a:p>
            <a:pPr>
              <a:spcBef>
                <a:spcPct val="0"/>
              </a:spcBef>
              <a:buFontTx/>
              <a:buNone/>
            </a:pPr>
            <a:r>
              <a:rPr lang="en-GB" altLang="en-US" sz="1200" kern="1200" dirty="0" smtClean="0">
                <a:solidFill>
                  <a:schemeClr val="tx1"/>
                </a:solidFill>
                <a:effectLst/>
                <a:latin typeface="Times New Roman" pitchFamily="18" charset="0"/>
                <a:ea typeface="+mn-ea"/>
                <a:cs typeface="Arial" pitchFamily="34" charset="0"/>
              </a:rPr>
              <a:t>The problem might</a:t>
            </a:r>
            <a:r>
              <a:rPr lang="en-GB" altLang="en-US" sz="1200" kern="1200" baseline="0" dirty="0" smtClean="0">
                <a:solidFill>
                  <a:schemeClr val="tx1"/>
                </a:solidFill>
                <a:effectLst/>
                <a:latin typeface="Times New Roman" pitchFamily="18" charset="0"/>
                <a:ea typeface="+mn-ea"/>
                <a:cs typeface="Arial" pitchFamily="34" charset="0"/>
              </a:rPr>
              <a:t> have thus exploded if no precursor control at the national and international level had been put in place. </a:t>
            </a:r>
            <a:endParaRPr lang="en-GB" altLang="en-US" sz="1200" dirty="0" smtClean="0">
              <a:latin typeface="Arial Unicode MS" pitchFamily="34" charset="-128"/>
            </a:endParaRPr>
          </a:p>
          <a:p>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3</a:t>
            </a:fld>
            <a:endParaRPr lang="en-GB" altLang="en-US"/>
          </a:p>
        </p:txBody>
      </p:sp>
    </p:spTree>
    <p:extLst>
      <p:ext uri="{BB962C8B-B14F-4D97-AF65-F5344CB8AC3E}">
        <p14:creationId xmlns:p14="http://schemas.microsoft.com/office/powerpoint/2010/main" val="101063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Countries asked in the </a:t>
            </a:r>
            <a:r>
              <a:rPr lang="en-GB" dirty="0" err="1" smtClean="0"/>
              <a:t>ARQ</a:t>
            </a:r>
            <a:r>
              <a:rPr lang="en-GB" baseline="0" dirty="0" smtClean="0"/>
              <a:t> on information of whether Table I precursors are produced in their country.  20 countries reported production over 2010-2012 period.</a:t>
            </a:r>
          </a:p>
          <a:p>
            <a:endParaRPr lang="en-GB" baseline="0" dirty="0" smtClean="0"/>
          </a:p>
          <a:p>
            <a:r>
              <a:rPr lang="en-GB" baseline="0" dirty="0" smtClean="0"/>
              <a:t>Third click: </a:t>
            </a:r>
          </a:p>
          <a:p>
            <a:r>
              <a:rPr lang="en-GB" baseline="0" dirty="0" smtClean="0"/>
              <a:t>Shaded line shows countries where exports of any specific precursor (out of 23 internationally controlled) exceeded imports over the 2010-2012 period);  indirect indication of domestic production. </a:t>
            </a:r>
          </a:p>
          <a:p>
            <a:r>
              <a:rPr lang="en-GB" baseline="0" dirty="0" smtClean="0"/>
              <a:t>Including countries reporting Table I production.</a:t>
            </a:r>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4</a:t>
            </a:fld>
            <a:endParaRPr lang="en-GB" altLang="en-US"/>
          </a:p>
        </p:txBody>
      </p:sp>
    </p:spTree>
    <p:extLst>
      <p:ext uri="{BB962C8B-B14F-4D97-AF65-F5344CB8AC3E}">
        <p14:creationId xmlns:p14="http://schemas.microsoft.com/office/powerpoint/2010/main" val="398126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licit precursor exports and imports are affected by countries in Asia </a:t>
            </a:r>
          </a:p>
          <a:p>
            <a:endParaRPr lang="en-GB" dirty="0" smtClean="0"/>
          </a:p>
          <a:p>
            <a:r>
              <a:rPr lang="en-GB" dirty="0" smtClean="0"/>
              <a:t>If only the net exporting countries</a:t>
            </a:r>
            <a:r>
              <a:rPr lang="en-GB" baseline="0" dirty="0" smtClean="0"/>
              <a:t> are </a:t>
            </a:r>
            <a:r>
              <a:rPr lang="en-GB" baseline="0" dirty="0" err="1" smtClean="0"/>
              <a:t>analyzed</a:t>
            </a:r>
            <a:r>
              <a:rPr lang="en-GB" baseline="0" dirty="0" smtClean="0"/>
              <a:t>, i.e. countries showing higher exports than imports of precursor chemicals,  the dominance of Asia (59%)  becomes even more marked.  </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5</a:t>
            </a:fld>
            <a:endParaRPr lang="en-GB" altLang="en-US"/>
          </a:p>
        </p:txBody>
      </p:sp>
    </p:spTree>
    <p:extLst>
      <p:ext uri="{BB962C8B-B14F-4D97-AF65-F5344CB8AC3E}">
        <p14:creationId xmlns:p14="http://schemas.microsoft.com/office/powerpoint/2010/main" val="111317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Growth in exports of the less controlled Table II precursor chemicals has been far</a:t>
            </a:r>
            <a:r>
              <a:rPr lang="en-GB" baseline="0" dirty="0" smtClean="0"/>
              <a:t> larger than exports of the more controlled Table I precursors. </a:t>
            </a:r>
          </a:p>
          <a:p>
            <a:endParaRPr lang="en-GB" baseline="0" dirty="0" smtClean="0"/>
          </a:p>
          <a:p>
            <a:r>
              <a:rPr lang="en-GB" baseline="0" dirty="0" smtClean="0"/>
              <a:t>In 2012 exports of all precursor chemicals accounted for 0.5% of all chemical exports. </a:t>
            </a:r>
          </a:p>
          <a:p>
            <a:endParaRPr lang="en-GB" baseline="0" dirty="0" smtClean="0"/>
          </a:p>
          <a:p>
            <a:r>
              <a:rPr lang="en-GB" baseline="0" dirty="0" smtClean="0"/>
              <a:t>Table I precursors accounted for 7% and Table II precursors for 93% of all precursors exports. </a:t>
            </a:r>
          </a:p>
          <a:p>
            <a:r>
              <a:rPr lang="en-GB" baseline="0" dirty="0" smtClean="0"/>
              <a:t>The largest Table I exports were </a:t>
            </a:r>
          </a:p>
          <a:p>
            <a:pPr marL="171450" indent="-171450">
              <a:buFontTx/>
              <a:buChar char="-"/>
            </a:pPr>
            <a:r>
              <a:rPr lang="en-GB" baseline="0" dirty="0" smtClean="0"/>
              <a:t>acetic anhydride (used in the manufacture of heroin and of P-2-P out of </a:t>
            </a:r>
            <a:r>
              <a:rPr lang="en-GB" baseline="0" dirty="0" err="1" smtClean="0"/>
              <a:t>phenylacetic</a:t>
            </a:r>
            <a:r>
              <a:rPr lang="en-GB" baseline="0" dirty="0" smtClean="0"/>
              <a:t> acid, typically used in North America for meth production), followed by </a:t>
            </a:r>
          </a:p>
          <a:p>
            <a:pPr marL="171450" indent="-171450">
              <a:buFontTx/>
              <a:buChar char="-"/>
            </a:pPr>
            <a:r>
              <a:rPr lang="en-GB" baseline="0" dirty="0" smtClean="0"/>
              <a:t>potassium permanganate (used in the manufacture of  cocaine), </a:t>
            </a:r>
          </a:p>
          <a:p>
            <a:pPr marL="171450" indent="-171450">
              <a:buFontTx/>
              <a:buChar char="-"/>
            </a:pPr>
            <a:r>
              <a:rPr lang="en-GB" baseline="0" dirty="0" smtClean="0"/>
              <a:t>pseudoephedrine (used in the manufacture of methamphetamine)  and </a:t>
            </a:r>
          </a:p>
          <a:p>
            <a:pPr marL="171450" indent="-171450">
              <a:buFontTx/>
              <a:buChar char="-"/>
            </a:pPr>
            <a:r>
              <a:rPr lang="en-GB" baseline="0" dirty="0" err="1" smtClean="0"/>
              <a:t>piperonal</a:t>
            </a:r>
            <a:r>
              <a:rPr lang="en-GB" baseline="0" dirty="0" smtClean="0"/>
              <a:t> (used in the manufacture of ecstasy). </a:t>
            </a:r>
            <a:endParaRPr lang="en-GB"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6</a:t>
            </a:fld>
            <a:endParaRPr lang="en-GB" altLang="en-US"/>
          </a:p>
        </p:txBody>
      </p:sp>
    </p:spTree>
    <p:extLst>
      <p:ext uri="{BB962C8B-B14F-4D97-AF65-F5344CB8AC3E}">
        <p14:creationId xmlns:p14="http://schemas.microsoft.com/office/powerpoint/2010/main" val="131176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GB" altLang="en-US" dirty="0" smtClean="0"/>
              <a:t>The</a:t>
            </a:r>
            <a:r>
              <a:rPr lang="en-GB" altLang="en-US" baseline="0" dirty="0" smtClean="0"/>
              <a:t> main growth of Table I precursors was linked to </a:t>
            </a:r>
            <a:r>
              <a:rPr lang="en-GB" altLang="en-US" baseline="0" dirty="0" err="1" smtClean="0"/>
              <a:t>ATS</a:t>
            </a:r>
            <a:r>
              <a:rPr lang="en-GB" altLang="en-US" baseline="0" dirty="0" smtClean="0"/>
              <a:t> precursors. </a:t>
            </a:r>
          </a:p>
          <a:p>
            <a:r>
              <a:rPr lang="en-GB" altLang="en-US" baseline="0" dirty="0" smtClean="0"/>
              <a:t>The peak in 2011 was primarily due to </a:t>
            </a:r>
            <a:r>
              <a:rPr lang="en-GB" altLang="en-US" baseline="0" dirty="0" err="1" smtClean="0"/>
              <a:t>phenylacetic</a:t>
            </a:r>
            <a:r>
              <a:rPr lang="en-GB" altLang="en-US" baseline="0" dirty="0" smtClean="0"/>
              <a:t> acid seizures in North America. </a:t>
            </a:r>
            <a:r>
              <a:rPr lang="en-GB" altLang="en-US" baseline="0" dirty="0" err="1" smtClean="0"/>
              <a:t>Phenylacetic</a:t>
            </a:r>
            <a:r>
              <a:rPr lang="en-GB" altLang="en-US" baseline="0" dirty="0" smtClean="0"/>
              <a:t> acid is used to produce P-2-P,   which – in north America – is nowadays mainly used for the clandestine manufacture of methamphetamine. </a:t>
            </a:r>
            <a:endParaRPr lang="en-GB" altLang="en-US" dirty="0" smtClean="0"/>
          </a:p>
        </p:txBody>
      </p:sp>
      <p:sp>
        <p:nvSpPr>
          <p:cNvPr id="4" name="Slide Number Placeholder 3"/>
          <p:cNvSpPr>
            <a:spLocks noGrp="1"/>
          </p:cNvSpPr>
          <p:nvPr>
            <p:ph type="sldNum" sz="quarter" idx="5"/>
          </p:nvPr>
        </p:nvSpPr>
        <p:spPr/>
        <p:txBody>
          <a:bodyPr/>
          <a:lstStyle/>
          <a:p>
            <a:pPr>
              <a:defRPr/>
            </a:pPr>
            <a:fld id="{8CE56FA9-871A-4922-81B4-66AA6A76259E}" type="slidenum">
              <a:rPr lang="en-GB" altLang="en-US" smtClean="0"/>
              <a:pPr>
                <a:defRPr/>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a:t>
            </a:r>
          </a:p>
          <a:p>
            <a:r>
              <a:rPr lang="en-GB" u="sng" dirty="0" smtClean="0"/>
              <a:t>Stopped shipments: </a:t>
            </a:r>
          </a:p>
          <a:p>
            <a:r>
              <a:rPr lang="en-GB" dirty="0" smtClean="0"/>
              <a:t>Prime objective of precursor control are not precursor seizures but</a:t>
            </a:r>
            <a:r>
              <a:rPr lang="en-GB" baseline="0" dirty="0" smtClean="0"/>
              <a:t> the prevention of diversion of  precursor chemicals towards clandestine laboratories;  </a:t>
            </a:r>
          </a:p>
          <a:p>
            <a:r>
              <a:rPr lang="en-GB" baseline="0" dirty="0" smtClean="0"/>
              <a:t>Thus 943,000 litres of acetic anhydride were either stopped or identified as suspicious, i.e. </a:t>
            </a:r>
            <a:r>
              <a:rPr lang="en-GB" u="sng" baseline="0" dirty="0" smtClean="0"/>
              <a:t>nearly double</a:t>
            </a:r>
            <a:r>
              <a:rPr lang="en-GB" baseline="0" dirty="0" smtClean="0"/>
              <a:t> the 551,000 litres of acetic anhydride globally seized over the 2008-2011 period. </a:t>
            </a:r>
          </a:p>
          <a:p>
            <a:endParaRPr lang="en-GB" dirty="0" smtClean="0"/>
          </a:p>
          <a:p>
            <a:endParaRPr lang="en-GB" u="sng" dirty="0" smtClean="0"/>
          </a:p>
          <a:p>
            <a:r>
              <a:rPr lang="en-GB" u="sng" dirty="0" smtClean="0"/>
              <a:t>Seizures of precursor chemicals compared to end-products</a:t>
            </a:r>
          </a:p>
          <a:p>
            <a:r>
              <a:rPr lang="en-GB" u="none" dirty="0" smtClean="0"/>
              <a:t>The analysis</a:t>
            </a:r>
            <a:r>
              <a:rPr lang="en-GB" u="none" baseline="0" dirty="0" smtClean="0"/>
              <a:t> of precursor seizures, expressed in end-product equivalents, shows that  ecstasy precursor seizures over the 2007-2012 period exceeded ecstasy seizures by 18%; </a:t>
            </a:r>
          </a:p>
          <a:p>
            <a:endParaRPr lang="en-GB" u="none" baseline="0" dirty="0" smtClean="0"/>
          </a:p>
          <a:p>
            <a:r>
              <a:rPr lang="en-GB" u="none" baseline="0" dirty="0" smtClean="0"/>
              <a:t>Seizures of precursor of amphetamine and methamphetamine were even more than 2 fold the seizures of amphetamine and methamphetamine over the 2007-2012 period. </a:t>
            </a:r>
          </a:p>
          <a:p>
            <a:r>
              <a:rPr lang="en-GB" u="none" baseline="0" dirty="0" smtClean="0"/>
              <a:t> </a:t>
            </a:r>
            <a:endParaRPr lang="en-GB" u="sng" dirty="0" smtClean="0"/>
          </a:p>
          <a:p>
            <a:r>
              <a:rPr lang="en-GB" u="sng" dirty="0" smtClean="0"/>
              <a:t>Cases of reduction</a:t>
            </a:r>
            <a:r>
              <a:rPr lang="en-GB" u="sng" baseline="0" dirty="0" smtClean="0"/>
              <a:t> </a:t>
            </a:r>
            <a:endParaRPr lang="en-GB" u="none" baseline="0" dirty="0" smtClean="0"/>
          </a:p>
          <a:p>
            <a:r>
              <a:rPr lang="en-GB" u="none" dirty="0" smtClean="0"/>
              <a:t>There are indications that in the case of LSD, </a:t>
            </a:r>
            <a:r>
              <a:rPr lang="en-GB" u="none" dirty="0" err="1" smtClean="0"/>
              <a:t>methaqualone</a:t>
            </a:r>
            <a:r>
              <a:rPr lang="en-GB" u="none" dirty="0" smtClean="0"/>
              <a:t> and ecstasy improved precursor control actually helped to reduce production.  </a:t>
            </a:r>
          </a:p>
          <a:p>
            <a:endParaRPr lang="en-GB" u="none" dirty="0" smtClean="0"/>
          </a:p>
          <a:p>
            <a:r>
              <a:rPr lang="en-GB" u="none" dirty="0" smtClean="0"/>
              <a:t>In Europe, LSD use fell by ¾ over the last decade among young adults; similarly in the USA,  </a:t>
            </a:r>
            <a:r>
              <a:rPr lang="en-GB" u="sng" dirty="0" smtClean="0"/>
              <a:t>LSD </a:t>
            </a:r>
            <a:r>
              <a:rPr lang="en-GB" u="none" dirty="0" smtClean="0"/>
              <a:t>prevalence fell by 75% among 12</a:t>
            </a:r>
            <a:r>
              <a:rPr lang="en-GB" u="none" baseline="30000" dirty="0" smtClean="0"/>
              <a:t>th</a:t>
            </a:r>
            <a:r>
              <a:rPr lang="en-GB" u="none" dirty="0" smtClean="0"/>
              <a:t> grade high-school students over the 1996-2013 period;  this</a:t>
            </a:r>
            <a:r>
              <a:rPr lang="en-GB" u="none" baseline="0" dirty="0" smtClean="0"/>
              <a:t> appears to have been linked to falling availability. P</a:t>
            </a:r>
            <a:r>
              <a:rPr lang="en-GB" u="none" dirty="0" smtClean="0"/>
              <a:t>erceived</a:t>
            </a:r>
            <a:r>
              <a:rPr lang="en-GB" u="none" baseline="0" dirty="0" smtClean="0"/>
              <a:t> availability of LSD fell 54% among 12</a:t>
            </a:r>
            <a:r>
              <a:rPr lang="en-GB" u="none" baseline="30000" dirty="0" smtClean="0"/>
              <a:t>th</a:t>
            </a:r>
            <a:r>
              <a:rPr lang="en-GB" u="none" baseline="0" dirty="0" smtClean="0"/>
              <a:t> grade students over this period.  Global exports of the main LSD precursors (lysergic acid, ergotamine and </a:t>
            </a:r>
            <a:r>
              <a:rPr lang="en-GB" u="none" baseline="0" dirty="0" err="1" smtClean="0"/>
              <a:t>ergometrine</a:t>
            </a:r>
            <a:r>
              <a:rPr lang="en-GB" u="none" baseline="0" dirty="0" smtClean="0"/>
              <a:t>) fell by 78% over the 1996-2012 period). </a:t>
            </a:r>
          </a:p>
          <a:p>
            <a:r>
              <a:rPr lang="en-GB" u="none" baseline="0" dirty="0" smtClean="0"/>
              <a:t> </a:t>
            </a:r>
            <a:endParaRPr lang="en-GB" u="none" dirty="0" smtClean="0"/>
          </a:p>
          <a:p>
            <a:r>
              <a:rPr lang="en-GB" u="none" dirty="0" smtClean="0"/>
              <a:t>Use of ecstasy fell by</a:t>
            </a:r>
            <a:r>
              <a:rPr lang="en-GB" u="none" baseline="0" dirty="0" smtClean="0"/>
              <a:t> almost half in Europe over the last decade in the USA it fell 58% among 12</a:t>
            </a:r>
            <a:r>
              <a:rPr lang="en-GB" u="none" baseline="30000" dirty="0" smtClean="0"/>
              <a:t>th</a:t>
            </a:r>
            <a:r>
              <a:rPr lang="en-GB" u="none" baseline="0" dirty="0" smtClean="0"/>
              <a:t> graders between 2000 and 2013; this went hand in hand with a decline of perceived availability of 32%.  Overall exports of ecstasy precursor at the global level fell by 41% between 1998 and 2012.  </a:t>
            </a:r>
          </a:p>
          <a:p>
            <a:endParaRPr lang="en-GB" u="none" baseline="0" dirty="0" smtClean="0"/>
          </a:p>
          <a:p>
            <a:r>
              <a:rPr lang="en-GB" u="sng" baseline="0" dirty="0" smtClean="0"/>
              <a:t>Prices </a:t>
            </a:r>
          </a:p>
          <a:p>
            <a:r>
              <a:rPr lang="en-GB" u="none" baseline="0" dirty="0" smtClean="0"/>
              <a:t>Prices of acetic anhydride in Afghanistan rose from $8 per litre in 2002 to more than $430 in 2011 before declining – for best quality acetic anhydride to $221  in 2013 or overall $157 (average of all acetic anhydride of all qualities across Afghanistan).  </a:t>
            </a:r>
          </a:p>
          <a:p>
            <a:r>
              <a:rPr lang="en-GB" u="none" baseline="0" dirty="0" smtClean="0"/>
              <a:t>- The rise in prices over the 2002-2011 period can be linked to improvements in precursor control. </a:t>
            </a:r>
          </a:p>
          <a:p>
            <a:r>
              <a:rPr lang="en-GB" u="none" baseline="0" dirty="0" smtClean="0"/>
              <a:t>- The fall in prices between 2011 and 2012/2013  may be linked to a fall in global seizures in 2012 and a deteriorating security situation which facilitates smuggling of acetic anhydride into Afghanistan.</a:t>
            </a:r>
          </a:p>
          <a:p>
            <a:r>
              <a:rPr lang="en-GB" u="none" baseline="0" dirty="0" smtClean="0"/>
              <a:t>Nonetheless, prices are still far higher than the licit prices of acetic anhydride of $1 to $1.5 per litre.  </a:t>
            </a:r>
          </a:p>
          <a:p>
            <a:endParaRPr lang="en-GB" u="sng" baseline="0" dirty="0" smtClean="0"/>
          </a:p>
          <a:p>
            <a:endParaRPr lang="en-GB" u="none" dirty="0" smtClean="0"/>
          </a:p>
          <a:p>
            <a:endParaRPr lang="en-GB" u="none" dirty="0"/>
          </a:p>
        </p:txBody>
      </p:sp>
      <p:sp>
        <p:nvSpPr>
          <p:cNvPr id="4" name="Slide Number Placeholder 3"/>
          <p:cNvSpPr>
            <a:spLocks noGrp="1"/>
          </p:cNvSpPr>
          <p:nvPr>
            <p:ph type="sldNum" sz="quarter" idx="10"/>
          </p:nvPr>
        </p:nvSpPr>
        <p:spPr/>
        <p:txBody>
          <a:bodyPr/>
          <a:lstStyle/>
          <a:p>
            <a:pPr>
              <a:defRPr/>
            </a:pPr>
            <a:fld id="{331648E6-CD90-40DF-B646-6747D4DC2976}" type="slidenum">
              <a:rPr lang="en-GB" altLang="en-US" smtClean="0"/>
              <a:pPr>
                <a:defRPr/>
              </a:pPr>
              <a:t>8</a:t>
            </a:fld>
            <a:endParaRPr lang="en-GB" altLang="en-US"/>
          </a:p>
        </p:txBody>
      </p:sp>
    </p:spTree>
    <p:extLst>
      <p:ext uri="{BB962C8B-B14F-4D97-AF65-F5344CB8AC3E}">
        <p14:creationId xmlns:p14="http://schemas.microsoft.com/office/powerpoint/2010/main" val="156917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GB" altLang="en-US" u="sng" dirty="0" smtClean="0"/>
              <a:t>Reactions: </a:t>
            </a:r>
          </a:p>
          <a:p>
            <a:r>
              <a:rPr lang="en-GB" altLang="en-US" dirty="0" smtClean="0"/>
              <a:t>The fact that clandestine</a:t>
            </a:r>
            <a:r>
              <a:rPr lang="en-GB" altLang="en-US" baseline="0" dirty="0" smtClean="0"/>
              <a:t> operators reacted to international precursor control is an indirect proof that it has an impact and is being taken seriously.</a:t>
            </a:r>
            <a:endParaRPr lang="en-GB" altLang="en-US" dirty="0" smtClean="0"/>
          </a:p>
          <a:p>
            <a:endParaRPr lang="en-GB" altLang="en-US" dirty="0" smtClean="0"/>
          </a:p>
          <a:p>
            <a:r>
              <a:rPr lang="en-GB" altLang="en-US" dirty="0" smtClean="0"/>
              <a:t>Use of</a:t>
            </a:r>
            <a:r>
              <a:rPr lang="en-GB" altLang="en-US" u="sng" dirty="0" smtClean="0"/>
              <a:t> pharmaceutical preparations</a:t>
            </a:r>
            <a:r>
              <a:rPr lang="en-GB" altLang="en-US" dirty="0" smtClean="0"/>
              <a:t>:</a:t>
            </a:r>
          </a:p>
          <a:p>
            <a:r>
              <a:rPr lang="en-GB" altLang="en-US" dirty="0" smtClean="0"/>
              <a:t>Such preparations</a:t>
            </a:r>
            <a:r>
              <a:rPr lang="en-GB" altLang="en-US" baseline="0" dirty="0" smtClean="0"/>
              <a:t> have been de-facto exempted from international control in the 1988 Convention. </a:t>
            </a:r>
          </a:p>
          <a:p>
            <a:r>
              <a:rPr lang="en-GB" altLang="en-US" baseline="0" dirty="0" smtClean="0"/>
              <a:t>Only in subsequent resolutions and in the 2009 Political Declaration and its Plan of Action countries were encouraged to include</a:t>
            </a:r>
          </a:p>
          <a:p>
            <a:r>
              <a:rPr lang="en-GB" altLang="en-US" baseline="0" dirty="0" smtClean="0"/>
              <a:t>controls to such substances as well.  </a:t>
            </a:r>
          </a:p>
          <a:p>
            <a:r>
              <a:rPr lang="en-GB" altLang="en-US" dirty="0" smtClean="0"/>
              <a:t> </a:t>
            </a:r>
          </a:p>
          <a:p>
            <a:r>
              <a:rPr lang="en-GB" altLang="en-US" dirty="0" smtClean="0"/>
              <a:t>Use of </a:t>
            </a:r>
            <a:r>
              <a:rPr lang="en-GB" altLang="en-US" u="sng" dirty="0" smtClean="0"/>
              <a:t>substitute chemicals </a:t>
            </a:r>
            <a:r>
              <a:rPr lang="en-GB" altLang="en-US" dirty="0" smtClean="0"/>
              <a:t>and pre-precursors:</a:t>
            </a:r>
            <a:r>
              <a:rPr lang="en-GB" altLang="en-US" baseline="0" dirty="0" smtClean="0"/>
              <a:t> </a:t>
            </a:r>
          </a:p>
          <a:p>
            <a:r>
              <a:rPr lang="en-GB" altLang="en-US" baseline="0" dirty="0" smtClean="0"/>
              <a:t>Examples: </a:t>
            </a:r>
            <a:r>
              <a:rPr lang="en-GB" altLang="en-US" u="sng" baseline="0" dirty="0" err="1" smtClean="0"/>
              <a:t>APAAN</a:t>
            </a:r>
            <a:r>
              <a:rPr lang="en-GB" altLang="en-US" baseline="0" dirty="0" smtClean="0"/>
              <a:t> (pre-precursors); used to manufacture P2P, a precursor for the manufacture of amphetamine (in March 2014  CND decision to schedule). </a:t>
            </a:r>
            <a:endParaRPr lang="en-GB" altLang="en-US" baseline="0" dirty="0" smtClean="0"/>
          </a:p>
          <a:p>
            <a:endParaRPr lang="en-GB" altLang="en-US" baseline="0" dirty="0" smtClean="0"/>
          </a:p>
          <a:p>
            <a:r>
              <a:rPr lang="en-GB" altLang="en-US" baseline="0" dirty="0" smtClean="0"/>
              <a:t>Other examples have been </a:t>
            </a:r>
            <a:r>
              <a:rPr lang="en-GB" altLang="en-US" u="sng" baseline="0" dirty="0" smtClean="0"/>
              <a:t>esters of </a:t>
            </a:r>
            <a:r>
              <a:rPr lang="en-GB" altLang="en-US" sz="1200" u="sng" dirty="0" err="1" smtClean="0"/>
              <a:t>phenylacete</a:t>
            </a:r>
            <a:r>
              <a:rPr lang="en-GB" altLang="en-US" sz="1200" u="sng" dirty="0" smtClean="0"/>
              <a:t> </a:t>
            </a:r>
            <a:r>
              <a:rPr lang="en-GB" altLang="en-US" sz="1200" dirty="0" smtClean="0"/>
              <a:t>(ethyl </a:t>
            </a:r>
            <a:r>
              <a:rPr lang="en-GB" altLang="en-US" sz="1200" dirty="0" err="1" smtClean="0"/>
              <a:t>phenylacete</a:t>
            </a:r>
            <a:r>
              <a:rPr lang="en-GB" altLang="en-US" sz="1200" dirty="0" smtClean="0"/>
              <a:t>, methyl </a:t>
            </a:r>
            <a:r>
              <a:rPr lang="en-GB" altLang="en-US" sz="1200" dirty="0" err="1" smtClean="0"/>
              <a:t>phenylacetate</a:t>
            </a:r>
            <a:r>
              <a:rPr lang="en-GB" altLang="en-US" sz="1200" dirty="0" smtClean="0"/>
              <a:t>) which</a:t>
            </a:r>
            <a:r>
              <a:rPr lang="en-GB" altLang="en-US" sz="1200" baseline="0" dirty="0" smtClean="0"/>
              <a:t> were widely used in Mexico and Central America to produce </a:t>
            </a:r>
            <a:r>
              <a:rPr lang="en-GB" altLang="en-US" sz="1200" baseline="0" dirty="0" err="1" smtClean="0"/>
              <a:t>phenylacetic</a:t>
            </a:r>
            <a:r>
              <a:rPr lang="en-GB" altLang="en-US" sz="1200" baseline="0" dirty="0" smtClean="0"/>
              <a:t> acid, for the manufacture of P-2-P which was then used for the manufacture of methamphetamine. </a:t>
            </a:r>
          </a:p>
          <a:p>
            <a:endParaRPr lang="en-GB" altLang="en-US" sz="1200" baseline="0" dirty="0" smtClean="0"/>
          </a:p>
          <a:p>
            <a:r>
              <a:rPr lang="en-GB" altLang="en-US" sz="1200" dirty="0" smtClean="0"/>
              <a:t>An</a:t>
            </a:r>
            <a:r>
              <a:rPr lang="en-GB" altLang="en-US" sz="1200" baseline="0" dirty="0" smtClean="0"/>
              <a:t> identified ecstasy pre-precursor has been </a:t>
            </a:r>
            <a:r>
              <a:rPr lang="en-GB" altLang="en-US" sz="1200" u="sng" dirty="0" smtClean="0"/>
              <a:t>3,4-</a:t>
            </a:r>
            <a:r>
              <a:rPr lang="en-GB" altLang="en-US" sz="1200" u="sng" dirty="0" err="1" smtClean="0"/>
              <a:t>MDP</a:t>
            </a:r>
            <a:r>
              <a:rPr lang="en-GB" altLang="en-US" sz="1200" u="sng" dirty="0" smtClean="0"/>
              <a:t>-2-P methyl </a:t>
            </a:r>
            <a:r>
              <a:rPr lang="en-GB" altLang="en-US" sz="1200" u="sng" dirty="0" err="1" smtClean="0"/>
              <a:t>glycidate</a:t>
            </a:r>
            <a:r>
              <a:rPr lang="en-GB" altLang="en-US" sz="1200" u="sng" dirty="0" smtClean="0"/>
              <a:t> </a:t>
            </a:r>
            <a:r>
              <a:rPr lang="en-GB" altLang="en-US" sz="1200" dirty="0" smtClean="0"/>
              <a:t>(produced out of </a:t>
            </a:r>
            <a:r>
              <a:rPr lang="en-GB" altLang="en-US" sz="1200" dirty="0" err="1" smtClean="0"/>
              <a:t>piperonal</a:t>
            </a:r>
            <a:r>
              <a:rPr lang="en-GB" altLang="en-US" sz="1200" dirty="0" smtClean="0"/>
              <a:t>) which is then used to produce 3,4-</a:t>
            </a:r>
            <a:r>
              <a:rPr lang="en-GB" altLang="en-US" sz="1200" dirty="0" err="1" smtClean="0"/>
              <a:t>MDP</a:t>
            </a:r>
            <a:r>
              <a:rPr lang="en-GB" altLang="en-US" sz="1200" dirty="0" smtClean="0"/>
              <a:t>-2-P – the ‘traditional’ </a:t>
            </a:r>
            <a:r>
              <a:rPr lang="en-GB" altLang="en-US" sz="1200" baseline="0" dirty="0" smtClean="0"/>
              <a:t>precursor for </a:t>
            </a:r>
            <a:r>
              <a:rPr lang="en-GB" altLang="en-US" sz="1200" baseline="0" dirty="0" err="1" smtClean="0"/>
              <a:t>MDMA</a:t>
            </a:r>
            <a:r>
              <a:rPr lang="en-GB" altLang="en-US" sz="1200" baseline="0" dirty="0" smtClean="0"/>
              <a:t>.</a:t>
            </a:r>
          </a:p>
          <a:p>
            <a:endParaRPr lang="en-GB" altLang="en-US" sz="1200" baseline="0" dirty="0" smtClean="0"/>
          </a:p>
          <a:p>
            <a:r>
              <a:rPr lang="en-GB" altLang="en-US" sz="1200" baseline="0" dirty="0" smtClean="0"/>
              <a:t>Another widespread precursor is </a:t>
            </a:r>
            <a:r>
              <a:rPr lang="en-GB" altLang="en-US" sz="1200" u="sng" baseline="0" dirty="0" smtClean="0"/>
              <a:t>methylamine</a:t>
            </a:r>
            <a:r>
              <a:rPr lang="en-GB" altLang="en-US" sz="1200" baseline="0" dirty="0" smtClean="0"/>
              <a:t> which – combined with P-2-P is used for the manufacture of methamphetamine or, combined with 3,4-</a:t>
            </a:r>
            <a:r>
              <a:rPr lang="en-GB" altLang="en-US" sz="1200" baseline="0" dirty="0" err="1" smtClean="0"/>
              <a:t>MDP</a:t>
            </a:r>
            <a:r>
              <a:rPr lang="en-GB" altLang="en-US" sz="1200" baseline="0" dirty="0" smtClean="0"/>
              <a:t>-2-P can produce ecstasy.  Global seizures of methylamine in 2012 (197 tons and 208,000 litres), mostly done in North America and Central America,  already exceeded several times the combined total of ‘traditional’ </a:t>
            </a:r>
            <a:r>
              <a:rPr lang="en-GB" altLang="en-US" sz="1200" baseline="0" dirty="0" err="1" smtClean="0"/>
              <a:t>ATS</a:t>
            </a:r>
            <a:r>
              <a:rPr lang="en-GB" altLang="en-US" sz="1200" baseline="0" dirty="0" smtClean="0"/>
              <a:t> precursor seizures (less than 50 tons in 2012).  </a:t>
            </a:r>
          </a:p>
          <a:p>
            <a:endParaRPr lang="en-GB" altLang="en-US" sz="1200" baseline="0" dirty="0" smtClean="0"/>
          </a:p>
          <a:p>
            <a:r>
              <a:rPr lang="en-GB" altLang="en-US" sz="1200" u="sng" baseline="0" dirty="0" smtClean="0"/>
              <a:t>NPS</a:t>
            </a:r>
          </a:p>
          <a:p>
            <a:r>
              <a:rPr lang="en-GB" altLang="en-US" baseline="0" dirty="0" smtClean="0"/>
              <a:t>No international controls of NPS and even less for their precursors. Relatively little international trade of precursor chemicals for NPS so-far;  often produced in East Asia out of locally legally available precursors; in this case NPS are internationally traded rather than their precursors). </a:t>
            </a:r>
          </a:p>
          <a:p>
            <a:endParaRPr lang="en-GB" altLang="en-US" baseline="0" dirty="0" smtClean="0"/>
          </a:p>
          <a:p>
            <a:endParaRPr lang="en-GB" altLang="en-US" baseline="0" dirty="0" smtClean="0"/>
          </a:p>
          <a:p>
            <a:r>
              <a:rPr lang="en-GB" altLang="en-US" baseline="0" dirty="0" smtClean="0"/>
              <a:t> </a:t>
            </a:r>
            <a:endParaRPr lang="en-GB" altLang="en-US" dirty="0" smtClean="0"/>
          </a:p>
        </p:txBody>
      </p:sp>
      <p:sp>
        <p:nvSpPr>
          <p:cNvPr id="4" name="Slide Number Placeholder 3"/>
          <p:cNvSpPr>
            <a:spLocks noGrp="1"/>
          </p:cNvSpPr>
          <p:nvPr>
            <p:ph type="sldNum" sz="quarter" idx="5"/>
          </p:nvPr>
        </p:nvSpPr>
        <p:spPr/>
        <p:txBody>
          <a:bodyPr/>
          <a:lstStyle/>
          <a:p>
            <a:pPr>
              <a:defRPr/>
            </a:pPr>
            <a:fld id="{7EA88B9C-4F31-4E59-88FB-CF591B4ADCEA}" type="slidenum">
              <a:rPr lang="en-GB" altLang="en-US" smtClean="0"/>
              <a:pPr>
                <a:defRPr/>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028"/>
          <p:cNvSpPr>
            <a:spLocks noChangeArrowheads="1"/>
          </p:cNvSpPr>
          <p:nvPr userDrawn="1"/>
        </p:nvSpPr>
        <p:spPr bwMode="auto">
          <a:xfrm>
            <a:off x="0" y="0"/>
            <a:ext cx="9144000" cy="15573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mtClean="0">
              <a:cs typeface="+mn-cs"/>
            </a:endParaRPr>
          </a:p>
        </p:txBody>
      </p:sp>
      <p:pic>
        <p:nvPicPr>
          <p:cNvPr id="4" name="Picture 1113" descr="UNODC_logo_E_unblue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088" y="111125"/>
            <a:ext cx="748982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1031"/>
          <p:cNvSpPr>
            <a:spLocks noGrp="1" noChangeArrowheads="1"/>
          </p:cNvSpPr>
          <p:nvPr>
            <p:ph type="ctrTitle" sz="quarter"/>
          </p:nvPr>
        </p:nvSpPr>
        <p:spPr>
          <a:xfrm>
            <a:off x="2525713" y="3429000"/>
            <a:ext cx="5791200" cy="549275"/>
          </a:xfrm>
        </p:spPr>
        <p:txBody>
          <a:bodyPr anchor="t">
            <a:spAutoFit/>
          </a:bodyPr>
          <a:lstStyle>
            <a:lvl1pPr>
              <a:defRPr/>
            </a:lvl1pPr>
          </a:lstStyle>
          <a:p>
            <a:pPr lvl="0"/>
            <a:r>
              <a:rPr lang="en-US" altLang="en-US" noProof="0" smtClean="0"/>
              <a:t>Click to edit Master title style</a:t>
            </a:r>
          </a:p>
        </p:txBody>
      </p:sp>
      <p:sp>
        <p:nvSpPr>
          <p:cNvPr id="5" name="Rectangle 1032"/>
          <p:cNvSpPr>
            <a:spLocks noGrp="1" noChangeArrowheads="1"/>
          </p:cNvSpPr>
          <p:nvPr>
            <p:ph type="dt" sz="quarter" idx="10"/>
          </p:nvPr>
        </p:nvSpPr>
        <p:spPr bwMode="auto">
          <a:xfrm>
            <a:off x="6324600" y="61722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cs typeface="+mn-cs"/>
              </a:defRPr>
            </a:lvl1pPr>
          </a:lstStyle>
          <a:p>
            <a:pPr>
              <a:defRPr/>
            </a:pPr>
            <a:endParaRPr lang="en-US" altLang="en-US"/>
          </a:p>
        </p:txBody>
      </p:sp>
    </p:spTree>
    <p:extLst>
      <p:ext uri="{BB962C8B-B14F-4D97-AF65-F5344CB8AC3E}">
        <p14:creationId xmlns:p14="http://schemas.microsoft.com/office/powerpoint/2010/main" val="224686867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0988570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6249198"/>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0734172"/>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8301626"/>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Tree>
    <p:extLst>
      <p:ext uri="{BB962C8B-B14F-4D97-AF65-F5344CB8AC3E}">
        <p14:creationId xmlns:p14="http://schemas.microsoft.com/office/powerpoint/2010/main" val="1450826210"/>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7721831"/>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5B60A7-428F-41F5-9FAE-3DE8DB8625E8}" type="slidenum">
              <a:rPr lang="en-GB" altLang="en-US"/>
              <a:pPr>
                <a:defRPr/>
              </a:pPr>
              <a:t>‹#›</a:t>
            </a:fld>
            <a:endParaRPr lang="en-GB" altLang="en-US"/>
          </a:p>
        </p:txBody>
      </p:sp>
    </p:spTree>
    <p:extLst>
      <p:ext uri="{BB962C8B-B14F-4D97-AF65-F5344CB8AC3E}">
        <p14:creationId xmlns:p14="http://schemas.microsoft.com/office/powerpoint/2010/main" val="204485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B4985E-BDB8-4612-8375-6850215F8ADF}" type="slidenum">
              <a:rPr lang="en-GB" altLang="en-US"/>
              <a:pPr>
                <a:defRPr/>
              </a:pPr>
              <a:t>‹#›</a:t>
            </a:fld>
            <a:endParaRPr lang="en-GB" altLang="en-US"/>
          </a:p>
        </p:txBody>
      </p:sp>
    </p:spTree>
    <p:extLst>
      <p:ext uri="{BB962C8B-B14F-4D97-AF65-F5344CB8AC3E}">
        <p14:creationId xmlns:p14="http://schemas.microsoft.com/office/powerpoint/2010/main" val="2723826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A3247-BC57-4559-981F-74383AC1D661}" type="slidenum">
              <a:rPr lang="en-GB" altLang="en-US"/>
              <a:pPr>
                <a:defRPr/>
              </a:pPr>
              <a:t>‹#›</a:t>
            </a:fld>
            <a:endParaRPr lang="en-GB" altLang="en-US"/>
          </a:p>
        </p:txBody>
      </p:sp>
    </p:spTree>
    <p:extLst>
      <p:ext uri="{BB962C8B-B14F-4D97-AF65-F5344CB8AC3E}">
        <p14:creationId xmlns:p14="http://schemas.microsoft.com/office/powerpoint/2010/main" val="3369827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E0C641-F6F4-48E6-A740-4DFCDB0A24FF}" type="slidenum">
              <a:rPr lang="en-GB" altLang="en-US"/>
              <a:pPr>
                <a:defRPr/>
              </a:pPr>
              <a:t>‹#›</a:t>
            </a:fld>
            <a:endParaRPr lang="en-GB" altLang="en-US"/>
          </a:p>
        </p:txBody>
      </p:sp>
    </p:spTree>
    <p:extLst>
      <p:ext uri="{BB962C8B-B14F-4D97-AF65-F5344CB8AC3E}">
        <p14:creationId xmlns:p14="http://schemas.microsoft.com/office/powerpoint/2010/main" val="127264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4250669"/>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3D15FB4-E339-482D-9AE6-2B67E1894227}" type="slidenum">
              <a:rPr lang="en-GB" altLang="en-US"/>
              <a:pPr>
                <a:defRPr/>
              </a:pPr>
              <a:t>‹#›</a:t>
            </a:fld>
            <a:endParaRPr lang="en-GB" altLang="en-US"/>
          </a:p>
        </p:txBody>
      </p:sp>
    </p:spTree>
    <p:extLst>
      <p:ext uri="{BB962C8B-B14F-4D97-AF65-F5344CB8AC3E}">
        <p14:creationId xmlns:p14="http://schemas.microsoft.com/office/powerpoint/2010/main" val="151909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3FF0FB97-EB80-461C-8E7B-789C9068F604}" type="slidenum">
              <a:rPr lang="en-GB" altLang="en-US"/>
              <a:pPr>
                <a:defRPr/>
              </a:pPr>
              <a:t>‹#›</a:t>
            </a:fld>
            <a:endParaRPr lang="en-GB" altLang="en-US"/>
          </a:p>
        </p:txBody>
      </p:sp>
    </p:spTree>
    <p:extLst>
      <p:ext uri="{BB962C8B-B14F-4D97-AF65-F5344CB8AC3E}">
        <p14:creationId xmlns:p14="http://schemas.microsoft.com/office/powerpoint/2010/main" val="144284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656D5C4F-B3F4-4399-91C2-83054114B0BB}" type="slidenum">
              <a:rPr lang="en-GB" altLang="en-US"/>
              <a:pPr>
                <a:defRPr/>
              </a:pPr>
              <a:t>‹#›</a:t>
            </a:fld>
            <a:endParaRPr lang="en-GB" altLang="en-US"/>
          </a:p>
        </p:txBody>
      </p:sp>
    </p:spTree>
    <p:extLst>
      <p:ext uri="{BB962C8B-B14F-4D97-AF65-F5344CB8AC3E}">
        <p14:creationId xmlns:p14="http://schemas.microsoft.com/office/powerpoint/2010/main" val="3182358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4125EBD-3B97-4C2A-826E-4DB4ED3939B0}" type="slidenum">
              <a:rPr lang="en-GB" altLang="en-US"/>
              <a:pPr>
                <a:defRPr/>
              </a:pPr>
              <a:t>‹#›</a:t>
            </a:fld>
            <a:endParaRPr lang="en-GB" altLang="en-US"/>
          </a:p>
        </p:txBody>
      </p:sp>
    </p:spTree>
    <p:extLst>
      <p:ext uri="{BB962C8B-B14F-4D97-AF65-F5344CB8AC3E}">
        <p14:creationId xmlns:p14="http://schemas.microsoft.com/office/powerpoint/2010/main" val="1339824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C3BD91-9C28-498C-9DC7-3FB65093E587}" type="slidenum">
              <a:rPr lang="en-GB" altLang="en-US"/>
              <a:pPr>
                <a:defRPr/>
              </a:pPr>
              <a:t>‹#›</a:t>
            </a:fld>
            <a:endParaRPr lang="en-GB" altLang="en-US"/>
          </a:p>
        </p:txBody>
      </p:sp>
    </p:spTree>
    <p:extLst>
      <p:ext uri="{BB962C8B-B14F-4D97-AF65-F5344CB8AC3E}">
        <p14:creationId xmlns:p14="http://schemas.microsoft.com/office/powerpoint/2010/main" val="3161800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9BEC72-378E-4438-B40B-BB8B1297D04F}" type="slidenum">
              <a:rPr lang="en-GB" altLang="en-US"/>
              <a:pPr>
                <a:defRPr/>
              </a:pPr>
              <a:t>‹#›</a:t>
            </a:fld>
            <a:endParaRPr lang="en-GB" altLang="en-US"/>
          </a:p>
        </p:txBody>
      </p:sp>
    </p:spTree>
    <p:extLst>
      <p:ext uri="{BB962C8B-B14F-4D97-AF65-F5344CB8AC3E}">
        <p14:creationId xmlns:p14="http://schemas.microsoft.com/office/powerpoint/2010/main" val="16844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6FA506-EF48-4F21-B18E-439C5A6D06FD}" type="slidenum">
              <a:rPr lang="en-GB" altLang="en-US"/>
              <a:pPr>
                <a:defRPr/>
              </a:pPr>
              <a:t>‹#›</a:t>
            </a:fld>
            <a:endParaRPr lang="en-GB" altLang="en-US"/>
          </a:p>
        </p:txBody>
      </p:sp>
    </p:spTree>
    <p:extLst>
      <p:ext uri="{BB962C8B-B14F-4D97-AF65-F5344CB8AC3E}">
        <p14:creationId xmlns:p14="http://schemas.microsoft.com/office/powerpoint/2010/main" val="212448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1952015"/>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866727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800479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2751085"/>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14496"/>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1745273"/>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460380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A6D7"/>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171450"/>
            <a:ext cx="9144000" cy="898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7300">
                <a:solidFill>
                  <a:srgbClr val="FFFFFF"/>
                </a:solidFill>
                <a:latin typeface="Arial Unicode MS" pitchFamily="34" charset="-128"/>
              </a:defRPr>
            </a:lvl1pPr>
            <a:lvl2pPr marL="742950" indent="-285750" eaLnBrk="0" hangingPunct="0">
              <a:defRPr sz="7300">
                <a:solidFill>
                  <a:srgbClr val="FFFFFF"/>
                </a:solidFill>
                <a:latin typeface="Arial Unicode MS" pitchFamily="34" charset="-128"/>
              </a:defRPr>
            </a:lvl2pPr>
            <a:lvl3pPr marL="1143000" indent="-228600" eaLnBrk="0" hangingPunct="0">
              <a:defRPr sz="7300">
                <a:solidFill>
                  <a:srgbClr val="FFFFFF"/>
                </a:solidFill>
                <a:latin typeface="Arial Unicode MS" pitchFamily="34" charset="-128"/>
              </a:defRPr>
            </a:lvl3pPr>
            <a:lvl4pPr marL="1600200" indent="-228600" eaLnBrk="0" hangingPunct="0">
              <a:defRPr sz="7300">
                <a:solidFill>
                  <a:srgbClr val="FFFFFF"/>
                </a:solidFill>
                <a:latin typeface="Arial Unicode MS" pitchFamily="34" charset="-128"/>
              </a:defRPr>
            </a:lvl4pPr>
            <a:lvl5pPr marL="2057400" indent="-228600" eaLnBrk="0" hangingPunct="0">
              <a:defRPr sz="7300">
                <a:solidFill>
                  <a:srgbClr val="FFFFFF"/>
                </a:solidFill>
                <a:latin typeface="Arial Unicode MS" pitchFamily="34" charset="-128"/>
              </a:defRPr>
            </a:lvl5pPr>
            <a:lvl6pPr marL="2514600" indent="-228600" eaLnBrk="0" fontAlgn="base" hangingPunct="0">
              <a:spcBef>
                <a:spcPct val="0"/>
              </a:spcBef>
              <a:spcAft>
                <a:spcPct val="0"/>
              </a:spcAft>
              <a:defRPr sz="7300">
                <a:solidFill>
                  <a:srgbClr val="FFFFFF"/>
                </a:solidFill>
                <a:latin typeface="Arial Unicode MS" pitchFamily="34" charset="-128"/>
              </a:defRPr>
            </a:lvl6pPr>
            <a:lvl7pPr marL="2971800" indent="-228600" eaLnBrk="0" fontAlgn="base" hangingPunct="0">
              <a:spcBef>
                <a:spcPct val="0"/>
              </a:spcBef>
              <a:spcAft>
                <a:spcPct val="0"/>
              </a:spcAft>
              <a:defRPr sz="7300">
                <a:solidFill>
                  <a:srgbClr val="FFFFFF"/>
                </a:solidFill>
                <a:latin typeface="Arial Unicode MS" pitchFamily="34" charset="-128"/>
              </a:defRPr>
            </a:lvl7pPr>
            <a:lvl8pPr marL="3429000" indent="-228600" eaLnBrk="0" fontAlgn="base" hangingPunct="0">
              <a:spcBef>
                <a:spcPct val="0"/>
              </a:spcBef>
              <a:spcAft>
                <a:spcPct val="0"/>
              </a:spcAft>
              <a:defRPr sz="7300">
                <a:solidFill>
                  <a:srgbClr val="FFFFFF"/>
                </a:solidFill>
                <a:latin typeface="Arial Unicode MS" pitchFamily="34" charset="-128"/>
              </a:defRPr>
            </a:lvl8pPr>
            <a:lvl9pPr marL="3886200" indent="-228600" eaLnBrk="0" fontAlgn="base" hangingPunct="0">
              <a:spcBef>
                <a:spcPct val="0"/>
              </a:spcBef>
              <a:spcAft>
                <a:spcPct val="0"/>
              </a:spcAft>
              <a:defRPr sz="7300">
                <a:solidFill>
                  <a:srgbClr val="FFFFFF"/>
                </a:solidFill>
                <a:latin typeface="Arial Unicode MS" pitchFamily="34" charset="-128"/>
              </a:defRPr>
            </a:lvl9pPr>
          </a:lstStyle>
          <a:p>
            <a:pPr eaLnBrk="1" hangingPunct="1">
              <a:defRPr/>
            </a:pPr>
            <a:endParaRPr lang="en-GB" altLang="en-US" smtClean="0">
              <a:cs typeface="+mn-cs"/>
            </a:endParaRPr>
          </a:p>
        </p:txBody>
      </p:sp>
      <p:sp>
        <p:nvSpPr>
          <p:cNvPr id="1027" name="Rectangle 1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4" descr="UNODC_logo_E_unblue_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17463"/>
            <a:ext cx="32416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2"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Lst>
  <p:transition>
    <p:cut/>
  </p:transition>
  <p:txStyles>
    <p:titleStyle>
      <a:lvl1pPr algn="l" rtl="0" eaLnBrk="0" fontAlgn="base" hangingPunct="0">
        <a:spcBef>
          <a:spcPct val="0"/>
        </a:spcBef>
        <a:spcAft>
          <a:spcPct val="0"/>
        </a:spcAft>
        <a:defRPr sz="3000" b="1">
          <a:solidFill>
            <a:srgbClr val="FFFFFF"/>
          </a:solidFill>
          <a:latin typeface="+mj-lt"/>
          <a:ea typeface="+mj-ea"/>
          <a:cs typeface="+mj-cs"/>
        </a:defRPr>
      </a:lvl1pPr>
      <a:lvl2pPr algn="l" rtl="0" eaLnBrk="0" fontAlgn="base" hangingPunct="0">
        <a:spcBef>
          <a:spcPct val="0"/>
        </a:spcBef>
        <a:spcAft>
          <a:spcPct val="0"/>
        </a:spcAft>
        <a:defRPr sz="3000" b="1">
          <a:solidFill>
            <a:srgbClr val="FFFFFF"/>
          </a:solidFill>
          <a:latin typeface="Arial Narrow" pitchFamily="34" charset="0"/>
        </a:defRPr>
      </a:lvl2pPr>
      <a:lvl3pPr algn="l" rtl="0" eaLnBrk="0" fontAlgn="base" hangingPunct="0">
        <a:spcBef>
          <a:spcPct val="0"/>
        </a:spcBef>
        <a:spcAft>
          <a:spcPct val="0"/>
        </a:spcAft>
        <a:defRPr sz="3000" b="1">
          <a:solidFill>
            <a:srgbClr val="FFFFFF"/>
          </a:solidFill>
          <a:latin typeface="Arial Narrow" pitchFamily="34" charset="0"/>
        </a:defRPr>
      </a:lvl3pPr>
      <a:lvl4pPr algn="l" rtl="0" eaLnBrk="0" fontAlgn="base" hangingPunct="0">
        <a:spcBef>
          <a:spcPct val="0"/>
        </a:spcBef>
        <a:spcAft>
          <a:spcPct val="0"/>
        </a:spcAft>
        <a:defRPr sz="3000" b="1">
          <a:solidFill>
            <a:srgbClr val="FFFFFF"/>
          </a:solidFill>
          <a:latin typeface="Arial Narrow" pitchFamily="34" charset="0"/>
        </a:defRPr>
      </a:lvl4pPr>
      <a:lvl5pPr algn="l" rtl="0" eaLnBrk="0" fontAlgn="base" hangingPunct="0">
        <a:spcBef>
          <a:spcPct val="0"/>
        </a:spcBef>
        <a:spcAft>
          <a:spcPct val="0"/>
        </a:spcAft>
        <a:defRPr sz="3000" b="1">
          <a:solidFill>
            <a:srgbClr val="FFFFFF"/>
          </a:solidFill>
          <a:latin typeface="Arial Narrow" pitchFamily="34" charset="0"/>
        </a:defRPr>
      </a:lvl5pPr>
      <a:lvl6pPr marL="457200" algn="l" rtl="0" fontAlgn="base">
        <a:spcBef>
          <a:spcPct val="0"/>
        </a:spcBef>
        <a:spcAft>
          <a:spcPct val="0"/>
        </a:spcAft>
        <a:defRPr sz="3000" b="1">
          <a:solidFill>
            <a:srgbClr val="FFFFFF"/>
          </a:solidFill>
          <a:latin typeface="Arial Narrow" pitchFamily="34" charset="0"/>
        </a:defRPr>
      </a:lvl6pPr>
      <a:lvl7pPr marL="914400" algn="l" rtl="0" fontAlgn="base">
        <a:spcBef>
          <a:spcPct val="0"/>
        </a:spcBef>
        <a:spcAft>
          <a:spcPct val="0"/>
        </a:spcAft>
        <a:defRPr sz="3000" b="1">
          <a:solidFill>
            <a:srgbClr val="FFFFFF"/>
          </a:solidFill>
          <a:latin typeface="Arial Narrow" pitchFamily="34" charset="0"/>
        </a:defRPr>
      </a:lvl7pPr>
      <a:lvl8pPr marL="1371600" algn="l" rtl="0" fontAlgn="base">
        <a:spcBef>
          <a:spcPct val="0"/>
        </a:spcBef>
        <a:spcAft>
          <a:spcPct val="0"/>
        </a:spcAft>
        <a:defRPr sz="3000" b="1">
          <a:solidFill>
            <a:srgbClr val="FFFFFF"/>
          </a:solidFill>
          <a:latin typeface="Arial Narrow" pitchFamily="34" charset="0"/>
        </a:defRPr>
      </a:lvl8pPr>
      <a:lvl9pPr marL="1828800" algn="l" rtl="0" fontAlgn="base">
        <a:spcBef>
          <a:spcPct val="0"/>
        </a:spcBef>
        <a:spcAft>
          <a:spcPct val="0"/>
        </a:spcAft>
        <a:defRPr sz="3000" b="1">
          <a:solidFill>
            <a:srgbClr val="FFFFFF"/>
          </a:solidFill>
          <a:latin typeface="Arial Narrow" pitchFamily="34" charset="0"/>
        </a:defRPr>
      </a:lvl9pPr>
    </p:titleStyle>
    <p:bodyStyle>
      <a:lvl1pPr marL="342900" indent="-342900" algn="l" rtl="0" eaLnBrk="0" fontAlgn="base" hangingPunct="0">
        <a:spcBef>
          <a:spcPct val="20000"/>
        </a:spcBef>
        <a:spcAft>
          <a:spcPct val="0"/>
        </a:spcAft>
        <a:buChar char="•"/>
        <a:defRPr sz="28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FF"/>
          </a:solidFill>
          <a:latin typeface="+mn-lt"/>
        </a:defRPr>
      </a:lvl2pPr>
      <a:lvl3pPr marL="1143000" indent="-228600" algn="l" rtl="0" eaLnBrk="0" fontAlgn="base" hangingPunct="0">
        <a:spcBef>
          <a:spcPct val="20000"/>
        </a:spcBef>
        <a:spcAft>
          <a:spcPct val="0"/>
        </a:spcAft>
        <a:buChar char="•"/>
        <a:defRPr sz="2000">
          <a:solidFill>
            <a:srgbClr val="FFFFFF"/>
          </a:solidFill>
          <a:latin typeface="+mn-lt"/>
        </a:defRPr>
      </a:lvl3pPr>
      <a:lvl4pPr marL="1600200" indent="-228600" algn="l" rtl="0" eaLnBrk="0" fontAlgn="base" hangingPunct="0">
        <a:spcBef>
          <a:spcPct val="20000"/>
        </a:spcBef>
        <a:spcAft>
          <a:spcPct val="0"/>
        </a:spcAft>
        <a:buChar char="–"/>
        <a:defRPr>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514600" indent="-228600" algn="l" rtl="0" fontAlgn="base">
        <a:spcBef>
          <a:spcPct val="20000"/>
        </a:spcBef>
        <a:spcAft>
          <a:spcPct val="0"/>
        </a:spcAft>
        <a:buChar char="»"/>
        <a:defRPr>
          <a:solidFill>
            <a:srgbClr val="FFFFFF"/>
          </a:solidFill>
          <a:latin typeface="+mn-lt"/>
        </a:defRPr>
      </a:lvl6pPr>
      <a:lvl7pPr marL="2971800" indent="-228600" algn="l" rtl="0" fontAlgn="base">
        <a:spcBef>
          <a:spcPct val="20000"/>
        </a:spcBef>
        <a:spcAft>
          <a:spcPct val="0"/>
        </a:spcAft>
        <a:buChar char="»"/>
        <a:defRPr>
          <a:solidFill>
            <a:srgbClr val="FFFFFF"/>
          </a:solidFill>
          <a:latin typeface="+mn-lt"/>
        </a:defRPr>
      </a:lvl7pPr>
      <a:lvl8pPr marL="3429000" indent="-228600" algn="l" rtl="0" fontAlgn="base">
        <a:spcBef>
          <a:spcPct val="20000"/>
        </a:spcBef>
        <a:spcAft>
          <a:spcPct val="0"/>
        </a:spcAft>
        <a:buChar char="»"/>
        <a:defRPr>
          <a:solidFill>
            <a:srgbClr val="FFFFFF"/>
          </a:solidFill>
          <a:latin typeface="+mn-lt"/>
        </a:defRPr>
      </a:lvl8pPr>
      <a:lvl9pPr marL="3886200" indent="-228600" algn="l" rtl="0" fontAlgn="base">
        <a:spcBef>
          <a:spcPct val="20000"/>
        </a:spcBef>
        <a:spcAft>
          <a:spcPct val="0"/>
        </a:spcAft>
        <a:buChar char="»"/>
        <a:defRPr>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FA6D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cs typeface="+mn-cs"/>
              </a:defRPr>
            </a:lvl1pPr>
          </a:lstStyle>
          <a:p>
            <a:pPr>
              <a:defRPr/>
            </a:pPr>
            <a:endParaRPr lang="en-GB" alt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cs typeface="+mn-cs"/>
              </a:defRPr>
            </a:lvl1pPr>
          </a:lstStyle>
          <a:p>
            <a:pPr>
              <a:defRPr/>
            </a:pPr>
            <a:endParaRPr lang="en-GB" alt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cs typeface="+mn-cs"/>
              </a:defRPr>
            </a:lvl1pPr>
          </a:lstStyle>
          <a:p>
            <a:pPr>
              <a:defRPr/>
            </a:pPr>
            <a:fld id="{551237E8-CCDA-4A05-9A0B-60ED8905C5C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3246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r" eaLnBrk="1" hangingPunct="1">
              <a:spcBef>
                <a:spcPct val="0"/>
              </a:spcBef>
              <a:buFontTx/>
              <a:buNone/>
            </a:pPr>
            <a:endParaRPr lang="en-US" altLang="en-US" sz="1400" b="1"/>
          </a:p>
        </p:txBody>
      </p:sp>
      <p:sp>
        <p:nvSpPr>
          <p:cNvPr id="4100" name="Rectangle 4"/>
          <p:cNvSpPr>
            <a:spLocks noChangeArrowheads="1"/>
          </p:cNvSpPr>
          <p:nvPr/>
        </p:nvSpPr>
        <p:spPr bwMode="auto">
          <a:xfrm>
            <a:off x="611560" y="2312988"/>
            <a:ext cx="853244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ctr" eaLnBrk="1" hangingPunct="1">
              <a:spcBef>
                <a:spcPct val="0"/>
              </a:spcBef>
              <a:buFontTx/>
              <a:buNone/>
            </a:pPr>
            <a:r>
              <a:rPr lang="en-GB" altLang="en-US" sz="3600" dirty="0">
                <a:latin typeface="Arial Unicode MS" pitchFamily="34" charset="-128"/>
              </a:rPr>
              <a:t> </a:t>
            </a:r>
            <a:r>
              <a:rPr lang="en-GB" altLang="en-US" sz="3600" dirty="0" smtClean="0">
                <a:latin typeface="Arial Unicode MS" pitchFamily="34" charset="-128"/>
              </a:rPr>
              <a:t>World Drug Report 2014 – </a:t>
            </a:r>
            <a:endParaRPr lang="en-GB" altLang="en-US" sz="3600" dirty="0" smtClean="0">
              <a:latin typeface="Arial Unicode MS" pitchFamily="34" charset="-128"/>
            </a:endParaRPr>
          </a:p>
          <a:p>
            <a:pPr algn="ctr" eaLnBrk="1" hangingPunct="1">
              <a:spcBef>
                <a:spcPct val="0"/>
              </a:spcBef>
              <a:buFontTx/>
              <a:buNone/>
            </a:pPr>
            <a:r>
              <a:rPr lang="en-GB" altLang="en-US" sz="3600" dirty="0" smtClean="0">
                <a:latin typeface="Arial Unicode MS" pitchFamily="34" charset="-128"/>
              </a:rPr>
              <a:t>Chapter </a:t>
            </a:r>
            <a:r>
              <a:rPr lang="en-GB" altLang="en-US" sz="3600" dirty="0" smtClean="0">
                <a:latin typeface="Arial Unicode MS" pitchFamily="34" charset="-128"/>
              </a:rPr>
              <a:t>II: </a:t>
            </a:r>
          </a:p>
          <a:p>
            <a:pPr algn="ctr" eaLnBrk="1" hangingPunct="1">
              <a:spcBef>
                <a:spcPct val="0"/>
              </a:spcBef>
              <a:buFontTx/>
              <a:buNone/>
            </a:pPr>
            <a:r>
              <a:rPr lang="en-GB" altLang="en-US" sz="3600" dirty="0" smtClean="0">
                <a:latin typeface="Arial Unicode MS" pitchFamily="34" charset="-128"/>
              </a:rPr>
              <a:t>Precursor chemicals </a:t>
            </a:r>
            <a:endParaRPr lang="en-US" altLang="en-US" sz="3600" dirty="0">
              <a:solidFill>
                <a:srgbClr val="FFCC00"/>
              </a:solidFill>
              <a:latin typeface="Arial Unicode MS" pitchFamily="34" charset="-128"/>
            </a:endParaRPr>
          </a:p>
        </p:txBody>
      </p:sp>
      <p:sp>
        <p:nvSpPr>
          <p:cNvPr id="2318341" name="Rectangle 5"/>
          <p:cNvSpPr>
            <a:spLocks noChangeArrowheads="1"/>
          </p:cNvSpPr>
          <p:nvPr/>
        </p:nvSpPr>
        <p:spPr bwMode="auto">
          <a:xfrm>
            <a:off x="2123467" y="4732268"/>
            <a:ext cx="5508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2000" b="1" dirty="0" smtClean="0">
                <a:effectLst>
                  <a:outerShdw blurRad="38100" dist="38100" dir="2700000" algn="tl">
                    <a:srgbClr val="000000"/>
                  </a:outerShdw>
                </a:effectLst>
                <a:cs typeface="+mn-cs"/>
              </a:rPr>
              <a:t>June </a:t>
            </a:r>
            <a:r>
              <a:rPr lang="en-US" altLang="en-US" sz="2000" b="1" dirty="0">
                <a:effectLst>
                  <a:outerShdw blurRad="38100" dist="38100" dir="2700000" algn="tl">
                    <a:srgbClr val="000000"/>
                  </a:outerShdw>
                </a:effectLst>
                <a:cs typeface="+mn-cs"/>
              </a:rPr>
              <a:t>2014</a:t>
            </a:r>
          </a:p>
          <a:p>
            <a:pPr>
              <a:defRPr/>
            </a:pPr>
            <a:endParaRPr lang="en-US" altLang="en-US" sz="2000" b="1" dirty="0">
              <a:effectLst>
                <a:outerShdw blurRad="38100" dist="38100" dir="2700000" algn="tl">
                  <a:srgbClr val="000000"/>
                </a:outerShdw>
              </a:effectLst>
              <a:cs typeface="+mn-cs"/>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4213" y="476250"/>
            <a:ext cx="7772400" cy="1143000"/>
          </a:xfrm>
        </p:spPr>
        <p:txBody>
          <a:bodyPr/>
          <a:lstStyle/>
          <a:p>
            <a:r>
              <a:rPr lang="en-GB" altLang="en-US" dirty="0" smtClean="0"/>
              <a:t>Conclusions</a:t>
            </a:r>
          </a:p>
        </p:txBody>
      </p:sp>
      <p:sp>
        <p:nvSpPr>
          <p:cNvPr id="3" name="Content Placeholder 2"/>
          <p:cNvSpPr>
            <a:spLocks noGrp="1"/>
          </p:cNvSpPr>
          <p:nvPr>
            <p:ph idx="1"/>
          </p:nvPr>
        </p:nvSpPr>
        <p:spPr>
          <a:xfrm>
            <a:off x="0" y="1268413"/>
            <a:ext cx="9251950" cy="4611687"/>
          </a:xfrm>
        </p:spPr>
        <p:txBody>
          <a:bodyPr/>
          <a:lstStyle/>
          <a:p>
            <a:pPr>
              <a:defRPr/>
            </a:pPr>
            <a:r>
              <a:rPr lang="en-GB" sz="2400" dirty="0" smtClean="0"/>
              <a:t>Potential vulnerabilities of diversion of precursor chemicals increased over the last two decades  </a:t>
            </a:r>
          </a:p>
          <a:p>
            <a:pPr>
              <a:defRPr/>
            </a:pPr>
            <a:r>
              <a:rPr lang="en-GB" sz="2400" dirty="0" smtClean="0"/>
              <a:t>Nonetheless, progress has been made in precursor control since the 1988 Convention was adopted </a:t>
            </a:r>
          </a:p>
          <a:p>
            <a:pPr>
              <a:defRPr/>
            </a:pPr>
            <a:r>
              <a:rPr lang="en-GB" sz="2400" smtClean="0"/>
              <a:t>Challenges are arising </a:t>
            </a:r>
            <a:r>
              <a:rPr lang="en-GB" sz="2400" dirty="0" smtClean="0"/>
              <a:t>from new strategies adopted by operators of clandestine laboratories, notably the use </a:t>
            </a:r>
            <a:r>
              <a:rPr lang="en-GB" sz="2400" smtClean="0"/>
              <a:t>of non-controlled  ‘</a:t>
            </a:r>
            <a:r>
              <a:rPr lang="en-GB" sz="2400" dirty="0" smtClean="0"/>
              <a:t>substitute precursors‘</a:t>
            </a:r>
          </a:p>
          <a:p>
            <a:pPr>
              <a:defRPr/>
            </a:pPr>
            <a:r>
              <a:rPr lang="en-GB" sz="2400" dirty="0"/>
              <a:t> </a:t>
            </a:r>
            <a:r>
              <a:rPr lang="en-GB" sz="2400" dirty="0" smtClean="0"/>
              <a:t>Some of the instruments (international legal requirements) already exist</a:t>
            </a:r>
            <a:r>
              <a:rPr lang="en-GB" dirty="0" smtClean="0"/>
              <a:t>:</a:t>
            </a:r>
          </a:p>
          <a:p>
            <a:pPr lvl="1">
              <a:defRPr/>
            </a:pPr>
            <a:r>
              <a:rPr lang="en-GB" sz="2000" dirty="0" smtClean="0"/>
              <a:t>‘limited international special surveillance list’</a:t>
            </a:r>
          </a:p>
          <a:p>
            <a:pPr lvl="1">
              <a:defRPr/>
            </a:pPr>
            <a:r>
              <a:rPr lang="en-GB" sz="2000" dirty="0" smtClean="0"/>
              <a:t>diversion of non-scheduled substances for clandestine manufacture made a ‘criminal offence’</a:t>
            </a:r>
          </a:p>
          <a:p>
            <a:pPr lvl="1">
              <a:defRPr/>
            </a:pPr>
            <a:r>
              <a:rPr lang="en-GB" sz="2000" dirty="0" smtClean="0"/>
              <a:t>pre-export notifications for non-scheduled substances and pharmaceutical preparations</a:t>
            </a:r>
          </a:p>
          <a:p>
            <a:pPr lvl="1">
              <a:defRPr/>
            </a:pPr>
            <a:r>
              <a:rPr lang="en-GB" sz="2000" dirty="0" smtClean="0"/>
              <a:t>participation in the PICS, including for non-scheduled substances  </a:t>
            </a:r>
          </a:p>
          <a:p>
            <a:pPr>
              <a:defRPr/>
            </a:pPr>
            <a:r>
              <a:rPr lang="en-GB" sz="2400" dirty="0" smtClean="0"/>
              <a:t>… but are still awaiting global implementation</a:t>
            </a:r>
            <a:r>
              <a:rPr lang="en-GB" dirty="0" smtClean="0"/>
              <a:t> </a:t>
            </a:r>
          </a:p>
          <a:p>
            <a:pPr marL="0" indent="0">
              <a:buFontTx/>
              <a:buNone/>
              <a:defRPr/>
            </a:pPr>
            <a:r>
              <a:rPr lang="en-GB" sz="2000" dirty="0"/>
              <a:t>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22" name="Picture 2" descr="PIC_LOW NO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842963"/>
            <a:ext cx="7561263"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23" name="Rectangle 3"/>
          <p:cNvSpPr>
            <a:spLocks noChangeArrowheads="1"/>
          </p:cNvSpPr>
          <p:nvPr/>
        </p:nvSpPr>
        <p:spPr bwMode="auto">
          <a:xfrm>
            <a:off x="2843213" y="5876925"/>
            <a:ext cx="35766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r" eaLnBrk="1" hangingPunct="1">
              <a:spcBef>
                <a:spcPct val="0"/>
              </a:spcBef>
              <a:buFontTx/>
              <a:buNone/>
            </a:pPr>
            <a:r>
              <a:rPr lang="en-GB" altLang="en-US" sz="2400">
                <a:solidFill>
                  <a:schemeClr val="tx1"/>
                </a:solidFill>
                <a:latin typeface="Frutiger 45"/>
              </a:rPr>
              <a:t>For more information:</a:t>
            </a:r>
            <a:br>
              <a:rPr lang="en-GB" altLang="en-US" sz="2400">
                <a:solidFill>
                  <a:schemeClr val="tx1"/>
                </a:solidFill>
                <a:latin typeface="Frutiger 45"/>
              </a:rPr>
            </a:br>
            <a:r>
              <a:rPr lang="en-GB" altLang="en-US" sz="2400">
                <a:solidFill>
                  <a:schemeClr val="tx1"/>
                </a:solidFill>
                <a:latin typeface="Frutiger 45"/>
              </a:rPr>
              <a:t>http://www.unodc.org/</a:t>
            </a:r>
          </a:p>
        </p:txBody>
      </p:sp>
      <p:sp>
        <p:nvSpPr>
          <p:cNvPr id="1617924" name="Rectangle 4"/>
          <p:cNvSpPr>
            <a:spLocks noChangeArrowheads="1"/>
          </p:cNvSpPr>
          <p:nvPr/>
        </p:nvSpPr>
        <p:spPr bwMode="auto">
          <a:xfrm>
            <a:off x="2897188" y="908050"/>
            <a:ext cx="3619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ctr" eaLnBrk="1" hangingPunct="1">
              <a:spcBef>
                <a:spcPct val="0"/>
              </a:spcBef>
              <a:buFontTx/>
              <a:buNone/>
            </a:pPr>
            <a:r>
              <a:rPr lang="en-GB" altLang="en-US" sz="2400" b="1">
                <a:solidFill>
                  <a:schemeClr val="tx1"/>
                </a:solidFill>
                <a:latin typeface="Frutiger 45"/>
              </a:rPr>
              <a:t>THANK YOU </a:t>
            </a:r>
          </a:p>
          <a:p>
            <a:pPr algn="ctr" eaLnBrk="1" hangingPunct="1">
              <a:spcBef>
                <a:spcPct val="0"/>
              </a:spcBef>
              <a:buFontTx/>
              <a:buNone/>
            </a:pPr>
            <a:r>
              <a:rPr lang="en-GB" altLang="en-US" sz="2400" b="1">
                <a:solidFill>
                  <a:schemeClr val="tx1"/>
                </a:solidFill>
                <a:latin typeface="Frutiger 45"/>
              </a:rPr>
              <a:t>FOR YOUR ATTENTION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17922"/>
                                        </p:tgtEl>
                                        <p:attrNameLst>
                                          <p:attrName>style.visibility</p:attrName>
                                        </p:attrNameLst>
                                      </p:cBhvr>
                                      <p:to>
                                        <p:strVal val="visible"/>
                                      </p:to>
                                    </p:set>
                                    <p:animEffect transition="in" filter="wipe(up)">
                                      <p:cBhvr>
                                        <p:cTn id="7" dur="2000"/>
                                        <p:tgtEl>
                                          <p:spTgt spid="1617922"/>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17924"/>
                                        </p:tgtEl>
                                        <p:attrNameLst>
                                          <p:attrName>style.visibility</p:attrName>
                                        </p:attrNameLst>
                                      </p:cBhvr>
                                      <p:to>
                                        <p:strVal val="visible"/>
                                      </p:to>
                                    </p:set>
                                    <p:animEffect transition="in" filter="wipe(up)">
                                      <p:cBhvr>
                                        <p:cTn id="11" dur="2000"/>
                                        <p:tgtEl>
                                          <p:spTgt spid="1617924"/>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1617923"/>
                                        </p:tgtEl>
                                        <p:attrNameLst>
                                          <p:attrName>style.visibility</p:attrName>
                                        </p:attrNameLst>
                                      </p:cBhvr>
                                      <p:to>
                                        <p:strVal val="visible"/>
                                      </p:to>
                                    </p:set>
                                    <p:animEffect transition="in" filter="wipe(up)">
                                      <p:cBhvr>
                                        <p:cTn id="15" dur="2000"/>
                                        <p:tgtEl>
                                          <p:spTgt spid="161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44488"/>
            <a:ext cx="9324975" cy="1139825"/>
          </a:xfrm>
        </p:spPr>
        <p:txBody>
          <a:bodyPr/>
          <a:lstStyle/>
          <a:p>
            <a:r>
              <a:rPr lang="en-GB" altLang="en-US" sz="2200" smtClean="0"/>
              <a:t>Regional distribution of the value added of the global chemical industry, 1990-2010 </a:t>
            </a:r>
          </a:p>
        </p:txBody>
      </p:sp>
      <p:graphicFrame>
        <p:nvGraphicFramePr>
          <p:cNvPr id="4" name="Chart 3"/>
          <p:cNvGraphicFramePr/>
          <p:nvPr/>
        </p:nvGraphicFramePr>
        <p:xfrm>
          <a:off x="0" y="1124744"/>
          <a:ext cx="8964488"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Rectangle 4"/>
          <p:cNvSpPr>
            <a:spLocks noChangeArrowheads="1"/>
          </p:cNvSpPr>
          <p:nvPr/>
        </p:nvSpPr>
        <p:spPr bwMode="auto">
          <a:xfrm>
            <a:off x="179388" y="6338888"/>
            <a:ext cx="8601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a:latin typeface="Arial Unicode MS" pitchFamily="34" charset="-128"/>
              </a:rPr>
              <a:t>Source: UNODC estimates based on World Bank, Indicators, August 2013</a:t>
            </a:r>
            <a:r>
              <a:rPr lang="en-GB" altLang="en-US" sz="1600">
                <a:latin typeface="Arial Unicode MS" pitchFamily="34" charset="-128"/>
              </a:rPr>
              <a:t>.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down)">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down)">
                                      <p:cBhvr>
                                        <p:cTn id="27" dur="500"/>
                                        <p:tgtEl>
                                          <p:spTgt spid="4">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down)">
                                      <p:cBhvr>
                                        <p:cTn id="32" dur="500"/>
                                        <p:tgtEl>
                                          <p:spTgt spid="4">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down)">
                                      <p:cBhvr>
                                        <p:cTn id="37" dur="500"/>
                                        <p:tgtEl>
                                          <p:spTgt spid="4">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down)">
                                      <p:cBhvr>
                                        <p:cTn id="42" dur="500"/>
                                        <p:tgtEl>
                                          <p:spTgt spid="4">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wipe(down)">
                                      <p:cBhvr>
                                        <p:cTn id="47" dur="500"/>
                                        <p:tgtEl>
                                          <p:spTgt spid="4">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wipe(down)">
                                      <p:cBhvr>
                                        <p:cTn id="52" dur="500"/>
                                        <p:tgtEl>
                                          <p:spTgt spid="4">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wipe(down)">
                                      <p:cBhvr>
                                        <p:cTn id="57" dur="500"/>
                                        <p:tgtEl>
                                          <p:spTgt spid="4">
                                            <p:graphicEl>
                                              <a:chart seriesIdx="-4" categoryIdx="9"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wipe(down)">
                                      <p:cBhvr>
                                        <p:cTn id="62" dur="500"/>
                                        <p:tgtEl>
                                          <p:spTgt spid="4">
                                            <p:graphicEl>
                                              <a:chart seriesIdx="-4" categoryIdx="10"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wipe(down)">
                                      <p:cBhvr>
                                        <p:cTn id="67" dur="500"/>
                                        <p:tgtEl>
                                          <p:spTgt spid="4">
                                            <p:graphicEl>
                                              <a:chart seriesIdx="-4" categoryIdx="11" bldStep="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wipe(down)">
                                      <p:cBhvr>
                                        <p:cTn id="72" dur="500"/>
                                        <p:tgtEl>
                                          <p:spTgt spid="4">
                                            <p:graphicEl>
                                              <a:chart seriesIdx="-4" categoryIdx="12" bldStep="category"/>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wipe(down)">
                                      <p:cBhvr>
                                        <p:cTn id="77" dur="500"/>
                                        <p:tgtEl>
                                          <p:spTgt spid="4">
                                            <p:graphicEl>
                                              <a:chart seriesIdx="-4" categoryIdx="1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63" y="579438"/>
            <a:ext cx="4746626" cy="857250"/>
          </a:xfrm>
        </p:spPr>
        <p:txBody>
          <a:bodyPr/>
          <a:lstStyle/>
          <a:p>
            <a:pPr algn="ctr"/>
            <a:r>
              <a:rPr lang="en-GB" altLang="en-US" sz="1800" smtClean="0"/>
              <a:t>Global exports of the chemical industry,</a:t>
            </a:r>
            <a:br>
              <a:rPr lang="en-GB" altLang="en-US" sz="1800" smtClean="0"/>
            </a:br>
            <a:r>
              <a:rPr lang="en-GB" altLang="en-US" sz="1800" smtClean="0"/>
              <a:t>1990-2012</a:t>
            </a:r>
          </a:p>
        </p:txBody>
      </p:sp>
      <p:sp>
        <p:nvSpPr>
          <p:cNvPr id="1638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163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1638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1639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3" name="Rectangle 2"/>
          <p:cNvSpPr/>
          <p:nvPr/>
        </p:nvSpPr>
        <p:spPr>
          <a:xfrm>
            <a:off x="4572000" y="692150"/>
            <a:ext cx="4572000" cy="646113"/>
          </a:xfrm>
          <a:prstGeom prst="rect">
            <a:avLst/>
          </a:prstGeom>
        </p:spPr>
        <p:txBody>
          <a:bodyPr>
            <a:spAutoFit/>
          </a:bodyPr>
          <a:lstStyle/>
          <a:p>
            <a:pPr algn="ctr">
              <a:defRPr/>
            </a:pPr>
            <a:r>
              <a:rPr lang="en-GB" sz="1800" b="1" dirty="0">
                <a:latin typeface="+mj-lt"/>
                <a:cs typeface="+mn-cs"/>
              </a:rPr>
              <a:t>Growth in exports, output and value-added of the chemical industry (based on constant US$)</a:t>
            </a:r>
          </a:p>
        </p:txBody>
      </p:sp>
      <p:sp>
        <p:nvSpPr>
          <p:cNvPr id="16392" name="Rectangle 4"/>
          <p:cNvSpPr>
            <a:spLocks noChangeArrowheads="1"/>
          </p:cNvSpPr>
          <p:nvPr/>
        </p:nvSpPr>
        <p:spPr bwMode="auto">
          <a:xfrm>
            <a:off x="17463" y="6297613"/>
            <a:ext cx="9126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dirty="0">
                <a:latin typeface="Arial Unicode MS" pitchFamily="34" charset="-128"/>
              </a:rPr>
              <a:t>Sources: </a:t>
            </a:r>
            <a:r>
              <a:rPr lang="en-GB" altLang="en-US" sz="1200" dirty="0" err="1">
                <a:latin typeface="Arial Unicode MS" pitchFamily="34" charset="-128"/>
              </a:rPr>
              <a:t>UNODC</a:t>
            </a:r>
            <a:r>
              <a:rPr lang="en-GB" altLang="en-US" sz="1200" dirty="0">
                <a:latin typeface="Arial Unicode MS" pitchFamily="34" charset="-128"/>
              </a:rPr>
              <a:t> estimates based on World Bank Indicators, </a:t>
            </a:r>
            <a:r>
              <a:rPr lang="en-GB" altLang="en-US" sz="1200" dirty="0" err="1">
                <a:latin typeface="Arial Unicode MS" pitchFamily="34" charset="-128"/>
              </a:rPr>
              <a:t>UNIDO</a:t>
            </a:r>
            <a:r>
              <a:rPr lang="en-GB" altLang="en-US" sz="1200" dirty="0">
                <a:latin typeface="Arial Unicode MS" pitchFamily="34" charset="-128"/>
              </a:rPr>
              <a:t> Industrial Database and UN </a:t>
            </a:r>
            <a:r>
              <a:rPr lang="en-GB" altLang="en-US" sz="1200" dirty="0" err="1">
                <a:latin typeface="Arial Unicode MS" pitchFamily="34" charset="-128"/>
              </a:rPr>
              <a:t>COMTRADE</a:t>
            </a:r>
            <a:r>
              <a:rPr lang="en-GB" altLang="en-US" sz="1200" dirty="0">
                <a:latin typeface="Arial Unicode MS" pitchFamily="34" charset="-128"/>
              </a:rPr>
              <a:t> (</a:t>
            </a:r>
            <a:r>
              <a:rPr lang="en-GB" altLang="en-US" sz="1200" dirty="0" err="1">
                <a:latin typeface="Arial Unicode MS" pitchFamily="34" charset="-128"/>
              </a:rPr>
              <a:t>SITC</a:t>
            </a:r>
            <a:r>
              <a:rPr lang="en-GB" altLang="en-US" sz="1200" dirty="0">
                <a:latin typeface="Arial Unicode MS" pitchFamily="34" charset="-128"/>
              </a:rPr>
              <a:t> </a:t>
            </a:r>
            <a:r>
              <a:rPr lang="en-GB" altLang="en-US" sz="1200" dirty="0" err="1">
                <a:latin typeface="Arial Unicode MS" pitchFamily="34" charset="-128"/>
              </a:rPr>
              <a:t>Rev.3</a:t>
            </a:r>
            <a:r>
              <a:rPr lang="en-GB" altLang="en-US" sz="1200" dirty="0">
                <a:latin typeface="Arial Unicode MS" pitchFamily="34" charset="-128"/>
              </a:rPr>
              <a:t>). </a:t>
            </a:r>
          </a:p>
        </p:txBody>
      </p:sp>
      <p:graphicFrame>
        <p:nvGraphicFramePr>
          <p:cNvPr id="13" name="Chart 12"/>
          <p:cNvGraphicFramePr>
            <a:graphicFrameLocks noGrp="1"/>
          </p:cNvGraphicFramePr>
          <p:nvPr/>
        </p:nvGraphicFramePr>
        <p:xfrm>
          <a:off x="0" y="1317303"/>
          <a:ext cx="4857750" cy="4933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noGrp="1"/>
          </p:cNvGraphicFramePr>
          <p:nvPr/>
        </p:nvGraphicFramePr>
        <p:xfrm>
          <a:off x="4932040" y="1338263"/>
          <a:ext cx="4192938" cy="489904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5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2" dur="5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7" dur="500"/>
                                        <p:tgtEl>
                                          <p:spTgt spid="1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down)">
                                      <p:cBhvr>
                                        <p:cTn id="27" dur="500"/>
                                        <p:tgtEl>
                                          <p:spTgt spid="14">
                                            <p:graphicEl>
                                              <a:chart seriesIdx="-3" categoryIdx="-3" bldStep="gridLegen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wipe(down)">
                                      <p:cBhvr>
                                        <p:cTn id="32" dur="500"/>
                                        <p:tgtEl>
                                          <p:spTgt spid="14">
                                            <p:graphicEl>
                                              <a:chart seriesIdx="-4" categoryIdx="0"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wipe(down)">
                                      <p:cBhvr>
                                        <p:cTn id="37" dur="500"/>
                                        <p:tgtEl>
                                          <p:spTgt spid="14">
                                            <p:graphicEl>
                                              <a:chart seriesIdx="-4" categoryIdx="1"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wipe(down)">
                                      <p:cBhvr>
                                        <p:cTn id="42" dur="500"/>
                                        <p:tgtEl>
                                          <p:spTgt spid="14">
                                            <p:graphicEl>
                                              <a:chart seriesIdx="-4" categoryIdx="2"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392" grpId="0"/>
      <p:bldGraphic spid="13" grpId="0">
        <p:bldSub>
          <a:bldChart bld="series"/>
        </p:bldSub>
      </p:bldGraphic>
      <p:bldGraphic spid="14"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88" y="549275"/>
            <a:ext cx="9144000" cy="858838"/>
          </a:xfrm>
        </p:spPr>
        <p:txBody>
          <a:bodyPr/>
          <a:lstStyle/>
          <a:p>
            <a:r>
              <a:rPr lang="en-GB" altLang="en-US" sz="2300" smtClean="0"/>
              <a:t>Potential manufacture of precursor chemicals (Table I and Table II), 2010-2012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7125"/>
            <a:ext cx="760095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31888"/>
            <a:ext cx="75882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797425"/>
            <a:ext cx="3563937" cy="206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a:spLocks noChangeArrowheads="1"/>
          </p:cNvSpPr>
          <p:nvPr/>
        </p:nvSpPr>
        <p:spPr bwMode="auto">
          <a:xfrm>
            <a:off x="7362825" y="3756025"/>
            <a:ext cx="1752600" cy="830263"/>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a:solidFill>
                  <a:schemeClr val="tx1"/>
                </a:solidFill>
                <a:latin typeface="Arial Unicode MS" pitchFamily="34" charset="-128"/>
              </a:rPr>
              <a:t>77 potential precursors producing countries account for 77% of the world population</a:t>
            </a:r>
          </a:p>
        </p:txBody>
      </p:sp>
      <p:sp>
        <p:nvSpPr>
          <p:cNvPr id="10" name="TextBox 9"/>
          <p:cNvSpPr txBox="1">
            <a:spLocks noChangeArrowheads="1"/>
          </p:cNvSpPr>
          <p:nvPr/>
        </p:nvSpPr>
        <p:spPr bwMode="auto">
          <a:xfrm>
            <a:off x="7372350" y="2276475"/>
            <a:ext cx="1752600" cy="1385888"/>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200">
                <a:solidFill>
                  <a:schemeClr val="tx1"/>
                </a:solidFill>
                <a:latin typeface="Arial Unicode MS" pitchFamily="34" charset="-128"/>
              </a:rPr>
              <a:t>20 countries officially reported manufacture of Table I precursors to UNODC  over the 2010-2012 period </a:t>
            </a:r>
          </a:p>
          <a:p>
            <a:pPr eaLnBrk="1" hangingPunct="1">
              <a:spcBef>
                <a:spcPct val="0"/>
              </a:spcBef>
              <a:buFontTx/>
              <a:buNone/>
            </a:pPr>
            <a:r>
              <a:rPr lang="en-GB" altLang="en-US" sz="1200">
                <a:solidFill>
                  <a:schemeClr val="tx1"/>
                </a:solidFill>
                <a:latin typeface="Arial Unicode MS" pitchFamily="34" charset="-128"/>
              </a:rPr>
              <a:t>(8 in Asia, 8 in Europe and 4 in the Americas).</a:t>
            </a:r>
          </a:p>
        </p:txBody>
      </p:sp>
      <p:sp>
        <p:nvSpPr>
          <p:cNvPr id="23560" name="Rectangle 8"/>
          <p:cNvSpPr>
            <a:spLocks noChangeArrowheads="1"/>
          </p:cNvSpPr>
          <p:nvPr/>
        </p:nvSpPr>
        <p:spPr bwMode="auto">
          <a:xfrm>
            <a:off x="684213" y="6430963"/>
            <a:ext cx="4319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fr-FR" altLang="en-US" sz="1200">
                <a:latin typeface="Arial Unicode MS" pitchFamily="34" charset="-128"/>
              </a:rPr>
              <a:t>Sources: UNODC, Annual  Reports Questionnaire data and UN COMTRADE data. </a:t>
            </a:r>
            <a:endParaRPr lang="en-GB" altLang="en-US" sz="1200">
              <a:latin typeface="Arial Unicode MS" pitchFamily="34" charset="-128"/>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1201"/>
                                        </p:tgtEl>
                                        <p:attrNameLst>
                                          <p:attrName>style.visibility</p:attrName>
                                        </p:attrNameLst>
                                      </p:cBhvr>
                                      <p:to>
                                        <p:strVal val="visible"/>
                                      </p:to>
                                    </p:set>
                                    <p:animEffect transition="in" filter="wipe(up)">
                                      <p:cBhvr>
                                        <p:cTn id="22" dur="2000"/>
                                        <p:tgtEl>
                                          <p:spTgt spid="512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nvGraphicFramePr>
        <p:xfrm>
          <a:off x="1689100" y="1422400"/>
          <a:ext cx="5740400" cy="5003800"/>
        </p:xfrm>
        <a:graphic>
          <a:graphicData uri="http://schemas.openxmlformats.org/presentationml/2006/ole">
            <mc:AlternateContent xmlns:mc="http://schemas.openxmlformats.org/markup-compatibility/2006">
              <mc:Choice xmlns:v="urn:schemas-microsoft-com:vml" Requires="v">
                <p:oleObj spid="_x0000_s24677" name="Document" r:id="rId4" imgW="5523903" imgH="4804182" progId="Word.Document.12">
                  <p:embed/>
                </p:oleObj>
              </mc:Choice>
              <mc:Fallback>
                <p:oleObj name="Document" r:id="rId4" imgW="5523903" imgH="4804182"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1422400"/>
                        <a:ext cx="5740400" cy="5003800"/>
                      </a:xfrm>
                      <a:prstGeom prst="rect">
                        <a:avLst/>
                      </a:prstGeom>
                      <a:solidFill>
                        <a:srgbClr val="EEF9F4"/>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Rectangle 5"/>
          <p:cNvSpPr>
            <a:spLocks noChangeArrowheads="1"/>
          </p:cNvSpPr>
          <p:nvPr/>
        </p:nvSpPr>
        <p:spPr bwMode="auto">
          <a:xfrm>
            <a:off x="0" y="69215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algn="ctr" eaLnBrk="1" hangingPunct="1">
              <a:spcBef>
                <a:spcPct val="0"/>
              </a:spcBef>
              <a:buFontTx/>
              <a:buNone/>
            </a:pPr>
            <a:r>
              <a:rPr lang="en-GB" altLang="en-US" sz="2000" b="1">
                <a:latin typeface="Arial Unicode MS" pitchFamily="34" charset="-128"/>
              </a:rPr>
              <a:t>Regional distribution of trade in internationally controlled precursors  </a:t>
            </a:r>
          </a:p>
          <a:p>
            <a:pPr algn="ctr" eaLnBrk="1" hangingPunct="1">
              <a:spcBef>
                <a:spcPct val="0"/>
              </a:spcBef>
              <a:buFontTx/>
              <a:buNone/>
            </a:pPr>
            <a:r>
              <a:rPr lang="en-GB" altLang="en-US" sz="2000" b="1">
                <a:latin typeface="Arial Unicode MS" pitchFamily="34" charset="-128"/>
              </a:rPr>
              <a:t>(Table I and Table II),  2010-2012</a:t>
            </a:r>
          </a:p>
        </p:txBody>
      </p:sp>
      <p:sp>
        <p:nvSpPr>
          <p:cNvPr id="24580" name="Rectangle 6"/>
          <p:cNvSpPr>
            <a:spLocks noChangeArrowheads="1"/>
          </p:cNvSpPr>
          <p:nvPr/>
        </p:nvSpPr>
        <p:spPr bwMode="auto">
          <a:xfrm>
            <a:off x="1619250" y="6430963"/>
            <a:ext cx="3384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fr-FR" altLang="en-US" sz="1200">
                <a:latin typeface="Arial Unicode MS" pitchFamily="34" charset="-128"/>
              </a:rPr>
              <a:t>Source: COMTRADE data. </a:t>
            </a:r>
            <a:endParaRPr lang="en-GB" altLang="en-US" sz="1200">
              <a:latin typeface="Arial Unicode MS" pitchFamily="34" charset="-128"/>
            </a:endParaRPr>
          </a:p>
        </p:txBody>
      </p:sp>
      <p:sp>
        <p:nvSpPr>
          <p:cNvPr id="24581" name="Rectangle 2"/>
          <p:cNvSpPr>
            <a:spLocks noChangeArrowheads="1"/>
          </p:cNvSpPr>
          <p:nvPr/>
        </p:nvSpPr>
        <p:spPr bwMode="auto">
          <a:xfrm>
            <a:off x="1712913" y="3789363"/>
            <a:ext cx="5688012" cy="2641600"/>
          </a:xfrm>
          <a:prstGeom prst="rect">
            <a:avLst/>
          </a:prstGeom>
          <a:solidFill>
            <a:srgbClr val="FFFFFF"/>
          </a:solidFill>
          <a:ln w="9525" algn="ctr">
            <a:solidFill>
              <a:schemeClr val="tx1"/>
            </a:solidFill>
            <a:round/>
            <a:headEnd/>
            <a:tailEnd/>
          </a:ln>
        </p:spPr>
        <p:txBody>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graphicFrame>
        <p:nvGraphicFramePr>
          <p:cNvPr id="5" name="Object 4"/>
          <p:cNvGraphicFramePr>
            <a:graphicFrameLocks noChangeAspect="1"/>
          </p:cNvGraphicFramePr>
          <p:nvPr/>
        </p:nvGraphicFramePr>
        <p:xfrm>
          <a:off x="1676400" y="1422400"/>
          <a:ext cx="5740400" cy="5003800"/>
        </p:xfrm>
        <a:graphic>
          <a:graphicData uri="http://schemas.openxmlformats.org/presentationml/2006/ole">
            <mc:AlternateContent xmlns:mc="http://schemas.openxmlformats.org/markup-compatibility/2006">
              <mc:Choice xmlns:v="urn:schemas-microsoft-com:vml" Requires="v">
                <p:oleObj spid="_x0000_s24678" name="Document" r:id="rId6" imgW="5523903" imgH="4804182" progId="Word.Document.12">
                  <p:embed/>
                </p:oleObj>
              </mc:Choice>
              <mc:Fallback>
                <p:oleObj name="Document" r:id="rId6" imgW="5523903" imgH="4804182"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22400"/>
                        <a:ext cx="5740400" cy="5003800"/>
                      </a:xfrm>
                      <a:prstGeom prst="rect">
                        <a:avLst/>
                      </a:prstGeom>
                      <a:solidFill>
                        <a:srgbClr val="EEF9F4"/>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7950" y="404813"/>
            <a:ext cx="9036050" cy="1143000"/>
          </a:xfrm>
        </p:spPr>
        <p:txBody>
          <a:bodyPr/>
          <a:lstStyle/>
          <a:p>
            <a:pPr eaLnBrk="1" hangingPunct="1"/>
            <a:r>
              <a:rPr lang="en-GB" altLang="en-US" sz="2000" smtClean="0"/>
              <a:t>Global (legal) exports of precursor chemicals in constant 2012 US dollars, 1996-2012</a:t>
            </a:r>
          </a:p>
        </p:txBody>
      </p:sp>
      <p:sp>
        <p:nvSpPr>
          <p:cNvPr id="2662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graphicFrame>
        <p:nvGraphicFramePr>
          <p:cNvPr id="7" name="Chart 6"/>
          <p:cNvGraphicFramePr>
            <a:graphicFrameLocks noGrp="1"/>
          </p:cNvGraphicFramePr>
          <p:nvPr/>
        </p:nvGraphicFramePr>
        <p:xfrm>
          <a:off x="107504" y="1267701"/>
          <a:ext cx="8928992"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7"/>
          <p:cNvSpPr>
            <a:spLocks noChangeArrowheads="1"/>
          </p:cNvSpPr>
          <p:nvPr/>
        </p:nvSpPr>
        <p:spPr bwMode="auto">
          <a:xfrm>
            <a:off x="1598613" y="6562725"/>
            <a:ext cx="3384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fr-FR" altLang="en-US" sz="1200" dirty="0">
                <a:latin typeface="Arial Unicode MS" pitchFamily="34" charset="-128"/>
              </a:rPr>
              <a:t>Source: </a:t>
            </a:r>
            <a:r>
              <a:rPr lang="fr-FR" altLang="en-US" sz="1200" dirty="0" err="1">
                <a:latin typeface="Arial Unicode MS" pitchFamily="34" charset="-128"/>
              </a:rPr>
              <a:t>COMTRADE</a:t>
            </a:r>
            <a:r>
              <a:rPr lang="fr-FR" altLang="en-US" sz="1200" dirty="0">
                <a:latin typeface="Arial Unicode MS" pitchFamily="34" charset="-128"/>
              </a:rPr>
              <a:t> data. </a:t>
            </a:r>
            <a:endParaRPr lang="en-GB" altLang="en-US" sz="1200" dirty="0">
              <a:latin typeface="Arial Unicode MS" pitchFamily="34" charset="-128"/>
            </a:endParaRPr>
          </a:p>
        </p:txBody>
      </p:sp>
      <p:sp>
        <p:nvSpPr>
          <p:cNvPr id="2" name="TextBox 1"/>
          <p:cNvSpPr txBox="1">
            <a:spLocks noChangeArrowheads="1"/>
          </p:cNvSpPr>
          <p:nvPr/>
        </p:nvSpPr>
        <p:spPr bwMode="auto">
          <a:xfrm>
            <a:off x="1908175" y="1628775"/>
            <a:ext cx="3074988" cy="830263"/>
          </a:xfrm>
          <a:prstGeom prst="rect">
            <a:avLst/>
          </a:prstGeom>
          <a:solidFill>
            <a:srgbClr val="FFFFFF"/>
          </a:solidFill>
          <a:ln w="9525">
            <a:solidFill>
              <a:schemeClr val="tx1"/>
            </a:solidFill>
            <a:miter lim="800000"/>
            <a:headEnd/>
            <a:tailEnd/>
          </a:ln>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600">
                <a:solidFill>
                  <a:schemeClr val="tx1"/>
                </a:solidFill>
                <a:latin typeface="Arial Unicode MS" pitchFamily="34" charset="-128"/>
              </a:rPr>
              <a:t>Change:                  1996-2012:</a:t>
            </a:r>
          </a:p>
          <a:p>
            <a:pPr eaLnBrk="1" hangingPunct="1">
              <a:spcBef>
                <a:spcPct val="0"/>
              </a:spcBef>
              <a:buFontTx/>
              <a:buNone/>
            </a:pPr>
            <a:r>
              <a:rPr lang="en-GB" altLang="en-US" sz="1600">
                <a:solidFill>
                  <a:schemeClr val="tx1"/>
                </a:solidFill>
                <a:latin typeface="Arial Unicode MS" pitchFamily="34" charset="-128"/>
              </a:rPr>
              <a:t>Table I precursors:      +35% </a:t>
            </a:r>
          </a:p>
          <a:p>
            <a:pPr eaLnBrk="1" hangingPunct="1">
              <a:spcBef>
                <a:spcPct val="0"/>
              </a:spcBef>
              <a:buFontTx/>
              <a:buNone/>
            </a:pPr>
            <a:r>
              <a:rPr lang="en-GB" altLang="en-US" sz="1600">
                <a:solidFill>
                  <a:schemeClr val="tx1"/>
                </a:solidFill>
                <a:latin typeface="Arial Unicode MS" pitchFamily="34" charset="-128"/>
              </a:rPr>
              <a:t>Table II precursors:   3½ times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7" dur="2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22" dur="20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662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772400" cy="587375"/>
          </a:xfrm>
        </p:spPr>
        <p:txBody>
          <a:bodyPr/>
          <a:lstStyle/>
          <a:p>
            <a:r>
              <a:rPr lang="en-GB" altLang="en-US" sz="2400" smtClean="0"/>
              <a:t>Global seizures of Table I precursors, 1989-2012</a:t>
            </a:r>
            <a:r>
              <a:rPr lang="en-GB" altLang="en-US" smtClean="0"/>
              <a:t> </a:t>
            </a:r>
          </a:p>
        </p:txBody>
      </p:sp>
      <p:sp>
        <p:nvSpPr>
          <p:cNvPr id="2765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4"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sp>
        <p:nvSpPr>
          <p:cNvPr id="27656"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endParaRPr lang="en-GB" altLang="en-US" sz="7300">
              <a:latin typeface="Arial Unicode MS" pitchFamily="34" charset="-128"/>
            </a:endParaRPr>
          </a:p>
        </p:txBody>
      </p:sp>
      <p:graphicFrame>
        <p:nvGraphicFramePr>
          <p:cNvPr id="25" name="Chart 24"/>
          <p:cNvGraphicFramePr>
            <a:graphicFrameLocks noGrp="1"/>
          </p:cNvGraphicFramePr>
          <p:nvPr/>
        </p:nvGraphicFramePr>
        <p:xfrm>
          <a:off x="251520" y="1196752"/>
          <a:ext cx="878497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27658" name="Rectangle 25"/>
          <p:cNvSpPr>
            <a:spLocks noChangeArrowheads="1"/>
          </p:cNvSpPr>
          <p:nvPr/>
        </p:nvSpPr>
        <p:spPr bwMode="auto">
          <a:xfrm>
            <a:off x="111125" y="5915025"/>
            <a:ext cx="90154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FFFFFF"/>
                </a:solidFill>
                <a:latin typeface="Arial Narrow" pitchFamily="34" charset="0"/>
              </a:defRPr>
            </a:lvl1pPr>
            <a:lvl2pPr marL="742950" indent="-285750" eaLnBrk="0" hangingPunct="0">
              <a:spcBef>
                <a:spcPct val="20000"/>
              </a:spcBef>
              <a:buChar char="–"/>
              <a:defRPr sz="2400">
                <a:solidFill>
                  <a:srgbClr val="FFFFFF"/>
                </a:solidFill>
                <a:latin typeface="Arial Narrow" pitchFamily="34" charset="0"/>
              </a:defRPr>
            </a:lvl2pPr>
            <a:lvl3pPr marL="1143000" indent="-228600" eaLnBrk="0" hangingPunct="0">
              <a:spcBef>
                <a:spcPct val="20000"/>
              </a:spcBef>
              <a:buChar char="•"/>
              <a:defRPr sz="2000">
                <a:solidFill>
                  <a:srgbClr val="FFFFFF"/>
                </a:solidFill>
                <a:latin typeface="Arial Narrow" pitchFamily="34" charset="0"/>
              </a:defRPr>
            </a:lvl3pPr>
            <a:lvl4pPr marL="1600200" indent="-228600" eaLnBrk="0" hangingPunct="0">
              <a:spcBef>
                <a:spcPct val="20000"/>
              </a:spcBef>
              <a:buChar char="–"/>
              <a:defRPr>
                <a:solidFill>
                  <a:srgbClr val="FFFFFF"/>
                </a:solidFill>
                <a:latin typeface="Arial Narrow" pitchFamily="34" charset="0"/>
              </a:defRPr>
            </a:lvl4pPr>
            <a:lvl5pPr marL="2057400" indent="-228600" eaLnBrk="0" hangingPunct="0">
              <a:spcBef>
                <a:spcPct val="20000"/>
              </a:spcBef>
              <a:buChar char="»"/>
              <a:defRPr>
                <a:solidFill>
                  <a:srgbClr val="FFFFFF"/>
                </a:solidFill>
                <a:latin typeface="Arial Narrow" pitchFamily="34" charset="0"/>
              </a:defRPr>
            </a:lvl5pPr>
            <a:lvl6pPr marL="2514600" indent="-228600" eaLnBrk="0" fontAlgn="base" hangingPunct="0">
              <a:spcBef>
                <a:spcPct val="20000"/>
              </a:spcBef>
              <a:spcAft>
                <a:spcPct val="0"/>
              </a:spcAft>
              <a:buChar char="»"/>
              <a:defRPr>
                <a:solidFill>
                  <a:srgbClr val="FFFFFF"/>
                </a:solidFill>
                <a:latin typeface="Arial Narrow" pitchFamily="34" charset="0"/>
              </a:defRPr>
            </a:lvl6pPr>
            <a:lvl7pPr marL="2971800" indent="-228600" eaLnBrk="0" fontAlgn="base" hangingPunct="0">
              <a:spcBef>
                <a:spcPct val="20000"/>
              </a:spcBef>
              <a:spcAft>
                <a:spcPct val="0"/>
              </a:spcAft>
              <a:buChar char="»"/>
              <a:defRPr>
                <a:solidFill>
                  <a:srgbClr val="FFFFFF"/>
                </a:solidFill>
                <a:latin typeface="Arial Narrow" pitchFamily="34" charset="0"/>
              </a:defRPr>
            </a:lvl7pPr>
            <a:lvl8pPr marL="3429000" indent="-228600" eaLnBrk="0" fontAlgn="base" hangingPunct="0">
              <a:spcBef>
                <a:spcPct val="20000"/>
              </a:spcBef>
              <a:spcAft>
                <a:spcPct val="0"/>
              </a:spcAft>
              <a:buChar char="»"/>
              <a:defRPr>
                <a:solidFill>
                  <a:srgbClr val="FFFFFF"/>
                </a:solidFill>
                <a:latin typeface="Arial Narrow" pitchFamily="34" charset="0"/>
              </a:defRPr>
            </a:lvl8pPr>
            <a:lvl9pPr marL="3886200" indent="-228600" eaLnBrk="0" fontAlgn="base" hangingPunct="0">
              <a:spcBef>
                <a:spcPct val="20000"/>
              </a:spcBef>
              <a:spcAft>
                <a:spcPct val="0"/>
              </a:spcAft>
              <a:buChar char="»"/>
              <a:defRPr>
                <a:solidFill>
                  <a:srgbClr val="FFFFFF"/>
                </a:solidFill>
                <a:latin typeface="Arial Narrow" pitchFamily="34" charset="0"/>
              </a:defRPr>
            </a:lvl9pPr>
          </a:lstStyle>
          <a:p>
            <a:pPr eaLnBrk="1" hangingPunct="1">
              <a:spcBef>
                <a:spcPct val="0"/>
              </a:spcBef>
              <a:buFontTx/>
              <a:buNone/>
            </a:pPr>
            <a:r>
              <a:rPr lang="en-GB" altLang="en-US" sz="1100">
                <a:latin typeface="Arial Unicode MS" pitchFamily="34" charset="-128"/>
              </a:rPr>
              <a:t>*cocaine precursor: potassium permanganate; heroin precursor: acetic anhydride; amphetamine-type stimulants (ATS) precursors: P-2-P, phenylacetic acid, ephedrine, pseudoephedrine, norephedrine, 3,4-MDP-2-P, safrole, isosafrole, piperonal; others: lysergic acid; ergometrine, ergotamine, N-Aceylanthranilic acid </a:t>
            </a:r>
          </a:p>
          <a:p>
            <a:pPr eaLnBrk="1" hangingPunct="1">
              <a:spcBef>
                <a:spcPct val="0"/>
              </a:spcBef>
              <a:buFontTx/>
              <a:buNone/>
            </a:pPr>
            <a:r>
              <a:rPr lang="en-GB" altLang="en-US" sz="1100">
                <a:latin typeface="Arial Unicode MS" pitchFamily="34" charset="-128"/>
              </a:rPr>
              <a:t>*preliminary data for 2012; data may still rise once additional information becomes available.</a:t>
            </a:r>
          </a:p>
          <a:p>
            <a:pPr eaLnBrk="1" hangingPunct="1">
              <a:spcBef>
                <a:spcPct val="0"/>
              </a:spcBef>
              <a:buFontTx/>
              <a:buNone/>
            </a:pPr>
            <a:r>
              <a:rPr lang="en-GB" altLang="en-US" sz="1100">
                <a:latin typeface="Arial Unicode MS" pitchFamily="34" charset="-128"/>
              </a:rPr>
              <a:t>Source: INCB, </a:t>
            </a:r>
            <a:r>
              <a:rPr lang="en-GB" altLang="en-US" sz="1100" i="1">
                <a:latin typeface="Arial Unicode MS" pitchFamily="34" charset="-128"/>
              </a:rPr>
              <a:t>2013 Precursors report</a:t>
            </a:r>
            <a:r>
              <a:rPr lang="en-GB" altLang="en-US" sz="1100">
                <a:latin typeface="Arial Unicode MS" pitchFamily="34" charset="-128"/>
              </a:rPr>
              <a:t>, New York 2014 (and previous years).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left)">
                                      <p:cBhvr>
                                        <p:cTn id="7" dur="2000"/>
                                        <p:tgtEl>
                                          <p:spTgt spid="2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left)">
                                      <p:cBhvr>
                                        <p:cTn id="12" dur="2000"/>
                                        <p:tgtEl>
                                          <p:spTgt spid="2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left)">
                                      <p:cBhvr>
                                        <p:cTn id="17" dur="2000"/>
                                        <p:tgtEl>
                                          <p:spTgt spid="2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wipe(left)">
                                      <p:cBhvr>
                                        <p:cTn id="22" dur="2000"/>
                                        <p:tgtEl>
                                          <p:spTgt spid="2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wipe(left)">
                                      <p:cBhvr>
                                        <p:cTn id="27" dur="2000"/>
                                        <p:tgtEl>
                                          <p:spTgt spid="2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graphicEl>
                                              <a:chart seriesIdx="4" categoryIdx="-4" bldStep="series"/>
                                            </p:graphicEl>
                                          </p:spTgt>
                                        </p:tgtEl>
                                        <p:attrNameLst>
                                          <p:attrName>style.visibility</p:attrName>
                                        </p:attrNameLst>
                                      </p:cBhvr>
                                      <p:to>
                                        <p:strVal val="visible"/>
                                      </p:to>
                                    </p:set>
                                    <p:animEffect transition="in" filter="wipe(left)">
                                      <p:cBhvr>
                                        <p:cTn id="32" dur="2000"/>
                                        <p:tgtEl>
                                          <p:spTgt spid="2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graphicEl>
                                              <a:chart seriesIdx="5" categoryIdx="-4" bldStep="series"/>
                                            </p:graphicEl>
                                          </p:spTgt>
                                        </p:tgtEl>
                                        <p:attrNameLst>
                                          <p:attrName>style.visibility</p:attrName>
                                        </p:attrNameLst>
                                      </p:cBhvr>
                                      <p:to>
                                        <p:strVal val="visible"/>
                                      </p:to>
                                    </p:set>
                                    <p:animEffect transition="in" filter="wipe(left)">
                                      <p:cBhvr>
                                        <p:cTn id="37" dur="2000"/>
                                        <p:tgtEl>
                                          <p:spTgt spid="25">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55576" y="404664"/>
            <a:ext cx="7772400" cy="1008112"/>
          </a:xfrm>
        </p:spPr>
        <p:txBody>
          <a:bodyPr/>
          <a:lstStyle/>
          <a:p>
            <a:r>
              <a:rPr lang="en-GB" altLang="en-US" dirty="0" smtClean="0"/>
              <a:t>Effects of precursor control </a:t>
            </a:r>
          </a:p>
        </p:txBody>
      </p:sp>
      <p:sp>
        <p:nvSpPr>
          <p:cNvPr id="3" name="Content Placeholder 2"/>
          <p:cNvSpPr>
            <a:spLocks noGrp="1"/>
          </p:cNvSpPr>
          <p:nvPr>
            <p:ph idx="1"/>
          </p:nvPr>
        </p:nvSpPr>
        <p:spPr>
          <a:xfrm>
            <a:off x="0" y="1052736"/>
            <a:ext cx="9144000" cy="4906739"/>
          </a:xfrm>
        </p:spPr>
        <p:txBody>
          <a:bodyPr/>
          <a:lstStyle/>
          <a:p>
            <a:r>
              <a:rPr lang="en-GB" altLang="en-US" dirty="0" smtClean="0"/>
              <a:t>Seizures and stopped shipments</a:t>
            </a:r>
          </a:p>
          <a:p>
            <a:pPr lvl="2">
              <a:spcBef>
                <a:spcPts val="0"/>
              </a:spcBef>
            </a:pPr>
            <a:r>
              <a:rPr lang="en-GB" altLang="en-US" dirty="0" smtClean="0"/>
              <a:t>Seizures of Table I precursors:  12-fold increase 1990-92 and 2010-2012</a:t>
            </a:r>
          </a:p>
          <a:p>
            <a:pPr lvl="2">
              <a:spcBef>
                <a:spcPts val="0"/>
              </a:spcBef>
            </a:pPr>
            <a:r>
              <a:rPr lang="en-GB" altLang="en-US" dirty="0" smtClean="0"/>
              <a:t>Stopped precursors shipments even more important than precursors seizures </a:t>
            </a:r>
          </a:p>
          <a:p>
            <a:r>
              <a:rPr lang="en-GB" altLang="en-US" dirty="0" smtClean="0"/>
              <a:t>Additional measurements of ‘effectiveness’: </a:t>
            </a:r>
          </a:p>
          <a:p>
            <a:pPr lvl="1"/>
            <a:r>
              <a:rPr lang="en-GB" altLang="en-US" dirty="0" smtClean="0"/>
              <a:t>Interception </a:t>
            </a:r>
            <a:r>
              <a:rPr lang="en-GB" altLang="en-US" dirty="0" smtClean="0"/>
              <a:t>rate </a:t>
            </a:r>
            <a:r>
              <a:rPr lang="en-GB" altLang="en-US" sz="1800" dirty="0" smtClean="0"/>
              <a:t>(15%  for diverted potassium permanganate and acetic anhydride over the 2007-2012 period)</a:t>
            </a:r>
            <a:endParaRPr lang="en-GB" altLang="en-US" sz="1800" dirty="0" smtClean="0"/>
          </a:p>
          <a:p>
            <a:pPr lvl="1"/>
            <a:r>
              <a:rPr lang="en-GB" altLang="en-US" dirty="0" smtClean="0"/>
              <a:t>Reduction of drug availability </a:t>
            </a:r>
          </a:p>
          <a:p>
            <a:pPr lvl="2"/>
            <a:r>
              <a:rPr lang="en-GB" altLang="en-US" sz="2400" dirty="0" smtClean="0"/>
              <a:t>Seizures of precursor chemicals compared to drug </a:t>
            </a:r>
            <a:r>
              <a:rPr lang="en-GB" altLang="en-US" sz="2400" dirty="0" smtClean="0"/>
              <a:t>seizures </a:t>
            </a:r>
          </a:p>
          <a:p>
            <a:pPr marL="914400" lvl="2" indent="0">
              <a:buNone/>
            </a:pPr>
            <a:r>
              <a:rPr lang="en-GB" altLang="en-US" dirty="0" smtClean="0"/>
              <a:t>    Seizures of ecstasy precursors:           18% more than ecstasy seizures (2007-2012); </a:t>
            </a:r>
          </a:p>
          <a:p>
            <a:pPr marL="914400" lvl="2" indent="0">
              <a:spcBef>
                <a:spcPts val="0"/>
              </a:spcBef>
              <a:buNone/>
            </a:pPr>
            <a:r>
              <a:rPr lang="en-GB" altLang="en-US" dirty="0" smtClean="0"/>
              <a:t>    Seizures of amphetamines precursors:  &gt; 2-fold seizures of amphetamine and meth-</a:t>
            </a:r>
          </a:p>
          <a:p>
            <a:pPr marL="914400" lvl="2" indent="0">
              <a:spcBef>
                <a:spcPts val="0"/>
              </a:spcBef>
              <a:buNone/>
            </a:pPr>
            <a:r>
              <a:rPr lang="en-GB" altLang="en-US" dirty="0"/>
              <a:t> </a:t>
            </a:r>
            <a:r>
              <a:rPr lang="en-GB" altLang="en-US" dirty="0" smtClean="0"/>
              <a:t>                                                                                                amphetamine (2007-2012)                  </a:t>
            </a:r>
          </a:p>
          <a:p>
            <a:pPr lvl="2">
              <a:spcBef>
                <a:spcPts val="0"/>
              </a:spcBef>
            </a:pPr>
            <a:r>
              <a:rPr lang="en-GB" altLang="en-US" dirty="0"/>
              <a:t> </a:t>
            </a:r>
            <a:r>
              <a:rPr lang="en-GB" altLang="en-US" sz="2400" dirty="0" smtClean="0"/>
              <a:t>Cases </a:t>
            </a:r>
            <a:r>
              <a:rPr lang="en-GB" altLang="en-US" sz="2400" dirty="0" smtClean="0"/>
              <a:t>of reductions in supply of drugs linked to precursors </a:t>
            </a:r>
            <a:r>
              <a:rPr lang="en-GB" altLang="en-US" sz="2400" dirty="0" smtClean="0"/>
              <a:t>control:  </a:t>
            </a:r>
          </a:p>
          <a:p>
            <a:pPr marL="914400" lvl="2" indent="0">
              <a:buNone/>
            </a:pPr>
            <a:r>
              <a:rPr lang="en-GB" altLang="en-US" dirty="0"/>
              <a:t> </a:t>
            </a:r>
            <a:r>
              <a:rPr lang="en-GB" altLang="en-US" dirty="0" smtClean="0"/>
              <a:t>    </a:t>
            </a:r>
            <a:r>
              <a:rPr lang="en-GB" altLang="en-US" dirty="0" smtClean="0"/>
              <a:t>LSD, </a:t>
            </a:r>
            <a:r>
              <a:rPr lang="en-GB" altLang="en-US" dirty="0" err="1" smtClean="0"/>
              <a:t>methaqualone</a:t>
            </a:r>
            <a:r>
              <a:rPr lang="en-GB" altLang="en-US" dirty="0" smtClean="0"/>
              <a:t>, ecstasy  </a:t>
            </a:r>
            <a:endParaRPr lang="en-GB" altLang="en-US" dirty="0" smtClean="0"/>
          </a:p>
          <a:p>
            <a:pPr lvl="1"/>
            <a:r>
              <a:rPr lang="en-GB" altLang="en-US" dirty="0" smtClean="0"/>
              <a:t>Impact of precursor control on </a:t>
            </a:r>
            <a:r>
              <a:rPr lang="en-GB" altLang="en-US" dirty="0" smtClean="0"/>
              <a:t>prices:  </a:t>
            </a:r>
          </a:p>
          <a:p>
            <a:pPr marL="457200" lvl="1" indent="0">
              <a:buNone/>
            </a:pPr>
            <a:r>
              <a:rPr lang="en-GB" altLang="en-US" sz="1800" dirty="0" smtClean="0"/>
              <a:t>	Licit: $1-1.5 per litre of acetic anhydride;  Afghanistan: $8 in 2002;  ≈ $200  ($157-$221)</a:t>
            </a:r>
            <a:r>
              <a:rPr lang="en-GB" altLang="en-US" sz="1800" dirty="0" smtClean="0"/>
              <a:t> in 2013 </a:t>
            </a:r>
            <a:r>
              <a:rPr lang="en-GB" altLang="en-US" sz="1800" dirty="0" smtClean="0"/>
              <a:t>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up)">
                                      <p:cBhvr>
                                        <p:cTn id="62" dur="20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up)">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ipe(up)">
                                      <p:cBhvr>
                                        <p:cTn id="7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4213" y="476250"/>
            <a:ext cx="7772400" cy="1143000"/>
          </a:xfrm>
        </p:spPr>
        <p:txBody>
          <a:bodyPr/>
          <a:lstStyle/>
          <a:p>
            <a:r>
              <a:rPr lang="en-GB" altLang="en-US" smtClean="0"/>
              <a:t>Reactions of clandestine operators </a:t>
            </a:r>
          </a:p>
        </p:txBody>
      </p:sp>
      <p:sp>
        <p:nvSpPr>
          <p:cNvPr id="3" name="Content Placeholder 2"/>
          <p:cNvSpPr>
            <a:spLocks noGrp="1"/>
          </p:cNvSpPr>
          <p:nvPr>
            <p:ph idx="1"/>
          </p:nvPr>
        </p:nvSpPr>
        <p:spPr>
          <a:xfrm>
            <a:off x="-2379" y="1340768"/>
            <a:ext cx="9252520" cy="4683125"/>
          </a:xfrm>
        </p:spPr>
        <p:txBody>
          <a:bodyPr/>
          <a:lstStyle/>
          <a:p>
            <a:r>
              <a:rPr lang="en-GB" altLang="en-US" dirty="0" smtClean="0"/>
              <a:t>More sophisticated ways to obtain precursor chemicals</a:t>
            </a:r>
          </a:p>
          <a:p>
            <a:pPr lvl="1"/>
            <a:r>
              <a:rPr lang="en-GB" altLang="en-US" dirty="0" smtClean="0"/>
              <a:t>Creation of specialized groups to obtain the precursors chemicals </a:t>
            </a:r>
          </a:p>
          <a:p>
            <a:pPr lvl="1"/>
            <a:r>
              <a:rPr lang="en-GB" altLang="en-US" dirty="0" smtClean="0"/>
              <a:t>Creation of front companies </a:t>
            </a:r>
          </a:p>
          <a:p>
            <a:pPr lvl="1"/>
            <a:r>
              <a:rPr lang="en-GB" altLang="en-US" dirty="0" smtClean="0"/>
              <a:t>Identification of weak links in the control system </a:t>
            </a:r>
            <a:r>
              <a:rPr lang="en-GB" altLang="en-US" sz="1800" dirty="0" smtClean="0"/>
              <a:t>(e.g. countries in Africa or territories such as Taiwan province of China  which are not making use of pre-export notifications  (PEN) and are not participating in the precursors communication incident system (PICS))</a:t>
            </a:r>
            <a:r>
              <a:rPr lang="en-GB" altLang="en-US" dirty="0" smtClean="0"/>
              <a:t> </a:t>
            </a:r>
          </a:p>
          <a:p>
            <a:pPr lvl="1"/>
            <a:r>
              <a:rPr lang="en-GB" altLang="en-US" dirty="0" smtClean="0"/>
              <a:t>Identification of weaknesses at the national level </a:t>
            </a:r>
            <a:r>
              <a:rPr lang="en-GB" altLang="en-US" sz="1800" dirty="0" smtClean="0"/>
              <a:t>(diversion from domestic sources)  </a:t>
            </a:r>
          </a:p>
          <a:p>
            <a:pPr lvl="1"/>
            <a:r>
              <a:rPr lang="en-GB" altLang="en-US" dirty="0" smtClean="0"/>
              <a:t>Use of the Internet</a:t>
            </a:r>
          </a:p>
          <a:p>
            <a:r>
              <a:rPr lang="en-GB" altLang="en-US" dirty="0" smtClean="0"/>
              <a:t>Use of pharmaceutical preparations </a:t>
            </a:r>
            <a:r>
              <a:rPr lang="en-GB" altLang="en-US" sz="1800" dirty="0" smtClean="0"/>
              <a:t>(containing ephedrine and pseudoephedrine)</a:t>
            </a:r>
          </a:p>
          <a:p>
            <a:r>
              <a:rPr lang="en-GB" altLang="en-US" dirty="0" smtClean="0"/>
              <a:t>Use of substitute chemicals and pre-precursors  </a:t>
            </a:r>
            <a:r>
              <a:rPr lang="en-GB" altLang="en-US" sz="1800" dirty="0" smtClean="0"/>
              <a:t>(</a:t>
            </a:r>
            <a:r>
              <a:rPr lang="en-GB" altLang="en-US" sz="1800" dirty="0" err="1" smtClean="0"/>
              <a:t>APAAN</a:t>
            </a:r>
            <a:r>
              <a:rPr lang="en-GB" altLang="en-US" sz="1800" dirty="0" smtClean="0"/>
              <a:t>, esters of  phenyl-</a:t>
            </a:r>
            <a:r>
              <a:rPr lang="en-GB" altLang="en-US" sz="1800" dirty="0" err="1" smtClean="0"/>
              <a:t>acete</a:t>
            </a:r>
            <a:r>
              <a:rPr lang="en-GB" altLang="en-US" sz="1800" dirty="0" smtClean="0"/>
              <a:t> (ethyl </a:t>
            </a:r>
            <a:r>
              <a:rPr lang="en-GB" altLang="en-US" sz="1800" dirty="0" err="1" smtClean="0"/>
              <a:t>phenylacete</a:t>
            </a:r>
            <a:r>
              <a:rPr lang="en-GB" altLang="en-US" sz="1800" dirty="0" smtClean="0"/>
              <a:t>, methyl </a:t>
            </a:r>
            <a:r>
              <a:rPr lang="en-GB" altLang="en-US" sz="1800" dirty="0" err="1" smtClean="0"/>
              <a:t>phenylacetate</a:t>
            </a:r>
            <a:r>
              <a:rPr lang="en-GB" altLang="en-US" sz="1800" dirty="0" smtClean="0"/>
              <a:t>), 3,4-</a:t>
            </a:r>
            <a:r>
              <a:rPr lang="en-GB" altLang="en-US" sz="1800" dirty="0" err="1" smtClean="0"/>
              <a:t>MDP</a:t>
            </a:r>
            <a:r>
              <a:rPr lang="en-GB" altLang="en-US" sz="1800" dirty="0" smtClean="0"/>
              <a:t>-2-P methyl </a:t>
            </a:r>
            <a:r>
              <a:rPr lang="en-GB" altLang="en-US" sz="1800" dirty="0" err="1" smtClean="0"/>
              <a:t>glycidate</a:t>
            </a:r>
            <a:r>
              <a:rPr lang="en-GB" altLang="en-US" sz="1800" dirty="0" smtClean="0"/>
              <a:t>, methylamine, etc.) </a:t>
            </a:r>
            <a:endParaRPr lang="en-GB" altLang="en-US" sz="1800" dirty="0" smtClean="0"/>
          </a:p>
          <a:p>
            <a:r>
              <a:rPr lang="en-GB" altLang="en-US" dirty="0" smtClean="0"/>
              <a:t>Production of New Psychoactive Substances (NPS)</a:t>
            </a:r>
          </a:p>
        </p:txBody>
      </p:sp>
    </p:spTree>
    <p:extLst>
      <p:ext uri="{BB962C8B-B14F-4D97-AF65-F5344CB8AC3E}">
        <p14:creationId xmlns:p14="http://schemas.microsoft.com/office/powerpoint/2010/main" val="421268717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Default Design">
  <a:themeElements>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7300" b="0" i="0" u="none" strike="noStrike" cap="none" normalizeH="0" baseline="0" smtClean="0">
            <a:ln>
              <a:noFill/>
            </a:ln>
            <a:solidFill>
              <a:srgbClr val="FFFFFF"/>
            </a:solidFill>
            <a:effectLst/>
            <a:latin typeface="Arial Unicode MS"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77A5D5"/>
    </a:lt1>
    <a:dk2>
      <a:srgbClr val="000000"/>
    </a:dk2>
    <a:lt2>
      <a:srgbClr val="808080"/>
    </a:lt2>
    <a:accent1>
      <a:srgbClr val="00CC99"/>
    </a:accent1>
    <a:accent2>
      <a:srgbClr val="3333CC"/>
    </a:accent2>
    <a:accent3>
      <a:srgbClr val="BDCFE7"/>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2406</Words>
  <Application>Microsoft Office PowerPoint</Application>
  <PresentationFormat>On-screen Show (4:3)</PresentationFormat>
  <Paragraphs>225</Paragraphs>
  <Slides>11</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Default Design</vt:lpstr>
      <vt:lpstr>Custom Design</vt:lpstr>
      <vt:lpstr>Document</vt:lpstr>
      <vt:lpstr>PowerPoint Presentation</vt:lpstr>
      <vt:lpstr>Regional distribution of the value added of the global chemical industry, 1990-2010 </vt:lpstr>
      <vt:lpstr>Global exports of the chemical industry, 1990-2012</vt:lpstr>
      <vt:lpstr>Potential manufacture of precursor chemicals (Table I and Table II), 2010-2012</vt:lpstr>
      <vt:lpstr>PowerPoint Presentation</vt:lpstr>
      <vt:lpstr>Global (legal) exports of precursor chemicals in constant 2012 US dollars, 1996-2012</vt:lpstr>
      <vt:lpstr>Global seizures of Table I precursors, 1989-2012 </vt:lpstr>
      <vt:lpstr>Effects of precursor control </vt:lpstr>
      <vt:lpstr>Reactions of clandestine operators </vt:lpstr>
      <vt:lpstr>Conclusions</vt:lpstr>
      <vt:lpstr>PowerPoint Presentation</vt:lpstr>
    </vt:vector>
  </TitlesOfParts>
  <Company>UNOV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Thomas Pietschmann</cp:lastModifiedBy>
  <cp:revision>1814</cp:revision>
  <cp:lastPrinted>2014-06-05T14:42:55Z</cp:lastPrinted>
  <dcterms:created xsi:type="dcterms:W3CDTF">2003-04-01T06:49:12Z</dcterms:created>
  <dcterms:modified xsi:type="dcterms:W3CDTF">2014-06-06T13:33:13Z</dcterms:modified>
</cp:coreProperties>
</file>