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7"/>
  </p:notesMasterIdLst>
  <p:handoutMasterIdLst>
    <p:handoutMasterId r:id="rId8"/>
  </p:handoutMasterIdLst>
  <p:sldIdLst>
    <p:sldId id="991" r:id="rId3"/>
    <p:sldId id="993" r:id="rId4"/>
    <p:sldId id="1015" r:id="rId5"/>
    <p:sldId id="1016" r:id="rId6"/>
  </p:sldIdLst>
  <p:sldSz cx="9144000" cy="6858000" type="screen4x3"/>
  <p:notesSz cx="6797675" cy="9874250"/>
  <p:defaultTextStyle>
    <a:defPPr>
      <a:defRPr lang="en-US"/>
    </a:defPPr>
    <a:lvl1pPr algn="l" rtl="0" fontAlgn="base">
      <a:spcBef>
        <a:spcPct val="0"/>
      </a:spcBef>
      <a:spcAft>
        <a:spcPct val="0"/>
      </a:spcAft>
      <a:defRPr sz="7300" kern="1200">
        <a:solidFill>
          <a:srgbClr val="FFFFFF"/>
        </a:solidFill>
        <a:latin typeface="Arial Unicode MS" pitchFamily="34" charset="-128"/>
        <a:ea typeface="+mn-ea"/>
        <a:cs typeface="Arial" pitchFamily="34" charset="0"/>
      </a:defRPr>
    </a:lvl1pPr>
    <a:lvl2pPr marL="457200" algn="l" rtl="0" fontAlgn="base">
      <a:spcBef>
        <a:spcPct val="0"/>
      </a:spcBef>
      <a:spcAft>
        <a:spcPct val="0"/>
      </a:spcAft>
      <a:defRPr sz="7300" kern="1200">
        <a:solidFill>
          <a:srgbClr val="FFFFFF"/>
        </a:solidFill>
        <a:latin typeface="Arial Unicode MS" pitchFamily="34" charset="-128"/>
        <a:ea typeface="+mn-ea"/>
        <a:cs typeface="Arial" pitchFamily="34" charset="0"/>
      </a:defRPr>
    </a:lvl2pPr>
    <a:lvl3pPr marL="914400" algn="l" rtl="0" fontAlgn="base">
      <a:spcBef>
        <a:spcPct val="0"/>
      </a:spcBef>
      <a:spcAft>
        <a:spcPct val="0"/>
      </a:spcAft>
      <a:defRPr sz="7300" kern="1200">
        <a:solidFill>
          <a:srgbClr val="FFFFFF"/>
        </a:solidFill>
        <a:latin typeface="Arial Unicode MS" pitchFamily="34" charset="-128"/>
        <a:ea typeface="+mn-ea"/>
        <a:cs typeface="Arial" pitchFamily="34" charset="0"/>
      </a:defRPr>
    </a:lvl3pPr>
    <a:lvl4pPr marL="1371600" algn="l" rtl="0" fontAlgn="base">
      <a:spcBef>
        <a:spcPct val="0"/>
      </a:spcBef>
      <a:spcAft>
        <a:spcPct val="0"/>
      </a:spcAft>
      <a:defRPr sz="7300" kern="1200">
        <a:solidFill>
          <a:srgbClr val="FFFFFF"/>
        </a:solidFill>
        <a:latin typeface="Arial Unicode MS" pitchFamily="34" charset="-128"/>
        <a:ea typeface="+mn-ea"/>
        <a:cs typeface="Arial" pitchFamily="34" charset="0"/>
      </a:defRPr>
    </a:lvl4pPr>
    <a:lvl5pPr marL="1828800" algn="l" rtl="0" fontAlgn="base">
      <a:spcBef>
        <a:spcPct val="0"/>
      </a:spcBef>
      <a:spcAft>
        <a:spcPct val="0"/>
      </a:spcAft>
      <a:defRPr sz="7300" kern="1200">
        <a:solidFill>
          <a:srgbClr val="FFFFFF"/>
        </a:solidFill>
        <a:latin typeface="Arial Unicode MS" pitchFamily="34" charset="-128"/>
        <a:ea typeface="+mn-ea"/>
        <a:cs typeface="Arial" pitchFamily="34" charset="0"/>
      </a:defRPr>
    </a:lvl5pPr>
    <a:lvl6pPr marL="2286000" algn="l" defTabSz="914400" rtl="0" eaLnBrk="1" latinLnBrk="0" hangingPunct="1">
      <a:defRPr sz="7300" kern="1200">
        <a:solidFill>
          <a:srgbClr val="FFFFFF"/>
        </a:solidFill>
        <a:latin typeface="Arial Unicode MS" pitchFamily="34" charset="-128"/>
        <a:ea typeface="+mn-ea"/>
        <a:cs typeface="Arial" pitchFamily="34" charset="0"/>
      </a:defRPr>
    </a:lvl6pPr>
    <a:lvl7pPr marL="2743200" algn="l" defTabSz="914400" rtl="0" eaLnBrk="1" latinLnBrk="0" hangingPunct="1">
      <a:defRPr sz="7300" kern="1200">
        <a:solidFill>
          <a:srgbClr val="FFFFFF"/>
        </a:solidFill>
        <a:latin typeface="Arial Unicode MS" pitchFamily="34" charset="-128"/>
        <a:ea typeface="+mn-ea"/>
        <a:cs typeface="Arial" pitchFamily="34" charset="0"/>
      </a:defRPr>
    </a:lvl7pPr>
    <a:lvl8pPr marL="3200400" algn="l" defTabSz="914400" rtl="0" eaLnBrk="1" latinLnBrk="0" hangingPunct="1">
      <a:defRPr sz="7300" kern="1200">
        <a:solidFill>
          <a:srgbClr val="FFFFFF"/>
        </a:solidFill>
        <a:latin typeface="Arial Unicode MS" pitchFamily="34" charset="-128"/>
        <a:ea typeface="+mn-ea"/>
        <a:cs typeface="Arial" pitchFamily="34" charset="0"/>
      </a:defRPr>
    </a:lvl8pPr>
    <a:lvl9pPr marL="3657600" algn="l" defTabSz="914400" rtl="0" eaLnBrk="1" latinLnBrk="0" hangingPunct="1">
      <a:defRPr sz="7300" kern="1200">
        <a:solidFill>
          <a:srgbClr val="FFFFFF"/>
        </a:solidFill>
        <a:latin typeface="Arial Unicode MS" pitchFamily="34" charset="-128"/>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2490"/>
    <a:srgbClr val="FC8004"/>
    <a:srgbClr val="FFCC66"/>
    <a:srgbClr val="FF9900"/>
    <a:srgbClr val="FF9966"/>
    <a:srgbClr val="B2B2B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39" autoAdjust="0"/>
    <p:restoredTop sz="68698" autoAdjust="0"/>
  </p:normalViewPr>
  <p:slideViewPr>
    <p:cSldViewPr>
      <p:cViewPr varScale="1">
        <p:scale>
          <a:sx n="77" d="100"/>
          <a:sy n="77" d="100"/>
        </p:scale>
        <p:origin x="-732" y="-10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076"/>
    </p:cViewPr>
  </p:sorterViewPr>
  <p:notesViewPr>
    <p:cSldViewPr>
      <p:cViewPr varScale="1">
        <p:scale>
          <a:sx n="60" d="100"/>
          <a:sy n="60" d="100"/>
        </p:scale>
        <p:origin x="-2094" y="-84"/>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UNVCL01-D1\DATA01\DATA\UNDCP\RS\docs\World%20Drug%20Report\WDR_2014\Layout\Chapter%201\Copy%20of%20Copy%20of%20Copy%20of%20graphs_with_colors_chap1_tk_SU_JANIE_24may.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3300550074918789E-2"/>
          <c:y val="4.2530601106054403E-2"/>
          <c:w val="0.8855164368821713"/>
          <c:h val="0.65530368336985412"/>
        </c:manualLayout>
      </c:layout>
      <c:barChart>
        <c:barDir val="col"/>
        <c:grouping val="stacked"/>
        <c:varyColors val="0"/>
        <c:ser>
          <c:idx val="0"/>
          <c:order val="0"/>
          <c:tx>
            <c:strRef>
              <c:f>'[3]11'!$E$30</c:f>
              <c:strCache>
                <c:ptCount val="1"/>
                <c:pt idx="0">
                  <c:v>No data</c:v>
                </c:pt>
              </c:strCache>
            </c:strRef>
          </c:tx>
          <c:spPr>
            <a:solidFill>
              <a:srgbClr val="C6C6C6"/>
            </a:solidFill>
            <a:ln>
              <a:noFill/>
            </a:ln>
          </c:spPr>
          <c:invertIfNegative val="0"/>
          <c:cat>
            <c:strRef>
              <c:f>'[3]11'!$F$29:$J$29</c:f>
              <c:strCache>
                <c:ptCount val="5"/>
                <c:pt idx="0">
                  <c:v>Coverage of HIV testing and counselling</c:v>
                </c:pt>
                <c:pt idx="1">
                  <c:v>Coverage of needle and syringe programmes</c:v>
                </c:pt>
                <c:pt idx="2">
                  <c:v>Needles-syringes distributed per person who injects drugs per year</c:v>
                </c:pt>
                <c:pt idx="3">
                  <c:v>Coverage of opioid substitution therapy</c:v>
                </c:pt>
                <c:pt idx="4">
                  <c:v>Coverage of antiretroviral therapy</c:v>
                </c:pt>
              </c:strCache>
            </c:strRef>
          </c:cat>
          <c:val>
            <c:numRef>
              <c:f>'[3]11'!$F$30:$J$30</c:f>
              <c:numCache>
                <c:formatCode>General</c:formatCode>
                <c:ptCount val="5"/>
                <c:pt idx="0">
                  <c:v>6.25</c:v>
                </c:pt>
                <c:pt idx="1">
                  <c:v>6.25</c:v>
                </c:pt>
                <c:pt idx="2">
                  <c:v>18.75</c:v>
                </c:pt>
                <c:pt idx="3">
                  <c:v>6.25</c:v>
                </c:pt>
                <c:pt idx="4">
                  <c:v>12.5</c:v>
                </c:pt>
              </c:numCache>
            </c:numRef>
          </c:val>
        </c:ser>
        <c:ser>
          <c:idx val="1"/>
          <c:order val="1"/>
          <c:tx>
            <c:strRef>
              <c:f>'[3]11'!$E$31</c:f>
              <c:strCache>
                <c:ptCount val="1"/>
                <c:pt idx="0">
                  <c:v>No service coverage</c:v>
                </c:pt>
              </c:strCache>
            </c:strRef>
          </c:tx>
          <c:spPr>
            <a:solidFill>
              <a:schemeClr val="bg1"/>
            </a:solidFill>
            <a:ln>
              <a:noFill/>
            </a:ln>
          </c:spPr>
          <c:invertIfNegative val="0"/>
          <c:cat>
            <c:strRef>
              <c:f>'[3]11'!$F$29:$J$29</c:f>
              <c:strCache>
                <c:ptCount val="5"/>
                <c:pt idx="0">
                  <c:v>Coverage of HIV testing and counselling</c:v>
                </c:pt>
                <c:pt idx="1">
                  <c:v>Coverage of needle and syringe programmes</c:v>
                </c:pt>
                <c:pt idx="2">
                  <c:v>Needles-syringes distributed per person who injects drugs per year</c:v>
                </c:pt>
                <c:pt idx="3">
                  <c:v>Coverage of opioid substitution therapy</c:v>
                </c:pt>
                <c:pt idx="4">
                  <c:v>Coverage of antiretroviral therapy</c:v>
                </c:pt>
              </c:strCache>
            </c:strRef>
          </c:cat>
          <c:val>
            <c:numRef>
              <c:f>'[3]11'!$F$31:$J$31</c:f>
              <c:numCache>
                <c:formatCode>General</c:formatCode>
                <c:ptCount val="5"/>
                <c:pt idx="0">
                  <c:v>0</c:v>
                </c:pt>
                <c:pt idx="1">
                  <c:v>12.5</c:v>
                </c:pt>
                <c:pt idx="2">
                  <c:v>12.5</c:v>
                </c:pt>
                <c:pt idx="3">
                  <c:v>0</c:v>
                </c:pt>
                <c:pt idx="4">
                  <c:v>6.25</c:v>
                </c:pt>
              </c:numCache>
            </c:numRef>
          </c:val>
        </c:ser>
        <c:ser>
          <c:idx val="2"/>
          <c:order val="2"/>
          <c:tx>
            <c:strRef>
              <c:f>'[3]11'!$E$32</c:f>
              <c:strCache>
                <c:ptCount val="1"/>
                <c:pt idx="0">
                  <c:v>Low coverage</c:v>
                </c:pt>
              </c:strCache>
            </c:strRef>
          </c:tx>
          <c:spPr>
            <a:solidFill>
              <a:schemeClr val="accent4"/>
            </a:solidFill>
            <a:ln>
              <a:noFill/>
            </a:ln>
          </c:spPr>
          <c:invertIfNegative val="0"/>
          <c:cat>
            <c:strRef>
              <c:f>'[3]11'!$F$29:$J$29</c:f>
              <c:strCache>
                <c:ptCount val="5"/>
                <c:pt idx="0">
                  <c:v>Coverage of HIV testing and counselling</c:v>
                </c:pt>
                <c:pt idx="1">
                  <c:v>Coverage of needle and syringe programmes</c:v>
                </c:pt>
                <c:pt idx="2">
                  <c:v>Needles-syringes distributed per person who injects drugs per year</c:v>
                </c:pt>
                <c:pt idx="3">
                  <c:v>Coverage of opioid substitution therapy</c:v>
                </c:pt>
                <c:pt idx="4">
                  <c:v>Coverage of antiretroviral therapy</c:v>
                </c:pt>
              </c:strCache>
            </c:strRef>
          </c:cat>
          <c:val>
            <c:numRef>
              <c:f>'[3]11'!$F$32:$J$32</c:f>
              <c:numCache>
                <c:formatCode>General</c:formatCode>
                <c:ptCount val="5"/>
                <c:pt idx="0">
                  <c:v>6.25</c:v>
                </c:pt>
                <c:pt idx="1">
                  <c:v>18.75</c:v>
                </c:pt>
                <c:pt idx="2">
                  <c:v>50</c:v>
                </c:pt>
                <c:pt idx="3">
                  <c:v>43.75</c:v>
                </c:pt>
                <c:pt idx="4">
                  <c:v>18.75</c:v>
                </c:pt>
              </c:numCache>
            </c:numRef>
          </c:val>
        </c:ser>
        <c:ser>
          <c:idx val="3"/>
          <c:order val="3"/>
          <c:tx>
            <c:strRef>
              <c:f>'[3]11'!$E$33</c:f>
              <c:strCache>
                <c:ptCount val="1"/>
                <c:pt idx="0">
                  <c:v>Medium coverage</c:v>
                </c:pt>
              </c:strCache>
            </c:strRef>
          </c:tx>
          <c:spPr>
            <a:solidFill>
              <a:schemeClr val="accent3"/>
            </a:solidFill>
            <a:ln>
              <a:noFill/>
            </a:ln>
          </c:spPr>
          <c:invertIfNegative val="0"/>
          <c:cat>
            <c:strRef>
              <c:f>'[3]11'!$F$29:$J$29</c:f>
              <c:strCache>
                <c:ptCount val="5"/>
                <c:pt idx="0">
                  <c:v>Coverage of HIV testing and counselling</c:v>
                </c:pt>
                <c:pt idx="1">
                  <c:v>Coverage of needle and syringe programmes</c:v>
                </c:pt>
                <c:pt idx="2">
                  <c:v>Needles-syringes distributed per person who injects drugs per year</c:v>
                </c:pt>
                <c:pt idx="3">
                  <c:v>Coverage of opioid substitution therapy</c:v>
                </c:pt>
                <c:pt idx="4">
                  <c:v>Coverage of antiretroviral therapy</c:v>
                </c:pt>
              </c:strCache>
            </c:strRef>
          </c:cat>
          <c:val>
            <c:numRef>
              <c:f>'[3]11'!$F$33:$J$33</c:f>
              <c:numCache>
                <c:formatCode>General</c:formatCode>
                <c:ptCount val="5"/>
                <c:pt idx="0">
                  <c:v>43.75</c:v>
                </c:pt>
                <c:pt idx="1">
                  <c:v>37.5</c:v>
                </c:pt>
                <c:pt idx="2">
                  <c:v>18.75</c:v>
                </c:pt>
                <c:pt idx="3">
                  <c:v>37.5</c:v>
                </c:pt>
                <c:pt idx="4">
                  <c:v>37.5</c:v>
                </c:pt>
              </c:numCache>
            </c:numRef>
          </c:val>
        </c:ser>
        <c:ser>
          <c:idx val="4"/>
          <c:order val="4"/>
          <c:tx>
            <c:strRef>
              <c:f>'[3]11'!$E$34</c:f>
              <c:strCache>
                <c:ptCount val="1"/>
                <c:pt idx="0">
                  <c:v>High coverage</c:v>
                </c:pt>
              </c:strCache>
            </c:strRef>
          </c:tx>
          <c:spPr>
            <a:solidFill>
              <a:schemeClr val="accent3">
                <a:lumMod val="75000"/>
              </a:schemeClr>
            </a:solidFill>
            <a:ln>
              <a:noFill/>
            </a:ln>
          </c:spPr>
          <c:invertIfNegative val="0"/>
          <c:cat>
            <c:strRef>
              <c:f>'[3]11'!$F$29:$J$29</c:f>
              <c:strCache>
                <c:ptCount val="5"/>
                <c:pt idx="0">
                  <c:v>Coverage of HIV testing and counselling</c:v>
                </c:pt>
                <c:pt idx="1">
                  <c:v>Coverage of needle and syringe programmes</c:v>
                </c:pt>
                <c:pt idx="2">
                  <c:v>Needles-syringes distributed per person who injects drugs per year</c:v>
                </c:pt>
                <c:pt idx="3">
                  <c:v>Coverage of opioid substitution therapy</c:v>
                </c:pt>
                <c:pt idx="4">
                  <c:v>Coverage of antiretroviral therapy</c:v>
                </c:pt>
              </c:strCache>
            </c:strRef>
          </c:cat>
          <c:val>
            <c:numRef>
              <c:f>'[3]11'!$F$34:$J$34</c:f>
              <c:numCache>
                <c:formatCode>General</c:formatCode>
                <c:ptCount val="5"/>
                <c:pt idx="0">
                  <c:v>43.75</c:v>
                </c:pt>
                <c:pt idx="1">
                  <c:v>25</c:v>
                </c:pt>
                <c:pt idx="2">
                  <c:v>0</c:v>
                </c:pt>
                <c:pt idx="3">
                  <c:v>12.5</c:v>
                </c:pt>
                <c:pt idx="4">
                  <c:v>25</c:v>
                </c:pt>
              </c:numCache>
            </c:numRef>
          </c:val>
        </c:ser>
        <c:dLbls>
          <c:showLegendKey val="0"/>
          <c:showVal val="0"/>
          <c:showCatName val="0"/>
          <c:showSerName val="0"/>
          <c:showPercent val="0"/>
          <c:showBubbleSize val="0"/>
        </c:dLbls>
        <c:gapWidth val="150"/>
        <c:overlap val="100"/>
        <c:axId val="140088064"/>
        <c:axId val="140089600"/>
      </c:barChart>
      <c:catAx>
        <c:axId val="140088064"/>
        <c:scaling>
          <c:orientation val="minMax"/>
        </c:scaling>
        <c:delete val="0"/>
        <c:axPos val="b"/>
        <c:majorTickMark val="out"/>
        <c:minorTickMark val="none"/>
        <c:tickLblPos val="nextTo"/>
        <c:spPr>
          <a:ln>
            <a:noFill/>
          </a:ln>
        </c:spPr>
        <c:txPr>
          <a:bodyPr/>
          <a:lstStyle/>
          <a:p>
            <a:pPr>
              <a:defRPr sz="1200" baseline="0"/>
            </a:pPr>
            <a:endParaRPr lang="en-US"/>
          </a:p>
        </c:txPr>
        <c:crossAx val="140089600"/>
        <c:crosses val="autoZero"/>
        <c:auto val="1"/>
        <c:lblAlgn val="ctr"/>
        <c:lblOffset val="100"/>
        <c:noMultiLvlLbl val="0"/>
      </c:catAx>
      <c:valAx>
        <c:axId val="140089600"/>
        <c:scaling>
          <c:orientation val="minMax"/>
          <c:max val="100"/>
        </c:scaling>
        <c:delete val="0"/>
        <c:axPos val="l"/>
        <c:majorGridlines>
          <c:spPr>
            <a:ln>
              <a:solidFill>
                <a:schemeClr val="tx1"/>
              </a:solidFill>
            </a:ln>
          </c:spPr>
        </c:majorGridlines>
        <c:title>
          <c:tx>
            <c:rich>
              <a:bodyPr rot="-5400000" vert="horz"/>
              <a:lstStyle/>
              <a:p>
                <a:pPr>
                  <a:defRPr/>
                </a:pPr>
                <a:r>
                  <a:rPr lang="en-GB"/>
                  <a:t>Percentage of countries</a:t>
                </a:r>
              </a:p>
            </c:rich>
          </c:tx>
          <c:layout/>
          <c:overlay val="0"/>
        </c:title>
        <c:numFmt formatCode="General" sourceLinked="1"/>
        <c:majorTickMark val="out"/>
        <c:minorTickMark val="none"/>
        <c:tickLblPos val="nextTo"/>
        <c:spPr>
          <a:ln>
            <a:noFill/>
          </a:ln>
        </c:spPr>
        <c:crossAx val="140088064"/>
        <c:crosses val="autoZero"/>
        <c:crossBetween val="between"/>
      </c:valAx>
      <c:spPr>
        <a:solidFill>
          <a:schemeClr val="accent1"/>
        </a:solidFill>
        <a:ln>
          <a:noFill/>
        </a:ln>
      </c:spPr>
    </c:plotArea>
    <c:legend>
      <c:legendPos val="b"/>
      <c:layout>
        <c:manualLayout>
          <c:xMode val="edge"/>
          <c:yMode val="edge"/>
          <c:x val="6.0564953914357539E-2"/>
          <c:y val="0.9188798986333605"/>
          <c:w val="0.9310431181706893"/>
          <c:h val="4.6051716685772272E-2"/>
        </c:manualLayout>
      </c:layout>
      <c:overlay val="0"/>
      <c:txPr>
        <a:bodyPr/>
        <a:lstStyle/>
        <a:p>
          <a:pPr>
            <a:defRPr sz="1000" b="1" baseline="0"/>
          </a:pPr>
          <a:endParaRPr lang="en-US"/>
        </a:p>
      </c:txPr>
    </c:legend>
    <c:plotVisOnly val="1"/>
    <c:dispBlanksAs val="gap"/>
    <c:showDLblsOverMax val="0"/>
  </c:chart>
  <c:spPr>
    <a:solidFill>
      <a:srgbClr val="FFFFFF"/>
    </a:solidFill>
    <a:ln>
      <a:noFill/>
    </a:ln>
  </c:spPr>
  <c:txPr>
    <a:bodyPr/>
    <a:lstStyle/>
    <a:p>
      <a:pPr>
        <a:defRPr sz="800">
          <a:solidFill>
            <a:sysClr val="windowText" lastClr="000000"/>
          </a:solidFill>
          <a:latin typeface="Frutiger 45"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4600" cy="49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398" tIns="47699" rIns="95398" bIns="47699" numCol="1" anchor="t" anchorCtr="0" compatLnSpc="1">
            <a:prstTxWarp prst="textNoShape">
              <a:avLst/>
            </a:prstTxWarp>
          </a:bodyPr>
          <a:lstStyle>
            <a:lvl1pPr defTabSz="954088">
              <a:defRPr sz="1300">
                <a:solidFill>
                  <a:schemeClr val="tx1"/>
                </a:solidFill>
                <a:latin typeface="Times New Roman" pitchFamily="18" charset="0"/>
                <a:cs typeface="+mn-cs"/>
              </a:defRPr>
            </a:lvl1pPr>
          </a:lstStyle>
          <a:p>
            <a:pPr>
              <a:defRPr/>
            </a:pPr>
            <a:endParaRPr lang="en-US" altLang="en-US"/>
          </a:p>
        </p:txBody>
      </p:sp>
      <p:sp>
        <p:nvSpPr>
          <p:cNvPr id="4099" name="Rectangle 3"/>
          <p:cNvSpPr>
            <a:spLocks noGrp="1" noChangeArrowheads="1"/>
          </p:cNvSpPr>
          <p:nvPr>
            <p:ph type="dt" sz="quarter" idx="1"/>
          </p:nvPr>
        </p:nvSpPr>
        <p:spPr bwMode="auto">
          <a:xfrm>
            <a:off x="3853075" y="0"/>
            <a:ext cx="2944600" cy="49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398" tIns="47699" rIns="95398" bIns="47699" numCol="1" anchor="t" anchorCtr="0" compatLnSpc="1">
            <a:prstTxWarp prst="textNoShape">
              <a:avLst/>
            </a:prstTxWarp>
          </a:bodyPr>
          <a:lstStyle>
            <a:lvl1pPr algn="r" defTabSz="954088">
              <a:defRPr sz="1300">
                <a:solidFill>
                  <a:schemeClr val="tx1"/>
                </a:solidFill>
                <a:latin typeface="Times New Roman" pitchFamily="18" charset="0"/>
                <a:cs typeface="+mn-cs"/>
              </a:defRPr>
            </a:lvl1pPr>
          </a:lstStyle>
          <a:p>
            <a:pPr>
              <a:defRPr/>
            </a:pPr>
            <a:endParaRPr lang="en-US" altLang="en-US"/>
          </a:p>
        </p:txBody>
      </p:sp>
      <p:sp>
        <p:nvSpPr>
          <p:cNvPr id="4100" name="Rectangle 4"/>
          <p:cNvSpPr>
            <a:spLocks noGrp="1" noChangeArrowheads="1"/>
          </p:cNvSpPr>
          <p:nvPr>
            <p:ph type="ftr" sz="quarter" idx="2"/>
          </p:nvPr>
        </p:nvSpPr>
        <p:spPr bwMode="auto">
          <a:xfrm>
            <a:off x="1" y="9378956"/>
            <a:ext cx="2944600" cy="49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398" tIns="47699" rIns="95398" bIns="47699" numCol="1" anchor="b" anchorCtr="0" compatLnSpc="1">
            <a:prstTxWarp prst="textNoShape">
              <a:avLst/>
            </a:prstTxWarp>
          </a:bodyPr>
          <a:lstStyle>
            <a:lvl1pPr defTabSz="954088">
              <a:defRPr sz="1300">
                <a:solidFill>
                  <a:schemeClr val="tx1"/>
                </a:solidFill>
                <a:latin typeface="Times New Roman" pitchFamily="18" charset="0"/>
                <a:cs typeface="+mn-cs"/>
              </a:defRPr>
            </a:lvl1pPr>
          </a:lstStyle>
          <a:p>
            <a:pPr>
              <a:defRPr/>
            </a:pPr>
            <a:endParaRPr lang="en-US" altLang="en-US"/>
          </a:p>
        </p:txBody>
      </p:sp>
      <p:sp>
        <p:nvSpPr>
          <p:cNvPr id="4101" name="Rectangle 5"/>
          <p:cNvSpPr>
            <a:spLocks noGrp="1" noChangeArrowheads="1"/>
          </p:cNvSpPr>
          <p:nvPr>
            <p:ph type="sldNum" sz="quarter" idx="3"/>
          </p:nvPr>
        </p:nvSpPr>
        <p:spPr bwMode="auto">
          <a:xfrm>
            <a:off x="3853075" y="9378956"/>
            <a:ext cx="2944600" cy="49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398" tIns="47699" rIns="95398" bIns="47699" numCol="1" anchor="b" anchorCtr="0" compatLnSpc="1">
            <a:prstTxWarp prst="textNoShape">
              <a:avLst/>
            </a:prstTxWarp>
          </a:bodyPr>
          <a:lstStyle>
            <a:lvl1pPr algn="r" defTabSz="954088">
              <a:defRPr sz="1300">
                <a:solidFill>
                  <a:schemeClr val="tx1"/>
                </a:solidFill>
                <a:latin typeface="Times New Roman" pitchFamily="18" charset="0"/>
                <a:cs typeface="+mn-cs"/>
              </a:defRPr>
            </a:lvl1pPr>
          </a:lstStyle>
          <a:p>
            <a:pPr>
              <a:defRPr/>
            </a:pPr>
            <a:fld id="{4C71ACA9-8826-4CDE-9FFF-88276C09B85C}" type="slidenum">
              <a:rPr lang="en-US" altLang="en-US"/>
              <a:pPr>
                <a:defRPr/>
              </a:pPr>
              <a:t>‹#›</a:t>
            </a:fld>
            <a:endParaRPr lang="en-US" altLang="en-US"/>
          </a:p>
        </p:txBody>
      </p:sp>
    </p:spTree>
    <p:extLst>
      <p:ext uri="{BB962C8B-B14F-4D97-AF65-F5344CB8AC3E}">
        <p14:creationId xmlns:p14="http://schemas.microsoft.com/office/powerpoint/2010/main" val="837150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23954" cy="457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lvl1pPr defTabSz="920750">
              <a:defRPr sz="1200">
                <a:cs typeface="+mn-cs"/>
              </a:defRPr>
            </a:lvl1pPr>
          </a:lstStyle>
          <a:p>
            <a:pPr>
              <a:defRPr/>
            </a:pPr>
            <a:endParaRPr lang="en-GB" altLang="en-US"/>
          </a:p>
        </p:txBody>
      </p:sp>
      <p:sp>
        <p:nvSpPr>
          <p:cNvPr id="24579" name="Rectangle 3"/>
          <p:cNvSpPr>
            <a:spLocks noGrp="1" noChangeArrowheads="1"/>
          </p:cNvSpPr>
          <p:nvPr>
            <p:ph type="dt" idx="1"/>
          </p:nvPr>
        </p:nvSpPr>
        <p:spPr bwMode="auto">
          <a:xfrm>
            <a:off x="3848311" y="0"/>
            <a:ext cx="2923953" cy="457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lvl1pPr algn="r" defTabSz="920750">
              <a:defRPr sz="1200">
                <a:cs typeface="+mn-cs"/>
              </a:defRPr>
            </a:lvl1pPr>
          </a:lstStyle>
          <a:p>
            <a:pPr>
              <a:defRPr/>
            </a:pPr>
            <a:endParaRPr lang="en-GB" altLang="en-US"/>
          </a:p>
        </p:txBody>
      </p:sp>
      <p:sp>
        <p:nvSpPr>
          <p:cNvPr id="74756" name="Rectangle 4"/>
          <p:cNvSpPr>
            <a:spLocks noGrp="1" noRot="1" noChangeAspect="1" noChangeArrowheads="1" noTextEdit="1"/>
          </p:cNvSpPr>
          <p:nvPr>
            <p:ph type="sldImg" idx="2"/>
          </p:nvPr>
        </p:nvSpPr>
        <p:spPr bwMode="auto">
          <a:xfrm>
            <a:off x="981075" y="762000"/>
            <a:ext cx="4886325" cy="36655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922769" y="4657039"/>
            <a:ext cx="5002962" cy="4505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24582" name="Rectangle 6"/>
          <p:cNvSpPr>
            <a:spLocks noGrp="1" noChangeArrowheads="1"/>
          </p:cNvSpPr>
          <p:nvPr>
            <p:ph type="ftr" sz="quarter" idx="4"/>
          </p:nvPr>
        </p:nvSpPr>
        <p:spPr bwMode="auto">
          <a:xfrm>
            <a:off x="0" y="9390033"/>
            <a:ext cx="2923954" cy="458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b" anchorCtr="0" compatLnSpc="1">
            <a:prstTxWarp prst="textNoShape">
              <a:avLst/>
            </a:prstTxWarp>
          </a:bodyPr>
          <a:lstStyle>
            <a:lvl1pPr defTabSz="920750">
              <a:defRPr sz="1200">
                <a:cs typeface="+mn-cs"/>
              </a:defRPr>
            </a:lvl1pPr>
          </a:lstStyle>
          <a:p>
            <a:pPr>
              <a:defRPr/>
            </a:pPr>
            <a:endParaRPr lang="en-GB" altLang="en-US"/>
          </a:p>
        </p:txBody>
      </p:sp>
      <p:sp>
        <p:nvSpPr>
          <p:cNvPr id="24583" name="Rectangle 7"/>
          <p:cNvSpPr>
            <a:spLocks noGrp="1" noChangeArrowheads="1"/>
          </p:cNvSpPr>
          <p:nvPr>
            <p:ph type="sldNum" sz="quarter" idx="5"/>
          </p:nvPr>
        </p:nvSpPr>
        <p:spPr bwMode="auto">
          <a:xfrm>
            <a:off x="3848311" y="9390033"/>
            <a:ext cx="2923953" cy="458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b" anchorCtr="0" compatLnSpc="1">
            <a:prstTxWarp prst="textNoShape">
              <a:avLst/>
            </a:prstTxWarp>
          </a:bodyPr>
          <a:lstStyle>
            <a:lvl1pPr algn="r" defTabSz="920750">
              <a:defRPr sz="1200">
                <a:cs typeface="+mn-cs"/>
              </a:defRPr>
            </a:lvl1pPr>
          </a:lstStyle>
          <a:p>
            <a:pPr>
              <a:defRPr/>
            </a:pPr>
            <a:fld id="{331648E6-CD90-40DF-B646-6747D4DC2976}" type="slidenum">
              <a:rPr lang="en-GB" altLang="en-US"/>
              <a:pPr>
                <a:defRPr/>
              </a:pPr>
              <a:t>‹#›</a:t>
            </a:fld>
            <a:endParaRPr lang="en-GB" altLang="en-US"/>
          </a:p>
        </p:txBody>
      </p:sp>
    </p:spTree>
    <p:extLst>
      <p:ext uri="{BB962C8B-B14F-4D97-AF65-F5344CB8AC3E}">
        <p14:creationId xmlns:p14="http://schemas.microsoft.com/office/powerpoint/2010/main" val="31177354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Presenting for the first time joint WHO, UNODC, UNAIDS,</a:t>
            </a:r>
            <a:r>
              <a:rPr lang="en-GB" baseline="0" dirty="0" smtClean="0"/>
              <a:t> WB estimates of people who inject drugs and are living with HIV.</a:t>
            </a:r>
          </a:p>
          <a:p>
            <a:endParaRPr lang="en-GB" baseline="0" dirty="0" smtClean="0"/>
          </a:p>
          <a:p>
            <a:r>
              <a:rPr lang="en-GB" baseline="0" dirty="0" smtClean="0"/>
              <a:t>Derived through extensive consultations within the 4 organisations as well as with external experts in different regions</a:t>
            </a:r>
          </a:p>
          <a:p>
            <a:endParaRPr lang="en-GB" baseline="0" dirty="0" smtClean="0"/>
          </a:p>
          <a:p>
            <a:r>
              <a:rPr lang="en-GB" sz="1200" dirty="0" smtClean="0"/>
              <a:t>Estimated 12.7 million people who inject drugs (0.27 %  prevalence)</a:t>
            </a:r>
          </a:p>
          <a:p>
            <a:endParaRPr lang="en-GB" sz="1200" dirty="0" smtClean="0"/>
          </a:p>
          <a:p>
            <a:r>
              <a:rPr lang="en-GB" sz="1200" dirty="0" smtClean="0"/>
              <a:t>Highest rates in Eastern/South Eastern Europe (1.26%) and Central Asia and Transcaucasia (0.76%)</a:t>
            </a:r>
          </a:p>
          <a:p>
            <a:endParaRPr lang="en-GB" sz="1200" dirty="0" smtClean="0"/>
          </a:p>
          <a:p>
            <a:r>
              <a:rPr lang="en-GB" sz="1200" b="0" i="0" u="none" strike="noStrike" kern="1200" baseline="0" dirty="0" smtClean="0">
                <a:solidFill>
                  <a:schemeClr val="tx1"/>
                </a:solidFill>
                <a:latin typeface="Times New Roman" pitchFamily="18" charset="0"/>
                <a:ea typeface="+mn-ea"/>
                <a:cs typeface="Arial" pitchFamily="34" charset="0"/>
              </a:rPr>
              <a:t>In terms of the actual numbers of people who inject drugs, three countries Russian Federation, China and the United</a:t>
            </a:r>
          </a:p>
          <a:p>
            <a:r>
              <a:rPr lang="en-GB" sz="1200" b="0" i="0" u="none" strike="noStrike" kern="1200" baseline="0" dirty="0" smtClean="0">
                <a:solidFill>
                  <a:schemeClr val="tx1"/>
                </a:solidFill>
                <a:latin typeface="Times New Roman" pitchFamily="18" charset="0"/>
                <a:ea typeface="+mn-ea"/>
                <a:cs typeface="Arial" pitchFamily="34" charset="0"/>
              </a:rPr>
              <a:t>States combined account for 46 per cent of the global total.</a:t>
            </a:r>
            <a:endParaRPr lang="en-GB" sz="1200" dirty="0" smtClean="0"/>
          </a:p>
          <a:p>
            <a:endParaRPr lang="en-GB" dirty="0" smtClean="0"/>
          </a:p>
          <a:p>
            <a:r>
              <a:rPr lang="en-GB" sz="1200" dirty="0" smtClean="0"/>
              <a:t>1.7 million PWID living with HIV (13.1% of PWID)</a:t>
            </a:r>
          </a:p>
          <a:p>
            <a:endParaRPr lang="en-GB" sz="1200" dirty="0" smtClean="0"/>
          </a:p>
          <a:p>
            <a:r>
              <a:rPr lang="en-GB" sz="1200" dirty="0" smtClean="0"/>
              <a:t>Highest rates of HIV among PWID in South West Asia (28.8%) and Eastern/South Eastern Europe 923.0%)</a:t>
            </a:r>
          </a:p>
          <a:p>
            <a:endParaRPr lang="en-GB" sz="1200" dirty="0" smtClean="0"/>
          </a:p>
          <a:p>
            <a:r>
              <a:rPr lang="en-GB" sz="1200" b="0" i="0" u="none" strike="noStrike" kern="1200" baseline="0" dirty="0" smtClean="0">
                <a:solidFill>
                  <a:schemeClr val="tx1"/>
                </a:solidFill>
                <a:latin typeface="Times New Roman" pitchFamily="18" charset="0"/>
                <a:ea typeface="+mn-ea"/>
                <a:cs typeface="Arial" pitchFamily="34" charset="0"/>
              </a:rPr>
              <a:t>In terms of the actual number of people who inject drugs living with HIV, four countries combined (China, Pakistan,</a:t>
            </a:r>
          </a:p>
          <a:p>
            <a:r>
              <a:rPr lang="en-GB" sz="1200" b="0" i="0" u="none" strike="noStrike" kern="1200" baseline="0" dirty="0" smtClean="0">
                <a:solidFill>
                  <a:schemeClr val="tx1"/>
                </a:solidFill>
                <a:latin typeface="Times New Roman" pitchFamily="18" charset="0"/>
                <a:ea typeface="+mn-ea"/>
                <a:cs typeface="Arial" pitchFamily="34" charset="0"/>
              </a:rPr>
              <a:t>the Russian Federation and the United States) account for 62 per cent of the global total.</a:t>
            </a:r>
            <a:endParaRPr lang="en-GB" sz="1200" dirty="0" smtClean="0"/>
          </a:p>
          <a:p>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t>52% of PWID also have HCV</a:t>
            </a:r>
          </a:p>
          <a:p>
            <a:endParaRPr lang="en-GB" dirty="0"/>
          </a:p>
        </p:txBody>
      </p:sp>
      <p:sp>
        <p:nvSpPr>
          <p:cNvPr id="4" name="Slide Number Placeholder 3"/>
          <p:cNvSpPr>
            <a:spLocks noGrp="1"/>
          </p:cNvSpPr>
          <p:nvPr>
            <p:ph type="sldNum" sz="quarter" idx="10"/>
          </p:nvPr>
        </p:nvSpPr>
        <p:spPr/>
        <p:txBody>
          <a:bodyPr/>
          <a:lstStyle/>
          <a:p>
            <a:pPr>
              <a:defRPr/>
            </a:pPr>
            <a:fld id="{331648E6-CD90-40DF-B646-6747D4DC2976}" type="slidenum">
              <a:rPr lang="en-GB" altLang="en-US" smtClean="0"/>
              <a:pPr>
                <a:defRPr/>
              </a:pPr>
              <a:t>1</a:t>
            </a:fld>
            <a:endParaRPr lang="en-GB" altLang="en-US"/>
          </a:p>
        </p:txBody>
      </p:sp>
    </p:spTree>
    <p:extLst>
      <p:ext uri="{BB962C8B-B14F-4D97-AF65-F5344CB8AC3E}">
        <p14:creationId xmlns:p14="http://schemas.microsoft.com/office/powerpoint/2010/main" val="1702626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Times New Roman" pitchFamily="18" charset="0"/>
              <a:ea typeface="+mn-ea"/>
              <a:cs typeface="Arial" pitchFamily="34" charset="0"/>
            </a:endParaRPr>
          </a:p>
          <a:p>
            <a:r>
              <a:rPr lang="en-GB" sz="1200" b="0" i="0" u="none" strike="noStrike" kern="1200" baseline="0" dirty="0" smtClean="0">
                <a:solidFill>
                  <a:schemeClr val="tx1"/>
                </a:solidFill>
                <a:latin typeface="Times New Roman" pitchFamily="18" charset="0"/>
                <a:ea typeface="+mn-ea"/>
                <a:cs typeface="Arial" pitchFamily="34" charset="0"/>
              </a:rPr>
              <a:t>A comprehensive package of nine evidence-based interventions, for the prevention, treatment and care of HIV among people who inject drugs has been widely endorsed by all stakeholders.</a:t>
            </a:r>
          </a:p>
          <a:p>
            <a:endParaRPr lang="en-GB" sz="1200" b="0" i="0" u="none" strike="noStrike" kern="1200" baseline="0" dirty="0" smtClean="0">
              <a:solidFill>
                <a:schemeClr val="tx1"/>
              </a:solidFill>
              <a:latin typeface="Times New Roman" pitchFamily="18" charset="0"/>
              <a:ea typeface="+mn-ea"/>
              <a:cs typeface="Arial" pitchFamily="34" charset="0"/>
            </a:endParaRPr>
          </a:p>
          <a:p>
            <a:r>
              <a:rPr lang="en-GB" sz="1200" b="0" i="0" u="none" strike="noStrike" kern="1200" baseline="0" dirty="0" smtClean="0">
                <a:solidFill>
                  <a:schemeClr val="tx1"/>
                </a:solidFill>
                <a:latin typeface="Times New Roman" pitchFamily="18" charset="0"/>
                <a:ea typeface="+mn-ea"/>
                <a:cs typeface="Arial" pitchFamily="34" charset="0"/>
              </a:rPr>
              <a:t>Of them, the four most effective interventions for HIV prevention, treatment and care are needle and syringe programmes,</a:t>
            </a:r>
          </a:p>
          <a:p>
            <a:r>
              <a:rPr lang="en-GB" sz="1200" b="0" i="0" u="none" strike="noStrike" kern="1200" baseline="0" dirty="0" smtClean="0">
                <a:solidFill>
                  <a:schemeClr val="tx1"/>
                </a:solidFill>
                <a:latin typeface="Times New Roman" pitchFamily="18" charset="0"/>
                <a:ea typeface="+mn-ea"/>
                <a:cs typeface="Arial" pitchFamily="34" charset="0"/>
              </a:rPr>
              <a:t>opioid substitution therapy, HIV testing and counselling, and antiretroviral therapy.</a:t>
            </a:r>
          </a:p>
          <a:p>
            <a:endParaRPr lang="en-GB" sz="1200" b="0" i="0" u="none" strike="noStrike" kern="1200" baseline="0" dirty="0" smtClean="0">
              <a:solidFill>
                <a:schemeClr val="tx1"/>
              </a:solidFill>
              <a:latin typeface="Times New Roman" pitchFamily="18" charset="0"/>
              <a:ea typeface="+mn-ea"/>
              <a:cs typeface="Arial" pitchFamily="34" charset="0"/>
            </a:endParaRPr>
          </a:p>
          <a:p>
            <a:r>
              <a:rPr lang="en-GB" sz="1200" b="0" i="0" u="none" strike="noStrike" kern="1200" baseline="0" dirty="0" smtClean="0">
                <a:solidFill>
                  <a:schemeClr val="tx1"/>
                </a:solidFill>
                <a:latin typeface="Times New Roman" pitchFamily="18" charset="0"/>
                <a:ea typeface="+mn-ea"/>
                <a:cs typeface="Arial" pitchFamily="34" charset="0"/>
              </a:rPr>
              <a:t>The coverage of the four most effective interventions is greatest in Western and Central Europe, where harm reduction interventions have been scaled up for more than a decade, leading to a decline in the number of newly diagnosed cases of HIV among people who inject drugs and of AIDS-related deaths attributed to unsafe injecting drug use. </a:t>
            </a:r>
          </a:p>
          <a:p>
            <a:endParaRPr lang="en-GB" sz="1200" b="0" i="0" u="none" strike="noStrike" kern="1200" baseline="0" dirty="0" smtClean="0">
              <a:solidFill>
                <a:schemeClr val="tx1"/>
              </a:solidFill>
              <a:latin typeface="Times New Roman" pitchFamily="18" charset="0"/>
              <a:ea typeface="+mn-ea"/>
              <a:cs typeface="Arial" pitchFamily="34" charset="0"/>
            </a:endParaRPr>
          </a:p>
          <a:p>
            <a:r>
              <a:rPr lang="en-GB" sz="1200" b="0" i="0" u="none" strike="noStrike" kern="1200" baseline="0" dirty="0" smtClean="0">
                <a:solidFill>
                  <a:schemeClr val="tx1"/>
                </a:solidFill>
                <a:latin typeface="Times New Roman" pitchFamily="18" charset="0"/>
                <a:ea typeface="+mn-ea"/>
                <a:cs typeface="Arial" pitchFamily="34" charset="0"/>
              </a:rPr>
              <a:t>In most other countries, the extent of services provided to people who inject drugs falls below the lower-level targets presented in the </a:t>
            </a:r>
            <a:r>
              <a:rPr lang="en-GB" sz="1200" b="0" i="1" u="none" strike="noStrike" kern="1200" baseline="0" dirty="0" smtClean="0">
                <a:solidFill>
                  <a:schemeClr val="tx1"/>
                </a:solidFill>
                <a:latin typeface="Times New Roman" pitchFamily="18" charset="0"/>
                <a:ea typeface="+mn-ea"/>
                <a:cs typeface="Arial" pitchFamily="34" charset="0"/>
              </a:rPr>
              <a:t>Technical Guide</a:t>
            </a:r>
            <a:r>
              <a:rPr lang="en-GB" sz="1200" b="0" i="0" u="none" strike="noStrike" kern="1200" baseline="0" smtClean="0">
                <a:solidFill>
                  <a:schemeClr val="tx1"/>
                </a:solidFill>
                <a:latin typeface="Times New Roman" pitchFamily="18" charset="0"/>
                <a:ea typeface="+mn-ea"/>
                <a:cs typeface="Arial" pitchFamily="34" charset="0"/>
              </a:rPr>
              <a:t>. </a:t>
            </a:r>
            <a:endParaRPr lang="en-GB" sz="1200" b="0" i="0" u="none" strike="noStrike" kern="1200" baseline="0" dirty="0" smtClean="0">
              <a:solidFill>
                <a:schemeClr val="tx1"/>
              </a:solidFill>
              <a:latin typeface="Times New Roman" pitchFamily="18" charset="0"/>
              <a:ea typeface="+mn-ea"/>
              <a:cs typeface="Arial" pitchFamily="34" charset="0"/>
            </a:endParaRPr>
          </a:p>
          <a:p>
            <a:endParaRPr lang="en-GB" sz="1200" b="0" i="0" u="none" strike="noStrike" kern="1200" baseline="0" dirty="0" smtClean="0">
              <a:solidFill>
                <a:schemeClr val="tx1"/>
              </a:solidFill>
              <a:latin typeface="Times New Roman" pitchFamily="18" charset="0"/>
              <a:ea typeface="+mn-ea"/>
              <a:cs typeface="Arial" pitchFamily="34" charset="0"/>
            </a:endParaRPr>
          </a:p>
          <a:p>
            <a:endParaRPr lang="en-GB" dirty="0"/>
          </a:p>
        </p:txBody>
      </p:sp>
      <p:sp>
        <p:nvSpPr>
          <p:cNvPr id="4" name="Slide Number Placeholder 3"/>
          <p:cNvSpPr>
            <a:spLocks noGrp="1"/>
          </p:cNvSpPr>
          <p:nvPr>
            <p:ph type="sldNum" sz="quarter" idx="10"/>
          </p:nvPr>
        </p:nvSpPr>
        <p:spPr/>
        <p:txBody>
          <a:bodyPr/>
          <a:lstStyle/>
          <a:p>
            <a:pPr>
              <a:defRPr/>
            </a:pPr>
            <a:fld id="{331648E6-CD90-40DF-B646-6747D4DC2976}" type="slidenum">
              <a:rPr lang="en-GB" altLang="en-US" smtClean="0"/>
              <a:pPr>
                <a:defRPr/>
              </a:pPr>
              <a:t>2</a:t>
            </a:fld>
            <a:endParaRPr lang="en-GB" altLang="en-US"/>
          </a:p>
        </p:txBody>
      </p:sp>
    </p:spTree>
    <p:extLst>
      <p:ext uri="{BB962C8B-B14F-4D97-AF65-F5344CB8AC3E}">
        <p14:creationId xmlns:p14="http://schemas.microsoft.com/office/powerpoint/2010/main" val="212851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smtClean="0">
                <a:solidFill>
                  <a:schemeClr val="tx1"/>
                </a:solidFill>
                <a:latin typeface="Times New Roman" pitchFamily="18" charset="0"/>
                <a:ea typeface="+mn-ea"/>
                <a:cs typeface="Arial" pitchFamily="34" charset="0"/>
              </a:rPr>
              <a:t>In the 16  high prevalence countries — which account for 45% of the global number of people who inject drugs and 66 per cent of the global number of people who inject drugs living with HIV —a generally low level of service provision can be noted, particularly with regard to the needle and syringes distributed per person who injects drugs per year, as well as generally the needle and syringe, and programmes and opioid substitution therapy.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smtClean="0">
              <a:solidFill>
                <a:schemeClr val="tx1"/>
              </a:solidFill>
              <a:latin typeface="Times New Roman" pitchFamily="18" charset="0"/>
              <a:ea typeface="+mn-ea"/>
              <a:cs typeface="Arial" pitchFamily="34" charset="0"/>
            </a:endParaRPr>
          </a:p>
          <a:p>
            <a:r>
              <a:rPr lang="en-GB" sz="1200" b="0" i="0" u="none" strike="noStrike" kern="1200" baseline="0" dirty="0" smtClean="0">
                <a:solidFill>
                  <a:schemeClr val="tx1"/>
                </a:solidFill>
                <a:latin typeface="Times New Roman" pitchFamily="18" charset="0"/>
                <a:ea typeface="+mn-ea"/>
                <a:cs typeface="Arial" pitchFamily="34" charset="0"/>
              </a:rPr>
              <a:t>These countries include: Belarus, Canada, Georgia, Indonesia, Kazakhstan, Latvia, Malaysia, Myanmar, Pakistan, Republic of Moldova, Russian Federation, Spain, Tajikistan, Thailand, Ukraine and United States. </a:t>
            </a:r>
          </a:p>
          <a:p>
            <a:endParaRPr lang="en-GB" dirty="0"/>
          </a:p>
        </p:txBody>
      </p:sp>
      <p:sp>
        <p:nvSpPr>
          <p:cNvPr id="4" name="Slide Number Placeholder 3"/>
          <p:cNvSpPr>
            <a:spLocks noGrp="1"/>
          </p:cNvSpPr>
          <p:nvPr>
            <p:ph type="sldNum" sz="quarter" idx="10"/>
          </p:nvPr>
        </p:nvSpPr>
        <p:spPr/>
        <p:txBody>
          <a:bodyPr/>
          <a:lstStyle/>
          <a:p>
            <a:pPr>
              <a:defRPr/>
            </a:pPr>
            <a:fld id="{331648E6-CD90-40DF-B646-6747D4DC2976}" type="slidenum">
              <a:rPr lang="en-GB" altLang="en-US" smtClean="0"/>
              <a:pPr>
                <a:defRPr/>
              </a:pPr>
              <a:t>3</a:t>
            </a:fld>
            <a:endParaRPr lang="en-GB" altLang="en-US"/>
          </a:p>
        </p:txBody>
      </p:sp>
    </p:spTree>
    <p:extLst>
      <p:ext uri="{BB962C8B-B14F-4D97-AF65-F5344CB8AC3E}">
        <p14:creationId xmlns:p14="http://schemas.microsoft.com/office/powerpoint/2010/main" val="3222672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UNODC presenting data on drug use</a:t>
            </a:r>
            <a:r>
              <a:rPr lang="en-GB" baseline="0" dirty="0" smtClean="0"/>
              <a:t> and HIV in the prisons for the first time in the World Drug Report</a:t>
            </a:r>
          </a:p>
          <a:p>
            <a:endParaRPr lang="en-GB" baseline="0" dirty="0" smtClean="0"/>
          </a:p>
          <a:p>
            <a:r>
              <a:rPr lang="en-GB" baseline="0" dirty="0" smtClean="0"/>
              <a:t>Drug use including injecting drugs are highly prevalent among prison populations – often more than in the general population.</a:t>
            </a:r>
          </a:p>
          <a:p>
            <a:endParaRPr lang="en-GB" baseline="0" dirty="0" smtClean="0"/>
          </a:p>
          <a:p>
            <a:r>
              <a:rPr lang="en-GB" baseline="0" dirty="0" smtClean="0"/>
              <a:t>In the limited number of countries that have reported data in the prison the prevalence of drug use ranges between 2 – 70 percent among the prison population, whereas between less than 1 and 31 per cent reported injecting in the prison. </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HIV prevalence in prisons in most of the low and middle income countries found to be greater than 10 per cent.</a:t>
            </a:r>
          </a:p>
          <a:p>
            <a:endParaRPr lang="en-GB" baseline="0" dirty="0" smtClean="0"/>
          </a:p>
          <a:p>
            <a:r>
              <a:rPr lang="en-GB" baseline="0" dirty="0" smtClean="0"/>
              <a:t>Although there are fewer women in prison, both drug use and HIV infection are more prevalent among women in prison than among imprisoned men</a:t>
            </a:r>
          </a:p>
          <a:p>
            <a:endParaRPr lang="en-GB" baseline="0" dirty="0" smtClean="0"/>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331648E6-CD90-40DF-B646-6747D4DC2976}" type="slidenum">
              <a:rPr lang="en-GB" altLang="en-US" smtClean="0"/>
              <a:pPr>
                <a:defRPr/>
              </a:pPr>
              <a:t>4</a:t>
            </a:fld>
            <a:endParaRPr lang="en-GB" altLang="en-US"/>
          </a:p>
        </p:txBody>
      </p:sp>
    </p:spTree>
    <p:extLst>
      <p:ext uri="{BB962C8B-B14F-4D97-AF65-F5344CB8AC3E}">
        <p14:creationId xmlns:p14="http://schemas.microsoft.com/office/powerpoint/2010/main" val="1705398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028"/>
          <p:cNvSpPr>
            <a:spLocks noChangeArrowheads="1"/>
          </p:cNvSpPr>
          <p:nvPr userDrawn="1"/>
        </p:nvSpPr>
        <p:spPr bwMode="auto">
          <a:xfrm>
            <a:off x="0" y="0"/>
            <a:ext cx="9144000" cy="15573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7300">
                <a:solidFill>
                  <a:srgbClr val="FFFFFF"/>
                </a:solidFill>
                <a:latin typeface="Arial Unicode MS" pitchFamily="34" charset="-128"/>
              </a:defRPr>
            </a:lvl1pPr>
            <a:lvl2pPr marL="742950" indent="-285750" eaLnBrk="0" hangingPunct="0">
              <a:defRPr sz="7300">
                <a:solidFill>
                  <a:srgbClr val="FFFFFF"/>
                </a:solidFill>
                <a:latin typeface="Arial Unicode MS" pitchFamily="34" charset="-128"/>
              </a:defRPr>
            </a:lvl2pPr>
            <a:lvl3pPr marL="1143000" indent="-228600" eaLnBrk="0" hangingPunct="0">
              <a:defRPr sz="7300">
                <a:solidFill>
                  <a:srgbClr val="FFFFFF"/>
                </a:solidFill>
                <a:latin typeface="Arial Unicode MS" pitchFamily="34" charset="-128"/>
              </a:defRPr>
            </a:lvl3pPr>
            <a:lvl4pPr marL="1600200" indent="-228600" eaLnBrk="0" hangingPunct="0">
              <a:defRPr sz="7300">
                <a:solidFill>
                  <a:srgbClr val="FFFFFF"/>
                </a:solidFill>
                <a:latin typeface="Arial Unicode MS" pitchFamily="34" charset="-128"/>
              </a:defRPr>
            </a:lvl4pPr>
            <a:lvl5pPr marL="2057400" indent="-228600" eaLnBrk="0" hangingPunct="0">
              <a:defRPr sz="7300">
                <a:solidFill>
                  <a:srgbClr val="FFFFFF"/>
                </a:solidFill>
                <a:latin typeface="Arial Unicode MS" pitchFamily="34" charset="-128"/>
              </a:defRPr>
            </a:lvl5pPr>
            <a:lvl6pPr marL="2514600" indent="-228600" eaLnBrk="0" fontAlgn="base" hangingPunct="0">
              <a:spcBef>
                <a:spcPct val="0"/>
              </a:spcBef>
              <a:spcAft>
                <a:spcPct val="0"/>
              </a:spcAft>
              <a:defRPr sz="7300">
                <a:solidFill>
                  <a:srgbClr val="FFFFFF"/>
                </a:solidFill>
                <a:latin typeface="Arial Unicode MS" pitchFamily="34" charset="-128"/>
              </a:defRPr>
            </a:lvl6pPr>
            <a:lvl7pPr marL="2971800" indent="-228600" eaLnBrk="0" fontAlgn="base" hangingPunct="0">
              <a:spcBef>
                <a:spcPct val="0"/>
              </a:spcBef>
              <a:spcAft>
                <a:spcPct val="0"/>
              </a:spcAft>
              <a:defRPr sz="7300">
                <a:solidFill>
                  <a:srgbClr val="FFFFFF"/>
                </a:solidFill>
                <a:latin typeface="Arial Unicode MS" pitchFamily="34" charset="-128"/>
              </a:defRPr>
            </a:lvl7pPr>
            <a:lvl8pPr marL="3429000" indent="-228600" eaLnBrk="0" fontAlgn="base" hangingPunct="0">
              <a:spcBef>
                <a:spcPct val="0"/>
              </a:spcBef>
              <a:spcAft>
                <a:spcPct val="0"/>
              </a:spcAft>
              <a:defRPr sz="7300">
                <a:solidFill>
                  <a:srgbClr val="FFFFFF"/>
                </a:solidFill>
                <a:latin typeface="Arial Unicode MS" pitchFamily="34" charset="-128"/>
              </a:defRPr>
            </a:lvl8pPr>
            <a:lvl9pPr marL="3886200" indent="-228600" eaLnBrk="0" fontAlgn="base" hangingPunct="0">
              <a:spcBef>
                <a:spcPct val="0"/>
              </a:spcBef>
              <a:spcAft>
                <a:spcPct val="0"/>
              </a:spcAft>
              <a:defRPr sz="7300">
                <a:solidFill>
                  <a:srgbClr val="FFFFFF"/>
                </a:solidFill>
                <a:latin typeface="Arial Unicode MS" pitchFamily="34" charset="-128"/>
              </a:defRPr>
            </a:lvl9pPr>
          </a:lstStyle>
          <a:p>
            <a:pPr eaLnBrk="1" hangingPunct="1">
              <a:defRPr/>
            </a:pPr>
            <a:endParaRPr lang="en-GB" altLang="en-US" smtClean="0">
              <a:cs typeface="+mn-cs"/>
            </a:endParaRPr>
          </a:p>
        </p:txBody>
      </p:sp>
      <p:pic>
        <p:nvPicPr>
          <p:cNvPr id="4" name="Picture 1113" descr="UNODC_logo_E_unblue_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088" y="111125"/>
            <a:ext cx="7489825" cy="139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Rectangle 1031"/>
          <p:cNvSpPr>
            <a:spLocks noGrp="1" noChangeArrowheads="1"/>
          </p:cNvSpPr>
          <p:nvPr>
            <p:ph type="ctrTitle" sz="quarter"/>
          </p:nvPr>
        </p:nvSpPr>
        <p:spPr>
          <a:xfrm>
            <a:off x="2525713" y="3429000"/>
            <a:ext cx="5791200" cy="549275"/>
          </a:xfrm>
        </p:spPr>
        <p:txBody>
          <a:bodyPr anchor="t">
            <a:spAutoFit/>
          </a:bodyPr>
          <a:lstStyle>
            <a:lvl1pPr>
              <a:defRPr/>
            </a:lvl1pPr>
          </a:lstStyle>
          <a:p>
            <a:pPr lvl="0"/>
            <a:r>
              <a:rPr lang="en-US" altLang="en-US" noProof="0" smtClean="0"/>
              <a:t>Click to edit Master title style</a:t>
            </a:r>
          </a:p>
        </p:txBody>
      </p:sp>
      <p:sp>
        <p:nvSpPr>
          <p:cNvPr id="5" name="Rectangle 1032"/>
          <p:cNvSpPr>
            <a:spLocks noGrp="1" noChangeArrowheads="1"/>
          </p:cNvSpPr>
          <p:nvPr>
            <p:ph type="dt" sz="quarter" idx="10"/>
          </p:nvPr>
        </p:nvSpPr>
        <p:spPr bwMode="auto">
          <a:xfrm>
            <a:off x="6324600" y="61722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atin typeface="+mn-lt"/>
                <a:cs typeface="+mn-cs"/>
              </a:defRPr>
            </a:lvl1pPr>
          </a:lstStyle>
          <a:p>
            <a:pPr>
              <a:defRPr/>
            </a:pPr>
            <a:endParaRPr lang="en-US" altLang="en-US"/>
          </a:p>
        </p:txBody>
      </p:sp>
    </p:spTree>
    <p:extLst>
      <p:ext uri="{BB962C8B-B14F-4D97-AF65-F5344CB8AC3E}">
        <p14:creationId xmlns:p14="http://schemas.microsoft.com/office/powerpoint/2010/main" val="2246868671"/>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09885705"/>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86249198"/>
      </p:ext>
    </p:extLst>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70734172"/>
      </p:ext>
    </p:extLst>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58301626"/>
      </p:ext>
    </p:extLst>
  </p:cSld>
  <p:clrMapOvr>
    <a:masterClrMapping/>
  </p:clrMapOvr>
  <p:transitio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Tree>
    <p:extLst>
      <p:ext uri="{BB962C8B-B14F-4D97-AF65-F5344CB8AC3E}">
        <p14:creationId xmlns:p14="http://schemas.microsoft.com/office/powerpoint/2010/main" val="1450826210"/>
      </p:ext>
    </p:extLst>
  </p:cSld>
  <p:clrMapOvr>
    <a:masterClrMapping/>
  </p:clrMapOvr>
  <p:transition>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67721831"/>
      </p:ext>
    </p:extLst>
  </p:cSld>
  <p:clrMapOvr>
    <a:masterClrMapping/>
  </p:clrMapOvr>
  <p:transition>
    <p:cu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5B60A7-428F-41F5-9FAE-3DE8DB8625E8}" type="slidenum">
              <a:rPr lang="en-GB" altLang="en-US"/>
              <a:pPr>
                <a:defRPr/>
              </a:pPr>
              <a:t>‹#›</a:t>
            </a:fld>
            <a:endParaRPr lang="en-GB" altLang="en-US"/>
          </a:p>
        </p:txBody>
      </p:sp>
    </p:spTree>
    <p:extLst>
      <p:ext uri="{BB962C8B-B14F-4D97-AF65-F5344CB8AC3E}">
        <p14:creationId xmlns:p14="http://schemas.microsoft.com/office/powerpoint/2010/main" val="2044853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B4985E-BDB8-4612-8375-6850215F8ADF}" type="slidenum">
              <a:rPr lang="en-GB" altLang="en-US"/>
              <a:pPr>
                <a:defRPr/>
              </a:pPr>
              <a:t>‹#›</a:t>
            </a:fld>
            <a:endParaRPr lang="en-GB" altLang="en-US"/>
          </a:p>
        </p:txBody>
      </p:sp>
    </p:spTree>
    <p:extLst>
      <p:ext uri="{BB962C8B-B14F-4D97-AF65-F5344CB8AC3E}">
        <p14:creationId xmlns:p14="http://schemas.microsoft.com/office/powerpoint/2010/main" val="2723826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4A3247-BC57-4559-981F-74383AC1D661}" type="slidenum">
              <a:rPr lang="en-GB" altLang="en-US"/>
              <a:pPr>
                <a:defRPr/>
              </a:pPr>
              <a:t>‹#›</a:t>
            </a:fld>
            <a:endParaRPr lang="en-GB" altLang="en-US"/>
          </a:p>
        </p:txBody>
      </p:sp>
    </p:spTree>
    <p:extLst>
      <p:ext uri="{BB962C8B-B14F-4D97-AF65-F5344CB8AC3E}">
        <p14:creationId xmlns:p14="http://schemas.microsoft.com/office/powerpoint/2010/main" val="3369827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E0C641-F6F4-48E6-A740-4DFCDB0A24FF}" type="slidenum">
              <a:rPr lang="en-GB" altLang="en-US"/>
              <a:pPr>
                <a:defRPr/>
              </a:pPr>
              <a:t>‹#›</a:t>
            </a:fld>
            <a:endParaRPr lang="en-GB" altLang="en-US"/>
          </a:p>
        </p:txBody>
      </p:sp>
    </p:spTree>
    <p:extLst>
      <p:ext uri="{BB962C8B-B14F-4D97-AF65-F5344CB8AC3E}">
        <p14:creationId xmlns:p14="http://schemas.microsoft.com/office/powerpoint/2010/main" val="127264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94250669"/>
      </p:ext>
    </p:extLst>
  </p:cSld>
  <p:clrMapOvr>
    <a:masterClrMapping/>
  </p:clrMapOvr>
  <p:transition>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63D15FB4-E339-482D-9AE6-2B67E1894227}" type="slidenum">
              <a:rPr lang="en-GB" altLang="en-US"/>
              <a:pPr>
                <a:defRPr/>
              </a:pPr>
              <a:t>‹#›</a:t>
            </a:fld>
            <a:endParaRPr lang="en-GB" altLang="en-US"/>
          </a:p>
        </p:txBody>
      </p:sp>
    </p:spTree>
    <p:extLst>
      <p:ext uri="{BB962C8B-B14F-4D97-AF65-F5344CB8AC3E}">
        <p14:creationId xmlns:p14="http://schemas.microsoft.com/office/powerpoint/2010/main" val="15190990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3FF0FB97-EB80-461C-8E7B-789C9068F604}" type="slidenum">
              <a:rPr lang="en-GB" altLang="en-US"/>
              <a:pPr>
                <a:defRPr/>
              </a:pPr>
              <a:t>‹#›</a:t>
            </a:fld>
            <a:endParaRPr lang="en-GB" altLang="en-US"/>
          </a:p>
        </p:txBody>
      </p:sp>
    </p:spTree>
    <p:extLst>
      <p:ext uri="{BB962C8B-B14F-4D97-AF65-F5344CB8AC3E}">
        <p14:creationId xmlns:p14="http://schemas.microsoft.com/office/powerpoint/2010/main" val="1442841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656D5C4F-B3F4-4399-91C2-83054114B0BB}" type="slidenum">
              <a:rPr lang="en-GB" altLang="en-US"/>
              <a:pPr>
                <a:defRPr/>
              </a:pPr>
              <a:t>‹#›</a:t>
            </a:fld>
            <a:endParaRPr lang="en-GB" altLang="en-US"/>
          </a:p>
        </p:txBody>
      </p:sp>
    </p:spTree>
    <p:extLst>
      <p:ext uri="{BB962C8B-B14F-4D97-AF65-F5344CB8AC3E}">
        <p14:creationId xmlns:p14="http://schemas.microsoft.com/office/powerpoint/2010/main" val="31823585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4125EBD-3B97-4C2A-826E-4DB4ED3939B0}" type="slidenum">
              <a:rPr lang="en-GB" altLang="en-US"/>
              <a:pPr>
                <a:defRPr/>
              </a:pPr>
              <a:t>‹#›</a:t>
            </a:fld>
            <a:endParaRPr lang="en-GB" altLang="en-US"/>
          </a:p>
        </p:txBody>
      </p:sp>
    </p:spTree>
    <p:extLst>
      <p:ext uri="{BB962C8B-B14F-4D97-AF65-F5344CB8AC3E}">
        <p14:creationId xmlns:p14="http://schemas.microsoft.com/office/powerpoint/2010/main" val="13398247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6C3BD91-9C28-498C-9DC7-3FB65093E587}" type="slidenum">
              <a:rPr lang="en-GB" altLang="en-US"/>
              <a:pPr>
                <a:defRPr/>
              </a:pPr>
              <a:t>‹#›</a:t>
            </a:fld>
            <a:endParaRPr lang="en-GB" altLang="en-US"/>
          </a:p>
        </p:txBody>
      </p:sp>
    </p:spTree>
    <p:extLst>
      <p:ext uri="{BB962C8B-B14F-4D97-AF65-F5344CB8AC3E}">
        <p14:creationId xmlns:p14="http://schemas.microsoft.com/office/powerpoint/2010/main" val="31618009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9BEC72-378E-4438-B40B-BB8B1297D04F}" type="slidenum">
              <a:rPr lang="en-GB" altLang="en-US"/>
              <a:pPr>
                <a:defRPr/>
              </a:pPr>
              <a:t>‹#›</a:t>
            </a:fld>
            <a:endParaRPr lang="en-GB" altLang="en-US"/>
          </a:p>
        </p:txBody>
      </p:sp>
    </p:spTree>
    <p:extLst>
      <p:ext uri="{BB962C8B-B14F-4D97-AF65-F5344CB8AC3E}">
        <p14:creationId xmlns:p14="http://schemas.microsoft.com/office/powerpoint/2010/main" val="16844579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96FA506-EF48-4F21-B18E-439C5A6D06FD}" type="slidenum">
              <a:rPr lang="en-GB" altLang="en-US"/>
              <a:pPr>
                <a:defRPr/>
              </a:pPr>
              <a:t>‹#›</a:t>
            </a:fld>
            <a:endParaRPr lang="en-GB" altLang="en-US"/>
          </a:p>
        </p:txBody>
      </p:sp>
    </p:spTree>
    <p:extLst>
      <p:ext uri="{BB962C8B-B14F-4D97-AF65-F5344CB8AC3E}">
        <p14:creationId xmlns:p14="http://schemas.microsoft.com/office/powerpoint/2010/main" val="212448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31952015"/>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58667273"/>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80047974"/>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652751085"/>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8014496"/>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61745273"/>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4603808"/>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FA6D7"/>
        </a:solid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a:off x="0" y="-171450"/>
            <a:ext cx="9144000" cy="8985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7300">
                <a:solidFill>
                  <a:srgbClr val="FFFFFF"/>
                </a:solidFill>
                <a:latin typeface="Arial Unicode MS" pitchFamily="34" charset="-128"/>
              </a:defRPr>
            </a:lvl1pPr>
            <a:lvl2pPr marL="742950" indent="-285750" eaLnBrk="0" hangingPunct="0">
              <a:defRPr sz="7300">
                <a:solidFill>
                  <a:srgbClr val="FFFFFF"/>
                </a:solidFill>
                <a:latin typeface="Arial Unicode MS" pitchFamily="34" charset="-128"/>
              </a:defRPr>
            </a:lvl2pPr>
            <a:lvl3pPr marL="1143000" indent="-228600" eaLnBrk="0" hangingPunct="0">
              <a:defRPr sz="7300">
                <a:solidFill>
                  <a:srgbClr val="FFFFFF"/>
                </a:solidFill>
                <a:latin typeface="Arial Unicode MS" pitchFamily="34" charset="-128"/>
              </a:defRPr>
            </a:lvl3pPr>
            <a:lvl4pPr marL="1600200" indent="-228600" eaLnBrk="0" hangingPunct="0">
              <a:defRPr sz="7300">
                <a:solidFill>
                  <a:srgbClr val="FFFFFF"/>
                </a:solidFill>
                <a:latin typeface="Arial Unicode MS" pitchFamily="34" charset="-128"/>
              </a:defRPr>
            </a:lvl4pPr>
            <a:lvl5pPr marL="2057400" indent="-228600" eaLnBrk="0" hangingPunct="0">
              <a:defRPr sz="7300">
                <a:solidFill>
                  <a:srgbClr val="FFFFFF"/>
                </a:solidFill>
                <a:latin typeface="Arial Unicode MS" pitchFamily="34" charset="-128"/>
              </a:defRPr>
            </a:lvl5pPr>
            <a:lvl6pPr marL="2514600" indent="-228600" eaLnBrk="0" fontAlgn="base" hangingPunct="0">
              <a:spcBef>
                <a:spcPct val="0"/>
              </a:spcBef>
              <a:spcAft>
                <a:spcPct val="0"/>
              </a:spcAft>
              <a:defRPr sz="7300">
                <a:solidFill>
                  <a:srgbClr val="FFFFFF"/>
                </a:solidFill>
                <a:latin typeface="Arial Unicode MS" pitchFamily="34" charset="-128"/>
              </a:defRPr>
            </a:lvl6pPr>
            <a:lvl7pPr marL="2971800" indent="-228600" eaLnBrk="0" fontAlgn="base" hangingPunct="0">
              <a:spcBef>
                <a:spcPct val="0"/>
              </a:spcBef>
              <a:spcAft>
                <a:spcPct val="0"/>
              </a:spcAft>
              <a:defRPr sz="7300">
                <a:solidFill>
                  <a:srgbClr val="FFFFFF"/>
                </a:solidFill>
                <a:latin typeface="Arial Unicode MS" pitchFamily="34" charset="-128"/>
              </a:defRPr>
            </a:lvl7pPr>
            <a:lvl8pPr marL="3429000" indent="-228600" eaLnBrk="0" fontAlgn="base" hangingPunct="0">
              <a:spcBef>
                <a:spcPct val="0"/>
              </a:spcBef>
              <a:spcAft>
                <a:spcPct val="0"/>
              </a:spcAft>
              <a:defRPr sz="7300">
                <a:solidFill>
                  <a:srgbClr val="FFFFFF"/>
                </a:solidFill>
                <a:latin typeface="Arial Unicode MS" pitchFamily="34" charset="-128"/>
              </a:defRPr>
            </a:lvl8pPr>
            <a:lvl9pPr marL="3886200" indent="-228600" eaLnBrk="0" fontAlgn="base" hangingPunct="0">
              <a:spcBef>
                <a:spcPct val="0"/>
              </a:spcBef>
              <a:spcAft>
                <a:spcPct val="0"/>
              </a:spcAft>
              <a:defRPr sz="7300">
                <a:solidFill>
                  <a:srgbClr val="FFFFFF"/>
                </a:solidFill>
                <a:latin typeface="Arial Unicode MS" pitchFamily="34" charset="-128"/>
              </a:defRPr>
            </a:lvl9pPr>
          </a:lstStyle>
          <a:p>
            <a:pPr eaLnBrk="1" hangingPunct="1">
              <a:defRPr/>
            </a:pPr>
            <a:endParaRPr lang="en-GB" altLang="en-US" smtClean="0">
              <a:cs typeface="+mn-cs"/>
            </a:endParaRPr>
          </a:p>
        </p:txBody>
      </p:sp>
      <p:sp>
        <p:nvSpPr>
          <p:cNvPr id="1027" name="Rectangle 16"/>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7"/>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9" name="Picture 74" descr="UNODC_logo_E_unblue_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9388" y="17463"/>
            <a:ext cx="32416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32" r:id="rId1"/>
    <p:sldLayoutId id="2147484207" r:id="rId2"/>
    <p:sldLayoutId id="2147484208" r:id="rId3"/>
    <p:sldLayoutId id="2147484209" r:id="rId4"/>
    <p:sldLayoutId id="2147484210" r:id="rId5"/>
    <p:sldLayoutId id="2147484211" r:id="rId6"/>
    <p:sldLayoutId id="2147484212" r:id="rId7"/>
    <p:sldLayoutId id="2147484213" r:id="rId8"/>
    <p:sldLayoutId id="2147484214" r:id="rId9"/>
    <p:sldLayoutId id="2147484215" r:id="rId10"/>
    <p:sldLayoutId id="2147484216" r:id="rId11"/>
    <p:sldLayoutId id="2147484217" r:id="rId12"/>
    <p:sldLayoutId id="2147484218" r:id="rId13"/>
    <p:sldLayoutId id="2147484219" r:id="rId14"/>
    <p:sldLayoutId id="2147484220" r:id="rId15"/>
  </p:sldLayoutIdLst>
  <p:transition>
    <p:cut/>
  </p:transition>
  <p:txStyles>
    <p:titleStyle>
      <a:lvl1pPr algn="l" rtl="0" eaLnBrk="0" fontAlgn="base" hangingPunct="0">
        <a:spcBef>
          <a:spcPct val="0"/>
        </a:spcBef>
        <a:spcAft>
          <a:spcPct val="0"/>
        </a:spcAft>
        <a:defRPr sz="3000" b="1">
          <a:solidFill>
            <a:srgbClr val="FFFFFF"/>
          </a:solidFill>
          <a:latin typeface="+mj-lt"/>
          <a:ea typeface="+mj-ea"/>
          <a:cs typeface="+mj-cs"/>
        </a:defRPr>
      </a:lvl1pPr>
      <a:lvl2pPr algn="l" rtl="0" eaLnBrk="0" fontAlgn="base" hangingPunct="0">
        <a:spcBef>
          <a:spcPct val="0"/>
        </a:spcBef>
        <a:spcAft>
          <a:spcPct val="0"/>
        </a:spcAft>
        <a:defRPr sz="3000" b="1">
          <a:solidFill>
            <a:srgbClr val="FFFFFF"/>
          </a:solidFill>
          <a:latin typeface="Arial Narrow" pitchFamily="34" charset="0"/>
        </a:defRPr>
      </a:lvl2pPr>
      <a:lvl3pPr algn="l" rtl="0" eaLnBrk="0" fontAlgn="base" hangingPunct="0">
        <a:spcBef>
          <a:spcPct val="0"/>
        </a:spcBef>
        <a:spcAft>
          <a:spcPct val="0"/>
        </a:spcAft>
        <a:defRPr sz="3000" b="1">
          <a:solidFill>
            <a:srgbClr val="FFFFFF"/>
          </a:solidFill>
          <a:latin typeface="Arial Narrow" pitchFamily="34" charset="0"/>
        </a:defRPr>
      </a:lvl3pPr>
      <a:lvl4pPr algn="l" rtl="0" eaLnBrk="0" fontAlgn="base" hangingPunct="0">
        <a:spcBef>
          <a:spcPct val="0"/>
        </a:spcBef>
        <a:spcAft>
          <a:spcPct val="0"/>
        </a:spcAft>
        <a:defRPr sz="3000" b="1">
          <a:solidFill>
            <a:srgbClr val="FFFFFF"/>
          </a:solidFill>
          <a:latin typeface="Arial Narrow" pitchFamily="34" charset="0"/>
        </a:defRPr>
      </a:lvl4pPr>
      <a:lvl5pPr algn="l" rtl="0" eaLnBrk="0" fontAlgn="base" hangingPunct="0">
        <a:spcBef>
          <a:spcPct val="0"/>
        </a:spcBef>
        <a:spcAft>
          <a:spcPct val="0"/>
        </a:spcAft>
        <a:defRPr sz="3000" b="1">
          <a:solidFill>
            <a:srgbClr val="FFFFFF"/>
          </a:solidFill>
          <a:latin typeface="Arial Narrow" pitchFamily="34" charset="0"/>
        </a:defRPr>
      </a:lvl5pPr>
      <a:lvl6pPr marL="457200" algn="l" rtl="0" fontAlgn="base">
        <a:spcBef>
          <a:spcPct val="0"/>
        </a:spcBef>
        <a:spcAft>
          <a:spcPct val="0"/>
        </a:spcAft>
        <a:defRPr sz="3000" b="1">
          <a:solidFill>
            <a:srgbClr val="FFFFFF"/>
          </a:solidFill>
          <a:latin typeface="Arial Narrow" pitchFamily="34" charset="0"/>
        </a:defRPr>
      </a:lvl6pPr>
      <a:lvl7pPr marL="914400" algn="l" rtl="0" fontAlgn="base">
        <a:spcBef>
          <a:spcPct val="0"/>
        </a:spcBef>
        <a:spcAft>
          <a:spcPct val="0"/>
        </a:spcAft>
        <a:defRPr sz="3000" b="1">
          <a:solidFill>
            <a:srgbClr val="FFFFFF"/>
          </a:solidFill>
          <a:latin typeface="Arial Narrow" pitchFamily="34" charset="0"/>
        </a:defRPr>
      </a:lvl7pPr>
      <a:lvl8pPr marL="1371600" algn="l" rtl="0" fontAlgn="base">
        <a:spcBef>
          <a:spcPct val="0"/>
        </a:spcBef>
        <a:spcAft>
          <a:spcPct val="0"/>
        </a:spcAft>
        <a:defRPr sz="3000" b="1">
          <a:solidFill>
            <a:srgbClr val="FFFFFF"/>
          </a:solidFill>
          <a:latin typeface="Arial Narrow" pitchFamily="34" charset="0"/>
        </a:defRPr>
      </a:lvl8pPr>
      <a:lvl9pPr marL="1828800" algn="l" rtl="0" fontAlgn="base">
        <a:spcBef>
          <a:spcPct val="0"/>
        </a:spcBef>
        <a:spcAft>
          <a:spcPct val="0"/>
        </a:spcAft>
        <a:defRPr sz="3000" b="1">
          <a:solidFill>
            <a:srgbClr val="FFFFFF"/>
          </a:solidFill>
          <a:latin typeface="Arial Narrow" pitchFamily="34" charset="0"/>
        </a:defRPr>
      </a:lvl9pPr>
    </p:titleStyle>
    <p:bodyStyle>
      <a:lvl1pPr marL="342900" indent="-342900" algn="l" rtl="0" eaLnBrk="0" fontAlgn="base" hangingPunct="0">
        <a:spcBef>
          <a:spcPct val="20000"/>
        </a:spcBef>
        <a:spcAft>
          <a:spcPct val="0"/>
        </a:spcAft>
        <a:buChar char="•"/>
        <a:defRPr sz="280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400">
          <a:solidFill>
            <a:srgbClr val="FFFFFF"/>
          </a:solidFill>
          <a:latin typeface="+mn-lt"/>
        </a:defRPr>
      </a:lvl2pPr>
      <a:lvl3pPr marL="1143000" indent="-228600" algn="l" rtl="0" eaLnBrk="0" fontAlgn="base" hangingPunct="0">
        <a:spcBef>
          <a:spcPct val="20000"/>
        </a:spcBef>
        <a:spcAft>
          <a:spcPct val="0"/>
        </a:spcAft>
        <a:buChar char="•"/>
        <a:defRPr sz="2000">
          <a:solidFill>
            <a:srgbClr val="FFFFFF"/>
          </a:solidFill>
          <a:latin typeface="+mn-lt"/>
        </a:defRPr>
      </a:lvl3pPr>
      <a:lvl4pPr marL="1600200" indent="-228600" algn="l" rtl="0" eaLnBrk="0" fontAlgn="base" hangingPunct="0">
        <a:spcBef>
          <a:spcPct val="20000"/>
        </a:spcBef>
        <a:spcAft>
          <a:spcPct val="0"/>
        </a:spcAft>
        <a:buChar char="–"/>
        <a:defRPr>
          <a:solidFill>
            <a:srgbClr val="FFFFFF"/>
          </a:solidFill>
          <a:latin typeface="+mn-lt"/>
        </a:defRPr>
      </a:lvl4pPr>
      <a:lvl5pPr marL="2057400" indent="-228600" algn="l" rtl="0" eaLnBrk="0" fontAlgn="base" hangingPunct="0">
        <a:spcBef>
          <a:spcPct val="20000"/>
        </a:spcBef>
        <a:spcAft>
          <a:spcPct val="0"/>
        </a:spcAft>
        <a:buChar char="»"/>
        <a:defRPr>
          <a:solidFill>
            <a:srgbClr val="FFFFFF"/>
          </a:solidFill>
          <a:latin typeface="+mn-lt"/>
        </a:defRPr>
      </a:lvl5pPr>
      <a:lvl6pPr marL="2514600" indent="-228600" algn="l" rtl="0" fontAlgn="base">
        <a:spcBef>
          <a:spcPct val="20000"/>
        </a:spcBef>
        <a:spcAft>
          <a:spcPct val="0"/>
        </a:spcAft>
        <a:buChar char="»"/>
        <a:defRPr>
          <a:solidFill>
            <a:srgbClr val="FFFFFF"/>
          </a:solidFill>
          <a:latin typeface="+mn-lt"/>
        </a:defRPr>
      </a:lvl6pPr>
      <a:lvl7pPr marL="2971800" indent="-228600" algn="l" rtl="0" fontAlgn="base">
        <a:spcBef>
          <a:spcPct val="20000"/>
        </a:spcBef>
        <a:spcAft>
          <a:spcPct val="0"/>
        </a:spcAft>
        <a:buChar char="»"/>
        <a:defRPr>
          <a:solidFill>
            <a:srgbClr val="FFFFFF"/>
          </a:solidFill>
          <a:latin typeface="+mn-lt"/>
        </a:defRPr>
      </a:lvl7pPr>
      <a:lvl8pPr marL="3429000" indent="-228600" algn="l" rtl="0" fontAlgn="base">
        <a:spcBef>
          <a:spcPct val="20000"/>
        </a:spcBef>
        <a:spcAft>
          <a:spcPct val="0"/>
        </a:spcAft>
        <a:buChar char="»"/>
        <a:defRPr>
          <a:solidFill>
            <a:srgbClr val="FFFFFF"/>
          </a:solidFill>
          <a:latin typeface="+mn-lt"/>
        </a:defRPr>
      </a:lvl8pPr>
      <a:lvl9pPr marL="3886200" indent="-228600" algn="l" rtl="0" fontAlgn="base">
        <a:spcBef>
          <a:spcPct val="20000"/>
        </a:spcBef>
        <a:spcAft>
          <a:spcPct val="0"/>
        </a:spcAft>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FA6D7"/>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94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Times New Roman" pitchFamily="18" charset="0"/>
                <a:cs typeface="+mn-cs"/>
              </a:defRPr>
            </a:lvl1pPr>
          </a:lstStyle>
          <a:p>
            <a:pPr>
              <a:defRPr/>
            </a:pPr>
            <a:endParaRPr lang="en-GB" altLang="en-US"/>
          </a:p>
        </p:txBody>
      </p:sp>
      <p:sp>
        <p:nvSpPr>
          <p:cNvPr id="194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Times New Roman" pitchFamily="18" charset="0"/>
                <a:cs typeface="+mn-cs"/>
              </a:defRPr>
            </a:lvl1pPr>
          </a:lstStyle>
          <a:p>
            <a:pPr>
              <a:defRPr/>
            </a:pPr>
            <a:endParaRPr lang="en-GB" altLang="en-US"/>
          </a:p>
        </p:txBody>
      </p:sp>
      <p:sp>
        <p:nvSpPr>
          <p:cNvPr id="194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cs typeface="+mn-cs"/>
              </a:defRPr>
            </a:lvl1pPr>
          </a:lstStyle>
          <a:p>
            <a:pPr>
              <a:defRPr/>
            </a:pPr>
            <a:fld id="{551237E8-CCDA-4A05-9A0B-60ED8905C5C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2915816" y="912698"/>
            <a:ext cx="6084168" cy="28763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5816" y="3789040"/>
            <a:ext cx="6084168" cy="3068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itle 1"/>
          <p:cNvSpPr txBox="1">
            <a:spLocks/>
          </p:cNvSpPr>
          <p:nvPr/>
        </p:nvSpPr>
        <p:spPr bwMode="auto">
          <a:xfrm>
            <a:off x="-6802" y="3776026"/>
            <a:ext cx="3008313"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3000" b="1">
                <a:solidFill>
                  <a:srgbClr val="FFFFFF"/>
                </a:solidFill>
                <a:latin typeface="Arial Narrow" pitchFamily="34" charset="0"/>
              </a:defRPr>
            </a:lvl2pPr>
            <a:lvl3pPr algn="l" rtl="0" eaLnBrk="0" fontAlgn="base" hangingPunct="0">
              <a:spcBef>
                <a:spcPct val="0"/>
              </a:spcBef>
              <a:spcAft>
                <a:spcPct val="0"/>
              </a:spcAft>
              <a:defRPr sz="3000" b="1">
                <a:solidFill>
                  <a:srgbClr val="FFFFFF"/>
                </a:solidFill>
                <a:latin typeface="Arial Narrow" pitchFamily="34" charset="0"/>
              </a:defRPr>
            </a:lvl3pPr>
            <a:lvl4pPr algn="l" rtl="0" eaLnBrk="0" fontAlgn="base" hangingPunct="0">
              <a:spcBef>
                <a:spcPct val="0"/>
              </a:spcBef>
              <a:spcAft>
                <a:spcPct val="0"/>
              </a:spcAft>
              <a:defRPr sz="3000" b="1">
                <a:solidFill>
                  <a:srgbClr val="FFFFFF"/>
                </a:solidFill>
                <a:latin typeface="Arial Narrow" pitchFamily="34" charset="0"/>
              </a:defRPr>
            </a:lvl4pPr>
            <a:lvl5pPr algn="l" rtl="0" eaLnBrk="0" fontAlgn="base" hangingPunct="0">
              <a:spcBef>
                <a:spcPct val="0"/>
              </a:spcBef>
              <a:spcAft>
                <a:spcPct val="0"/>
              </a:spcAft>
              <a:defRPr sz="3000" b="1">
                <a:solidFill>
                  <a:srgbClr val="FFFFFF"/>
                </a:solidFill>
                <a:latin typeface="Arial Narrow" pitchFamily="34" charset="0"/>
              </a:defRPr>
            </a:lvl5pPr>
            <a:lvl6pPr marL="457200" algn="l" rtl="0" fontAlgn="base">
              <a:spcBef>
                <a:spcPct val="0"/>
              </a:spcBef>
              <a:spcAft>
                <a:spcPct val="0"/>
              </a:spcAft>
              <a:defRPr sz="3000" b="1">
                <a:solidFill>
                  <a:srgbClr val="FFFFFF"/>
                </a:solidFill>
                <a:latin typeface="Arial Narrow" pitchFamily="34" charset="0"/>
              </a:defRPr>
            </a:lvl6pPr>
            <a:lvl7pPr marL="914400" algn="l" rtl="0" fontAlgn="base">
              <a:spcBef>
                <a:spcPct val="0"/>
              </a:spcBef>
              <a:spcAft>
                <a:spcPct val="0"/>
              </a:spcAft>
              <a:defRPr sz="3000" b="1">
                <a:solidFill>
                  <a:srgbClr val="FFFFFF"/>
                </a:solidFill>
                <a:latin typeface="Arial Narrow" pitchFamily="34" charset="0"/>
              </a:defRPr>
            </a:lvl7pPr>
            <a:lvl8pPr marL="1371600" algn="l" rtl="0" fontAlgn="base">
              <a:spcBef>
                <a:spcPct val="0"/>
              </a:spcBef>
              <a:spcAft>
                <a:spcPct val="0"/>
              </a:spcAft>
              <a:defRPr sz="3000" b="1">
                <a:solidFill>
                  <a:srgbClr val="FFFFFF"/>
                </a:solidFill>
                <a:latin typeface="Arial Narrow" pitchFamily="34" charset="0"/>
              </a:defRPr>
            </a:lvl8pPr>
            <a:lvl9pPr marL="1828800" algn="l" rtl="0" fontAlgn="base">
              <a:spcBef>
                <a:spcPct val="0"/>
              </a:spcBef>
              <a:spcAft>
                <a:spcPct val="0"/>
              </a:spcAft>
              <a:defRPr sz="3000" b="1">
                <a:solidFill>
                  <a:srgbClr val="FFFFFF"/>
                </a:solidFill>
                <a:latin typeface="Arial Narrow" pitchFamily="34" charset="0"/>
              </a:defRPr>
            </a:lvl9pPr>
          </a:lstStyle>
          <a:p>
            <a:r>
              <a:rPr lang="en-GB" kern="0" dirty="0" smtClean="0"/>
              <a:t>HIV among PWID</a:t>
            </a:r>
            <a:endParaRPr lang="en-GB" kern="0" dirty="0"/>
          </a:p>
        </p:txBody>
      </p:sp>
      <p:sp>
        <p:nvSpPr>
          <p:cNvPr id="6" name="Title 1"/>
          <p:cNvSpPr txBox="1">
            <a:spLocks/>
          </p:cNvSpPr>
          <p:nvPr/>
        </p:nvSpPr>
        <p:spPr bwMode="auto">
          <a:xfrm>
            <a:off x="78894" y="1628800"/>
            <a:ext cx="2836922" cy="684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fontScale="97500" lnSpcReduction="10000"/>
          </a:bodyPr>
          <a:lst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3000" b="1">
                <a:solidFill>
                  <a:srgbClr val="FFFFFF"/>
                </a:solidFill>
                <a:latin typeface="Arial Narrow" pitchFamily="34" charset="0"/>
              </a:defRPr>
            </a:lvl2pPr>
            <a:lvl3pPr algn="l" rtl="0" eaLnBrk="0" fontAlgn="base" hangingPunct="0">
              <a:spcBef>
                <a:spcPct val="0"/>
              </a:spcBef>
              <a:spcAft>
                <a:spcPct val="0"/>
              </a:spcAft>
              <a:defRPr sz="3000" b="1">
                <a:solidFill>
                  <a:srgbClr val="FFFFFF"/>
                </a:solidFill>
                <a:latin typeface="Arial Narrow" pitchFamily="34" charset="0"/>
              </a:defRPr>
            </a:lvl3pPr>
            <a:lvl4pPr algn="l" rtl="0" eaLnBrk="0" fontAlgn="base" hangingPunct="0">
              <a:spcBef>
                <a:spcPct val="0"/>
              </a:spcBef>
              <a:spcAft>
                <a:spcPct val="0"/>
              </a:spcAft>
              <a:defRPr sz="3000" b="1">
                <a:solidFill>
                  <a:srgbClr val="FFFFFF"/>
                </a:solidFill>
                <a:latin typeface="Arial Narrow" pitchFamily="34" charset="0"/>
              </a:defRPr>
            </a:lvl4pPr>
            <a:lvl5pPr algn="l" rtl="0" eaLnBrk="0" fontAlgn="base" hangingPunct="0">
              <a:spcBef>
                <a:spcPct val="0"/>
              </a:spcBef>
              <a:spcAft>
                <a:spcPct val="0"/>
              </a:spcAft>
              <a:defRPr sz="3000" b="1">
                <a:solidFill>
                  <a:srgbClr val="FFFFFF"/>
                </a:solidFill>
                <a:latin typeface="Arial Narrow" pitchFamily="34" charset="0"/>
              </a:defRPr>
            </a:lvl5pPr>
            <a:lvl6pPr marL="457200" algn="l" rtl="0" fontAlgn="base">
              <a:spcBef>
                <a:spcPct val="0"/>
              </a:spcBef>
              <a:spcAft>
                <a:spcPct val="0"/>
              </a:spcAft>
              <a:defRPr sz="3000" b="1">
                <a:solidFill>
                  <a:srgbClr val="FFFFFF"/>
                </a:solidFill>
                <a:latin typeface="Arial Narrow" pitchFamily="34" charset="0"/>
              </a:defRPr>
            </a:lvl6pPr>
            <a:lvl7pPr marL="914400" algn="l" rtl="0" fontAlgn="base">
              <a:spcBef>
                <a:spcPct val="0"/>
              </a:spcBef>
              <a:spcAft>
                <a:spcPct val="0"/>
              </a:spcAft>
              <a:defRPr sz="3000" b="1">
                <a:solidFill>
                  <a:srgbClr val="FFFFFF"/>
                </a:solidFill>
                <a:latin typeface="Arial Narrow" pitchFamily="34" charset="0"/>
              </a:defRPr>
            </a:lvl7pPr>
            <a:lvl8pPr marL="1371600" algn="l" rtl="0" fontAlgn="base">
              <a:spcBef>
                <a:spcPct val="0"/>
              </a:spcBef>
              <a:spcAft>
                <a:spcPct val="0"/>
              </a:spcAft>
              <a:defRPr sz="3000" b="1">
                <a:solidFill>
                  <a:srgbClr val="FFFFFF"/>
                </a:solidFill>
                <a:latin typeface="Arial Narrow" pitchFamily="34" charset="0"/>
              </a:defRPr>
            </a:lvl8pPr>
            <a:lvl9pPr marL="1828800" algn="l" rtl="0" fontAlgn="base">
              <a:spcBef>
                <a:spcPct val="0"/>
              </a:spcBef>
              <a:spcAft>
                <a:spcPct val="0"/>
              </a:spcAft>
              <a:defRPr sz="3000" b="1">
                <a:solidFill>
                  <a:srgbClr val="FFFFFF"/>
                </a:solidFill>
                <a:latin typeface="Arial Narrow" pitchFamily="34" charset="0"/>
              </a:defRPr>
            </a:lvl9pPr>
          </a:lstStyle>
          <a:p>
            <a:r>
              <a:rPr lang="en-GB" kern="0" dirty="0" smtClean="0"/>
              <a:t>People who inject drugs</a:t>
            </a:r>
            <a:r>
              <a:rPr lang="en-GB" kern="0" dirty="0" smtClean="0">
                <a:solidFill>
                  <a:srgbClr val="FF0000"/>
                </a:solidFill>
              </a:rPr>
              <a:t/>
            </a:r>
            <a:br>
              <a:rPr lang="en-GB" kern="0" dirty="0" smtClean="0">
                <a:solidFill>
                  <a:srgbClr val="FF0000"/>
                </a:solidFill>
              </a:rPr>
            </a:br>
            <a:endParaRPr lang="en-GB" kern="0" dirty="0">
              <a:solidFill>
                <a:srgbClr val="FF0000"/>
              </a:solidFill>
            </a:endParaRPr>
          </a:p>
        </p:txBody>
      </p:sp>
      <p:sp>
        <p:nvSpPr>
          <p:cNvPr id="4" name="Rectangle 3"/>
          <p:cNvSpPr/>
          <p:nvPr/>
        </p:nvSpPr>
        <p:spPr>
          <a:xfrm>
            <a:off x="2915815" y="908720"/>
            <a:ext cx="4080739" cy="923330"/>
          </a:xfrm>
          <a:prstGeom prst="rect">
            <a:avLst/>
          </a:prstGeom>
        </p:spPr>
        <p:txBody>
          <a:bodyPr wrap="square">
            <a:spAutoFit/>
          </a:bodyPr>
          <a:lstStyle/>
          <a:p>
            <a:r>
              <a:rPr lang="en-GB" sz="1800" kern="0" dirty="0">
                <a:solidFill>
                  <a:srgbClr val="FF0000"/>
                </a:solidFill>
              </a:rPr>
              <a:t>12.7 million people who inject drugs (0.27 %  prevalence)</a:t>
            </a:r>
            <a:br>
              <a:rPr lang="en-GB" sz="1800" kern="0" dirty="0">
                <a:solidFill>
                  <a:srgbClr val="FF0000"/>
                </a:solidFill>
              </a:rPr>
            </a:br>
            <a:endParaRPr lang="en-GB" sz="1800" dirty="0"/>
          </a:p>
        </p:txBody>
      </p:sp>
      <p:sp>
        <p:nvSpPr>
          <p:cNvPr id="5" name="Rectangle 4"/>
          <p:cNvSpPr/>
          <p:nvPr/>
        </p:nvSpPr>
        <p:spPr>
          <a:xfrm>
            <a:off x="2881316" y="3854131"/>
            <a:ext cx="3922932" cy="646331"/>
          </a:xfrm>
          <a:prstGeom prst="rect">
            <a:avLst/>
          </a:prstGeom>
        </p:spPr>
        <p:txBody>
          <a:bodyPr wrap="square">
            <a:spAutoFit/>
          </a:bodyPr>
          <a:lstStyle/>
          <a:p>
            <a:r>
              <a:rPr lang="en-GB" sz="1800" dirty="0">
                <a:solidFill>
                  <a:srgbClr val="FF0000"/>
                </a:solidFill>
              </a:rPr>
              <a:t>1.7 million PWID living with HIV (13.1% of PWID)</a:t>
            </a:r>
            <a:endParaRPr lang="en-GB" sz="1800" kern="0" dirty="0">
              <a:solidFill>
                <a:srgbClr val="FF0000"/>
              </a:solidFill>
            </a:endParaRPr>
          </a:p>
        </p:txBody>
      </p:sp>
    </p:spTree>
    <p:extLst>
      <p:ext uri="{BB962C8B-B14F-4D97-AF65-F5344CB8AC3E}">
        <p14:creationId xmlns:p14="http://schemas.microsoft.com/office/powerpoint/2010/main" val="3722663752"/>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552" y="980728"/>
            <a:ext cx="8261808"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481595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Levels of service provision for countries with high numbers of PWD and living with HIV</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2262935"/>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303792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0" categoryIdx="0" bldStep="ptIn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0" categoryIdx="1" bldStep="ptIn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0" categoryIdx="2" bldStep="ptIn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chart seriesIdx="0" categoryIdx="3" bldStep="ptIn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chart seriesIdx="0" categoryIdx="4" bldStep="ptIn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chart seriesIdx="1" categoryIdx="0" bldStep="ptInSeries"/>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chart seriesIdx="1" categoryIdx="1" bldStep="ptInSeries"/>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chart seriesIdx="1" categoryIdx="2" bldStep="ptInSeries"/>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chart seriesIdx="1" categoryIdx="3" bldStep="ptInSeries"/>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chart seriesIdx="1" categoryIdx="4" bldStep="ptInSeries"/>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graphicEl>
                                              <a:chart seriesIdx="2" categoryIdx="0" bldStep="ptInSeries"/>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graphicEl>
                                              <a:chart seriesIdx="2" categoryIdx="1" bldStep="ptInSeries"/>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graphicEl>
                                              <a:chart seriesIdx="2" categoryIdx="2" bldStep="ptInSeries"/>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graphicEl>
                                              <a:chart seriesIdx="2" categoryIdx="3" bldStep="ptInSeries"/>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graphicEl>
                                              <a:chart seriesIdx="2" categoryIdx="4" bldStep="ptInSeries"/>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graphicEl>
                                              <a:chart seriesIdx="3" categoryIdx="0" bldStep="ptInSeries"/>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graphicEl>
                                              <a:chart seriesIdx="3" categoryIdx="1" bldStep="ptInSeries"/>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graphicEl>
                                              <a:chart seriesIdx="3" categoryIdx="2" bldStep="ptInSeries"/>
                                            </p:graphic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
                                            <p:graphicEl>
                                              <a:chart seriesIdx="3" categoryIdx="3" bldStep="ptInSeries"/>
                                            </p:graphic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
                                            <p:graphicEl>
                                              <a:chart seriesIdx="3" categoryIdx="4" bldStep="ptInSeries"/>
                                            </p:graphic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
                                            <p:graphicEl>
                                              <a:chart seriesIdx="4" categoryIdx="0" bldStep="ptInSeries"/>
                                            </p:graphic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
                                            <p:graphicEl>
                                              <a:chart seriesIdx="4" categoryIdx="1" bldStep="ptInSeries"/>
                                            </p:graphic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
                                            <p:graphicEl>
                                              <a:chart seriesIdx="4" categoryIdx="2" bldStep="ptInSeries"/>
                                            </p:graphic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
                                            <p:graphicEl>
                                              <a:chart seriesIdx="4" categoryIdx="3" bldStep="ptInSeries"/>
                                            </p:graphic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
                                            <p:graphicEl>
                                              <a:chart seriesIdx="4" categoryIdx="4"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El"/>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bwMode="auto">
          <a:xfrm>
            <a:off x="2660515" y="1484783"/>
            <a:ext cx="4411504" cy="4176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txBox="1">
            <a:spLocks/>
          </p:cNvSpPr>
          <p:nvPr/>
        </p:nvSpPr>
        <p:spPr>
          <a:xfrm>
            <a:off x="0" y="715691"/>
            <a:ext cx="1619672" cy="576064"/>
          </a:xfrm>
          <a:prstGeom prst="rect">
            <a:avLst/>
          </a:prstGeom>
        </p:spPr>
        <p:txBody>
          <a:bodyPr/>
          <a:lstStyle>
            <a:lvl1pPr algn="l" rtl="0" eaLnBrk="0" fontAlgn="base" hangingPunct="0">
              <a:spcBef>
                <a:spcPct val="0"/>
              </a:spcBef>
              <a:spcAft>
                <a:spcPct val="0"/>
              </a:spcAft>
              <a:defRPr sz="3000" b="1">
                <a:solidFill>
                  <a:srgbClr val="FFFFFF"/>
                </a:solidFill>
                <a:latin typeface="+mj-lt"/>
                <a:ea typeface="+mj-ea"/>
                <a:cs typeface="+mj-cs"/>
              </a:defRPr>
            </a:lvl1pPr>
            <a:lvl2pPr algn="l" rtl="0" eaLnBrk="0" fontAlgn="base" hangingPunct="0">
              <a:spcBef>
                <a:spcPct val="0"/>
              </a:spcBef>
              <a:spcAft>
                <a:spcPct val="0"/>
              </a:spcAft>
              <a:defRPr sz="3000" b="1">
                <a:solidFill>
                  <a:srgbClr val="FFFFFF"/>
                </a:solidFill>
                <a:latin typeface="Arial Narrow" pitchFamily="34" charset="0"/>
              </a:defRPr>
            </a:lvl2pPr>
            <a:lvl3pPr algn="l" rtl="0" eaLnBrk="0" fontAlgn="base" hangingPunct="0">
              <a:spcBef>
                <a:spcPct val="0"/>
              </a:spcBef>
              <a:spcAft>
                <a:spcPct val="0"/>
              </a:spcAft>
              <a:defRPr sz="3000" b="1">
                <a:solidFill>
                  <a:srgbClr val="FFFFFF"/>
                </a:solidFill>
                <a:latin typeface="Arial Narrow" pitchFamily="34" charset="0"/>
              </a:defRPr>
            </a:lvl3pPr>
            <a:lvl4pPr algn="l" rtl="0" eaLnBrk="0" fontAlgn="base" hangingPunct="0">
              <a:spcBef>
                <a:spcPct val="0"/>
              </a:spcBef>
              <a:spcAft>
                <a:spcPct val="0"/>
              </a:spcAft>
              <a:defRPr sz="3000" b="1">
                <a:solidFill>
                  <a:srgbClr val="FFFFFF"/>
                </a:solidFill>
                <a:latin typeface="Arial Narrow" pitchFamily="34" charset="0"/>
              </a:defRPr>
            </a:lvl4pPr>
            <a:lvl5pPr algn="l" rtl="0" eaLnBrk="0" fontAlgn="base" hangingPunct="0">
              <a:spcBef>
                <a:spcPct val="0"/>
              </a:spcBef>
              <a:spcAft>
                <a:spcPct val="0"/>
              </a:spcAft>
              <a:defRPr sz="3000" b="1">
                <a:solidFill>
                  <a:srgbClr val="FFFFFF"/>
                </a:solidFill>
                <a:latin typeface="Arial Narrow" pitchFamily="34" charset="0"/>
              </a:defRPr>
            </a:lvl5pPr>
            <a:lvl6pPr marL="457200" algn="l" rtl="0" fontAlgn="base">
              <a:spcBef>
                <a:spcPct val="0"/>
              </a:spcBef>
              <a:spcAft>
                <a:spcPct val="0"/>
              </a:spcAft>
              <a:defRPr sz="3000" b="1">
                <a:solidFill>
                  <a:srgbClr val="FFFFFF"/>
                </a:solidFill>
                <a:latin typeface="Arial Narrow" pitchFamily="34" charset="0"/>
              </a:defRPr>
            </a:lvl6pPr>
            <a:lvl7pPr marL="914400" algn="l" rtl="0" fontAlgn="base">
              <a:spcBef>
                <a:spcPct val="0"/>
              </a:spcBef>
              <a:spcAft>
                <a:spcPct val="0"/>
              </a:spcAft>
              <a:defRPr sz="3000" b="1">
                <a:solidFill>
                  <a:srgbClr val="FFFFFF"/>
                </a:solidFill>
                <a:latin typeface="Arial Narrow" pitchFamily="34" charset="0"/>
              </a:defRPr>
            </a:lvl7pPr>
            <a:lvl8pPr marL="1371600" algn="l" rtl="0" fontAlgn="base">
              <a:spcBef>
                <a:spcPct val="0"/>
              </a:spcBef>
              <a:spcAft>
                <a:spcPct val="0"/>
              </a:spcAft>
              <a:defRPr sz="3000" b="1">
                <a:solidFill>
                  <a:srgbClr val="FFFFFF"/>
                </a:solidFill>
                <a:latin typeface="Arial Narrow" pitchFamily="34" charset="0"/>
              </a:defRPr>
            </a:lvl8pPr>
            <a:lvl9pPr marL="1828800" algn="l" rtl="0" fontAlgn="base">
              <a:spcBef>
                <a:spcPct val="0"/>
              </a:spcBef>
              <a:spcAft>
                <a:spcPct val="0"/>
              </a:spcAft>
              <a:defRPr sz="3000" b="1">
                <a:solidFill>
                  <a:srgbClr val="FFFFFF"/>
                </a:solidFill>
                <a:latin typeface="Arial Narrow" pitchFamily="34" charset="0"/>
              </a:defRPr>
            </a:lvl9pPr>
          </a:lstStyle>
          <a:p>
            <a:r>
              <a:rPr lang="en-GB" kern="0" dirty="0" smtClean="0"/>
              <a:t>Prisons</a:t>
            </a:r>
            <a:endParaRPr lang="en-GB" kern="0" dirty="0"/>
          </a:p>
        </p:txBody>
      </p:sp>
    </p:spTree>
    <p:extLst>
      <p:ext uri="{BB962C8B-B14F-4D97-AF65-F5344CB8AC3E}">
        <p14:creationId xmlns:p14="http://schemas.microsoft.com/office/powerpoint/2010/main" val="1927337166"/>
      </p:ext>
    </p:extLst>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77A5D5"/>
      </a:lt1>
      <a:dk2>
        <a:srgbClr val="000000"/>
      </a:dk2>
      <a:lt2>
        <a:srgbClr val="808080"/>
      </a:lt2>
      <a:accent1>
        <a:srgbClr val="00CC99"/>
      </a:accent1>
      <a:accent2>
        <a:srgbClr val="3333CC"/>
      </a:accent2>
      <a:accent3>
        <a:srgbClr val="BDCFE7"/>
      </a:accent3>
      <a:accent4>
        <a:srgbClr val="000000"/>
      </a:accent4>
      <a:accent5>
        <a:srgbClr val="AAE2CA"/>
      </a:accent5>
      <a:accent6>
        <a:srgbClr val="2D2DB9"/>
      </a:accent6>
      <a:hlink>
        <a:srgbClr val="CCCCFF"/>
      </a:hlink>
      <a:folHlink>
        <a:srgbClr val="B2B2B2"/>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7300" b="0" i="0" u="none" strike="noStrike" cap="none" normalizeH="0" baseline="0" smtClean="0">
            <a:ln>
              <a:noFill/>
            </a:ln>
            <a:solidFill>
              <a:srgbClr val="FFFFFF"/>
            </a:solidFill>
            <a:effectLst/>
            <a:latin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7300" b="0" i="0" u="none" strike="noStrike" cap="none" normalizeH="0" baseline="0" smtClean="0">
            <a:ln>
              <a:noFill/>
            </a:ln>
            <a:solidFill>
              <a:srgbClr val="FFFFFF"/>
            </a:solidFill>
            <a:effectLst/>
            <a:latin typeface="Arial Unicode MS" pitchFamily="34" charset="-128"/>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7300" b="0" i="0" u="none" strike="noStrike" cap="none" normalizeH="0" baseline="0" smtClean="0">
            <a:ln>
              <a:noFill/>
            </a:ln>
            <a:solidFill>
              <a:srgbClr val="FFFFFF"/>
            </a:solidFill>
            <a:effectLst/>
            <a:latin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7300" b="0" i="0" u="none" strike="noStrike" cap="none" normalizeH="0" baseline="0" smtClean="0">
            <a:ln>
              <a:noFill/>
            </a:ln>
            <a:solidFill>
              <a:srgbClr val="FFFFFF"/>
            </a:solidFill>
            <a:effectLst/>
            <a:latin typeface="Arial Unicode MS" pitchFamily="34"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orld Drug Report 2014">
    <a:dk1>
      <a:srgbClr val="B8C1E0"/>
    </a:dk1>
    <a:lt1>
      <a:srgbClr val="708AC1"/>
    </a:lt1>
    <a:dk2>
      <a:srgbClr val="415DA0"/>
    </a:dk2>
    <a:lt2>
      <a:srgbClr val="004388"/>
    </a:lt2>
    <a:accent1>
      <a:srgbClr val="DDE1F3"/>
    </a:accent1>
    <a:accent2>
      <a:srgbClr val="F39332"/>
    </a:accent2>
    <a:accent3>
      <a:srgbClr val="EF7C00"/>
    </a:accent3>
    <a:accent4>
      <a:srgbClr val="F8B672"/>
    </a:accent4>
    <a:accent5>
      <a:srgbClr val="EDD3AC"/>
    </a:accent5>
    <a:accent6>
      <a:srgbClr val="FDEBDB"/>
    </a:accent6>
    <a:hlink>
      <a:srgbClr val="FED16D"/>
    </a:hlink>
    <a:folHlink>
      <a:srgbClr val="FFE7B6"/>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638</Words>
  <Application>Microsoft Office PowerPoint</Application>
  <PresentationFormat>On-screen Show (4:3)</PresentationFormat>
  <Paragraphs>54</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Default Design</vt:lpstr>
      <vt:lpstr>Custom Design</vt:lpstr>
      <vt:lpstr>PowerPoint Presentation</vt:lpstr>
      <vt:lpstr>PowerPoint Presentation</vt:lpstr>
      <vt:lpstr>Levels of service provision for countries with high numbers of PWD and living with HIV</vt:lpstr>
      <vt:lpstr>PowerPoint Presentation</vt:lpstr>
    </vt:vector>
  </TitlesOfParts>
  <Company>UNOV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Testuser</dc:creator>
  <cp:lastModifiedBy>Kamran Niaz</cp:lastModifiedBy>
  <cp:revision>1872</cp:revision>
  <cp:lastPrinted>2014-06-05T14:42:55Z</cp:lastPrinted>
  <dcterms:created xsi:type="dcterms:W3CDTF">2003-04-01T06:49:12Z</dcterms:created>
  <dcterms:modified xsi:type="dcterms:W3CDTF">2014-06-17T17:06:55Z</dcterms:modified>
</cp:coreProperties>
</file>