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7"/>
  </p:notesMasterIdLst>
  <p:handoutMasterIdLst>
    <p:handoutMasterId r:id="rId28"/>
  </p:handoutMasterIdLst>
  <p:sldIdLst>
    <p:sldId id="988" r:id="rId3"/>
    <p:sldId id="989" r:id="rId4"/>
    <p:sldId id="1030" r:id="rId5"/>
    <p:sldId id="1015" r:id="rId6"/>
    <p:sldId id="991" r:id="rId7"/>
    <p:sldId id="993" r:id="rId8"/>
    <p:sldId id="990" r:id="rId9"/>
    <p:sldId id="992" r:id="rId10"/>
    <p:sldId id="999" r:id="rId11"/>
    <p:sldId id="998" r:id="rId12"/>
    <p:sldId id="1003" r:id="rId13"/>
    <p:sldId id="1017" r:id="rId14"/>
    <p:sldId id="1031" r:id="rId15"/>
    <p:sldId id="1028" r:id="rId16"/>
    <p:sldId id="1007" r:id="rId17"/>
    <p:sldId id="1018" r:id="rId18"/>
    <p:sldId id="1019" r:id="rId19"/>
    <p:sldId id="1020" r:id="rId20"/>
    <p:sldId id="1022" r:id="rId21"/>
    <p:sldId id="1023" r:id="rId22"/>
    <p:sldId id="1024" r:id="rId23"/>
    <p:sldId id="1025" r:id="rId24"/>
    <p:sldId id="1026" r:id="rId25"/>
    <p:sldId id="1027" r:id="rId26"/>
  </p:sldIdLst>
  <p:sldSz cx="9144000" cy="6858000" type="screen4x3"/>
  <p:notesSz cx="6794500" cy="9906000"/>
  <p:defaultTextStyle>
    <a:defPPr>
      <a:defRPr lang="en-US"/>
    </a:defPPr>
    <a:lvl1pPr algn="l" rtl="0" fontAlgn="base">
      <a:spcBef>
        <a:spcPct val="0"/>
      </a:spcBef>
      <a:spcAft>
        <a:spcPct val="0"/>
      </a:spcAft>
      <a:defRPr sz="7300" kern="1200">
        <a:solidFill>
          <a:srgbClr val="FFFFFF"/>
        </a:solidFill>
        <a:latin typeface="Arial Unicode MS" pitchFamily="34" charset="-128"/>
        <a:ea typeface="+mn-ea"/>
        <a:cs typeface="Arial" pitchFamily="34" charset="0"/>
      </a:defRPr>
    </a:lvl1pPr>
    <a:lvl2pPr marL="457200" algn="l" rtl="0" fontAlgn="base">
      <a:spcBef>
        <a:spcPct val="0"/>
      </a:spcBef>
      <a:spcAft>
        <a:spcPct val="0"/>
      </a:spcAft>
      <a:defRPr sz="7300" kern="1200">
        <a:solidFill>
          <a:srgbClr val="FFFFFF"/>
        </a:solidFill>
        <a:latin typeface="Arial Unicode MS" pitchFamily="34" charset="-128"/>
        <a:ea typeface="+mn-ea"/>
        <a:cs typeface="Arial" pitchFamily="34" charset="0"/>
      </a:defRPr>
    </a:lvl2pPr>
    <a:lvl3pPr marL="914400" algn="l" rtl="0" fontAlgn="base">
      <a:spcBef>
        <a:spcPct val="0"/>
      </a:spcBef>
      <a:spcAft>
        <a:spcPct val="0"/>
      </a:spcAft>
      <a:defRPr sz="7300" kern="1200">
        <a:solidFill>
          <a:srgbClr val="FFFFFF"/>
        </a:solidFill>
        <a:latin typeface="Arial Unicode MS" pitchFamily="34" charset="-128"/>
        <a:ea typeface="+mn-ea"/>
        <a:cs typeface="Arial" pitchFamily="34" charset="0"/>
      </a:defRPr>
    </a:lvl3pPr>
    <a:lvl4pPr marL="1371600" algn="l" rtl="0" fontAlgn="base">
      <a:spcBef>
        <a:spcPct val="0"/>
      </a:spcBef>
      <a:spcAft>
        <a:spcPct val="0"/>
      </a:spcAft>
      <a:defRPr sz="7300" kern="1200">
        <a:solidFill>
          <a:srgbClr val="FFFFFF"/>
        </a:solidFill>
        <a:latin typeface="Arial Unicode MS" pitchFamily="34" charset="-128"/>
        <a:ea typeface="+mn-ea"/>
        <a:cs typeface="Arial" pitchFamily="34" charset="0"/>
      </a:defRPr>
    </a:lvl4pPr>
    <a:lvl5pPr marL="1828800" algn="l" rtl="0" fontAlgn="base">
      <a:spcBef>
        <a:spcPct val="0"/>
      </a:spcBef>
      <a:spcAft>
        <a:spcPct val="0"/>
      </a:spcAft>
      <a:defRPr sz="7300" kern="1200">
        <a:solidFill>
          <a:srgbClr val="FFFFFF"/>
        </a:solidFill>
        <a:latin typeface="Arial Unicode MS" pitchFamily="34" charset="-128"/>
        <a:ea typeface="+mn-ea"/>
        <a:cs typeface="Arial" pitchFamily="34" charset="0"/>
      </a:defRPr>
    </a:lvl5pPr>
    <a:lvl6pPr marL="2286000" algn="l" defTabSz="914400" rtl="0" eaLnBrk="1" latinLnBrk="0" hangingPunct="1">
      <a:defRPr sz="7300" kern="1200">
        <a:solidFill>
          <a:srgbClr val="FFFFFF"/>
        </a:solidFill>
        <a:latin typeface="Arial Unicode MS" pitchFamily="34" charset="-128"/>
        <a:ea typeface="+mn-ea"/>
        <a:cs typeface="Arial" pitchFamily="34" charset="0"/>
      </a:defRPr>
    </a:lvl6pPr>
    <a:lvl7pPr marL="2743200" algn="l" defTabSz="914400" rtl="0" eaLnBrk="1" latinLnBrk="0" hangingPunct="1">
      <a:defRPr sz="7300" kern="1200">
        <a:solidFill>
          <a:srgbClr val="FFFFFF"/>
        </a:solidFill>
        <a:latin typeface="Arial Unicode MS" pitchFamily="34" charset="-128"/>
        <a:ea typeface="+mn-ea"/>
        <a:cs typeface="Arial" pitchFamily="34" charset="0"/>
      </a:defRPr>
    </a:lvl7pPr>
    <a:lvl8pPr marL="3200400" algn="l" defTabSz="914400" rtl="0" eaLnBrk="1" latinLnBrk="0" hangingPunct="1">
      <a:defRPr sz="7300" kern="1200">
        <a:solidFill>
          <a:srgbClr val="FFFFFF"/>
        </a:solidFill>
        <a:latin typeface="Arial Unicode MS" pitchFamily="34" charset="-128"/>
        <a:ea typeface="+mn-ea"/>
        <a:cs typeface="Arial" pitchFamily="34" charset="0"/>
      </a:defRPr>
    </a:lvl8pPr>
    <a:lvl9pPr marL="3657600" algn="l" defTabSz="914400" rtl="0" eaLnBrk="1" latinLnBrk="0" hangingPunct="1">
      <a:defRPr sz="7300" kern="1200">
        <a:solidFill>
          <a:srgbClr val="FFFFFF"/>
        </a:solidFill>
        <a:latin typeface="Arial Unicode MS" pitchFamily="34" charset="-128"/>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38B3"/>
    <a:srgbClr val="002490"/>
    <a:srgbClr val="FFFFFF"/>
    <a:srgbClr val="FFCC99"/>
    <a:srgbClr val="FF9966"/>
    <a:srgbClr val="FF6600"/>
    <a:srgbClr val="FF3300"/>
    <a:srgbClr val="FC8004"/>
    <a:srgbClr val="FF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68698" autoAdjust="0"/>
  </p:normalViewPr>
  <p:slideViewPr>
    <p:cSldViewPr>
      <p:cViewPr varScale="1">
        <p:scale>
          <a:sx n="79" d="100"/>
          <a:sy n="79" d="100"/>
        </p:scale>
        <p:origin x="-1884" y="-90"/>
      </p:cViewPr>
      <p:guideLst>
        <p:guide orient="horz"/>
        <p:guide/>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1076"/>
    </p:cViewPr>
  </p:sorterViewPr>
  <p:notesViewPr>
    <p:cSldViewPr>
      <p:cViewPr varScale="1">
        <p:scale>
          <a:sx n="60" d="100"/>
          <a:sy n="60" d="100"/>
        </p:scale>
        <p:origin x="-2094" y="-8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806724848032759E-2"/>
          <c:y val="3.9773296699505321E-2"/>
          <c:w val="0.87797982763819904"/>
          <c:h val="0.57819486114999907"/>
        </c:manualLayout>
      </c:layout>
      <c:barChart>
        <c:barDir val="col"/>
        <c:grouping val="clustered"/>
        <c:varyColors val="0"/>
        <c:ser>
          <c:idx val="0"/>
          <c:order val="0"/>
          <c:tx>
            <c:strRef>
              <c:f>'data-calculated'!$DP$567</c:f>
              <c:strCache>
                <c:ptCount val="1"/>
                <c:pt idx="0">
                  <c:v>1990</c:v>
                </c:pt>
              </c:strCache>
            </c:strRef>
          </c:tx>
          <c:spPr>
            <a:solidFill>
              <a:srgbClr val="FFC000"/>
            </a:solidFill>
            <a:ln>
              <a:solidFill>
                <a:schemeClr val="tx1"/>
              </a:solidFill>
            </a:ln>
          </c:spPr>
          <c:invertIfNegative val="0"/>
          <c:dLbls>
            <c:txPr>
              <a:bodyPr rot="-5400000" vert="horz"/>
              <a:lstStyle/>
              <a:p>
                <a:pPr>
                  <a:defRPr/>
                </a:pPr>
                <a:endParaRPr lang="en-US"/>
              </a:p>
            </c:txPr>
            <c:showLegendKey val="0"/>
            <c:showVal val="1"/>
            <c:showCatName val="0"/>
            <c:showSerName val="0"/>
            <c:showPercent val="0"/>
            <c:showBubbleSize val="0"/>
            <c:showLeaderLines val="0"/>
          </c:dLbls>
          <c:cat>
            <c:multiLvlStrRef>
              <c:f>'data-calculated'!$DQ$565:$ED$566</c:f>
              <c:multiLvlStrCache>
                <c:ptCount val="14"/>
                <c:lvl>
                  <c:pt idx="0">
                    <c:v>All Americas </c:v>
                  </c:pt>
                  <c:pt idx="1">
                    <c:v>North America</c:v>
                  </c:pt>
                  <c:pt idx="2">
                    <c:v>Other Americas</c:v>
                  </c:pt>
                  <c:pt idx="3">
                    <c:v>All Europe</c:v>
                  </c:pt>
                  <c:pt idx="4">
                    <c:v>West &amp; Central Europe</c:v>
                  </c:pt>
                  <c:pt idx="5">
                    <c:v>Other Europe</c:v>
                  </c:pt>
                  <c:pt idx="6">
                    <c:v>All Asia</c:v>
                  </c:pt>
                  <c:pt idx="7">
                    <c:v>East &amp; South-East Asia</c:v>
                  </c:pt>
                  <c:pt idx="8">
                    <c:v>Other Asia</c:v>
                  </c:pt>
                  <c:pt idx="9">
                    <c:v>-</c:v>
                  </c:pt>
                  <c:pt idx="10">
                    <c:v>All Africa</c:v>
                  </c:pt>
                  <c:pt idx="11">
                    <c:v>-</c:v>
                  </c:pt>
                  <c:pt idx="12">
                    <c:v>-</c:v>
                  </c:pt>
                  <c:pt idx="13">
                    <c:v>All Oceania</c:v>
                  </c:pt>
                </c:lvl>
                <c:lvl>
                  <c:pt idx="0">
                    <c:v>Americas</c:v>
                  </c:pt>
                  <c:pt idx="3">
                    <c:v>Europe</c:v>
                  </c:pt>
                  <c:pt idx="6">
                    <c:v>Asia</c:v>
                  </c:pt>
                  <c:pt idx="9">
                    <c:v>Africa</c:v>
                  </c:pt>
                  <c:pt idx="12">
                    <c:v>Oceania</c:v>
                  </c:pt>
                </c:lvl>
              </c:multiLvlStrCache>
            </c:multiLvlStrRef>
          </c:cat>
          <c:val>
            <c:numRef>
              <c:f>'data-calculated'!$DQ$567:$ED$567</c:f>
              <c:numCache>
                <c:formatCode>0%</c:formatCode>
                <c:ptCount val="14"/>
                <c:pt idx="0">
                  <c:v>0.41654855255244211</c:v>
                </c:pt>
                <c:pt idx="1">
                  <c:v>0.32275973789550638</c:v>
                </c:pt>
                <c:pt idx="2">
                  <c:v>9.3788814656935698E-2</c:v>
                </c:pt>
                <c:pt idx="3">
                  <c:v>0.35247219387298601</c:v>
                </c:pt>
                <c:pt idx="4">
                  <c:v>0.32460357206123308</c:v>
                </c:pt>
                <c:pt idx="5">
                  <c:v>2.786862181175281E-2</c:v>
                </c:pt>
                <c:pt idx="6">
                  <c:v>0.21186235977797668</c:v>
                </c:pt>
                <c:pt idx="7">
                  <c:v>0.19307833420036921</c:v>
                </c:pt>
                <c:pt idx="8">
                  <c:v>1.8784025577607447E-2</c:v>
                </c:pt>
                <c:pt idx="10">
                  <c:v>1.1368395729131708E-2</c:v>
                </c:pt>
                <c:pt idx="13">
                  <c:v>7.7484980674639853E-3</c:v>
                </c:pt>
              </c:numCache>
            </c:numRef>
          </c:val>
        </c:ser>
        <c:ser>
          <c:idx val="2"/>
          <c:order val="1"/>
          <c:tx>
            <c:strRef>
              <c:f>'data-calculated'!$DP$569</c:f>
              <c:strCache>
                <c:ptCount val="1"/>
                <c:pt idx="0">
                  <c:v>2010</c:v>
                </c:pt>
              </c:strCache>
            </c:strRef>
          </c:tx>
          <c:spPr>
            <a:solidFill>
              <a:srgbClr val="FF0000"/>
            </a:solidFill>
            <a:ln>
              <a:solidFill>
                <a:schemeClr val="tx1"/>
              </a:solidFill>
            </a:ln>
          </c:spPr>
          <c:invertIfNegative val="0"/>
          <c:dLbls>
            <c:txPr>
              <a:bodyPr rot="-5400000" vert="horz"/>
              <a:lstStyle/>
              <a:p>
                <a:pPr>
                  <a:defRPr/>
                </a:pPr>
                <a:endParaRPr lang="en-US"/>
              </a:p>
            </c:txPr>
            <c:showLegendKey val="0"/>
            <c:showVal val="1"/>
            <c:showCatName val="0"/>
            <c:showSerName val="0"/>
            <c:showPercent val="0"/>
            <c:showBubbleSize val="0"/>
            <c:showLeaderLines val="0"/>
          </c:dLbls>
          <c:cat>
            <c:multiLvlStrRef>
              <c:f>'data-calculated'!$DQ$565:$ED$566</c:f>
              <c:multiLvlStrCache>
                <c:ptCount val="14"/>
                <c:lvl>
                  <c:pt idx="0">
                    <c:v>All Americas </c:v>
                  </c:pt>
                  <c:pt idx="1">
                    <c:v>North America</c:v>
                  </c:pt>
                  <c:pt idx="2">
                    <c:v>Other Americas</c:v>
                  </c:pt>
                  <c:pt idx="3">
                    <c:v>All Europe</c:v>
                  </c:pt>
                  <c:pt idx="4">
                    <c:v>West &amp; Central Europe</c:v>
                  </c:pt>
                  <c:pt idx="5">
                    <c:v>Other Europe</c:v>
                  </c:pt>
                  <c:pt idx="6">
                    <c:v>All Asia</c:v>
                  </c:pt>
                  <c:pt idx="7">
                    <c:v>East &amp; South-East Asia</c:v>
                  </c:pt>
                  <c:pt idx="8">
                    <c:v>Other Asia</c:v>
                  </c:pt>
                  <c:pt idx="9">
                    <c:v>-</c:v>
                  </c:pt>
                  <c:pt idx="10">
                    <c:v>All Africa</c:v>
                  </c:pt>
                  <c:pt idx="11">
                    <c:v>-</c:v>
                  </c:pt>
                  <c:pt idx="12">
                    <c:v>-</c:v>
                  </c:pt>
                  <c:pt idx="13">
                    <c:v>All Oceania</c:v>
                  </c:pt>
                </c:lvl>
                <c:lvl>
                  <c:pt idx="0">
                    <c:v>Americas</c:v>
                  </c:pt>
                  <c:pt idx="3">
                    <c:v>Europe</c:v>
                  </c:pt>
                  <c:pt idx="6">
                    <c:v>Asia</c:v>
                  </c:pt>
                  <c:pt idx="9">
                    <c:v>Africa</c:v>
                  </c:pt>
                  <c:pt idx="12">
                    <c:v>Oceania</c:v>
                  </c:pt>
                </c:lvl>
              </c:multiLvlStrCache>
            </c:multiLvlStrRef>
          </c:cat>
          <c:val>
            <c:numRef>
              <c:f>'data-calculated'!$DQ$569:$ED$569</c:f>
              <c:numCache>
                <c:formatCode>0%</c:formatCode>
                <c:ptCount val="14"/>
                <c:pt idx="0">
                  <c:v>0.36643987277628021</c:v>
                </c:pt>
                <c:pt idx="1">
                  <c:v>0.30117444384455855</c:v>
                </c:pt>
                <c:pt idx="2">
                  <c:v>6.5265428931721728E-2</c:v>
                </c:pt>
                <c:pt idx="3">
                  <c:v>0.26615919804604943</c:v>
                </c:pt>
                <c:pt idx="4">
                  <c:v>0.24470327538936293</c:v>
                </c:pt>
                <c:pt idx="5">
                  <c:v>2.1455922656686537E-2</c:v>
                </c:pt>
                <c:pt idx="6">
                  <c:v>0.35149440452415331</c:v>
                </c:pt>
                <c:pt idx="7">
                  <c:v>0.30111330863149061</c:v>
                </c:pt>
                <c:pt idx="8">
                  <c:v>5.038109589266266E-2</c:v>
                </c:pt>
                <c:pt idx="10">
                  <c:v>1.0505852484089216E-2</c:v>
                </c:pt>
                <c:pt idx="13">
                  <c:v>5.4006721694280415E-3</c:v>
                </c:pt>
              </c:numCache>
            </c:numRef>
          </c:val>
        </c:ser>
        <c:dLbls>
          <c:showLegendKey val="0"/>
          <c:showVal val="0"/>
          <c:showCatName val="0"/>
          <c:showSerName val="0"/>
          <c:showPercent val="0"/>
          <c:showBubbleSize val="0"/>
        </c:dLbls>
        <c:gapWidth val="60"/>
        <c:axId val="121266560"/>
        <c:axId val="121268096"/>
      </c:barChart>
      <c:catAx>
        <c:axId val="121266560"/>
        <c:scaling>
          <c:orientation val="minMax"/>
        </c:scaling>
        <c:delete val="0"/>
        <c:axPos val="b"/>
        <c:majorGridlines/>
        <c:majorTickMark val="out"/>
        <c:minorTickMark val="none"/>
        <c:tickLblPos val="nextTo"/>
        <c:crossAx val="121268096"/>
        <c:crosses val="autoZero"/>
        <c:auto val="1"/>
        <c:lblAlgn val="ctr"/>
        <c:lblOffset val="100"/>
        <c:noMultiLvlLbl val="0"/>
      </c:catAx>
      <c:valAx>
        <c:axId val="121268096"/>
        <c:scaling>
          <c:orientation val="minMax"/>
        </c:scaling>
        <c:delete val="0"/>
        <c:axPos val="l"/>
        <c:majorGridlines>
          <c:spPr>
            <a:ln>
              <a:solidFill>
                <a:schemeClr val="bg1"/>
              </a:solidFill>
            </a:ln>
          </c:spPr>
        </c:majorGridlines>
        <c:title>
          <c:tx>
            <c:rich>
              <a:bodyPr rot="-5400000" vert="horz"/>
              <a:lstStyle/>
              <a:p>
                <a:pPr algn="ctr" rtl="0">
                  <a:defRPr sz="1600"/>
                </a:pPr>
                <a:r>
                  <a:rPr lang="en-GB" sz="1600"/>
                  <a:t>Distribution of value-added of chemical industry</a:t>
                </a:r>
              </a:p>
            </c:rich>
          </c:tx>
          <c:layout>
            <c:manualLayout>
              <c:xMode val="edge"/>
              <c:yMode val="edge"/>
              <c:x val="8.3807351853223515E-3"/>
              <c:y val="2.6332310108618064E-2"/>
            </c:manualLayout>
          </c:layout>
          <c:overlay val="0"/>
        </c:title>
        <c:numFmt formatCode="0%" sourceLinked="1"/>
        <c:majorTickMark val="out"/>
        <c:minorTickMark val="none"/>
        <c:tickLblPos val="nextTo"/>
        <c:crossAx val="121266560"/>
        <c:crosses val="autoZero"/>
        <c:crossBetween val="between"/>
        <c:majorUnit val="0.1"/>
      </c:valAx>
      <c:spPr>
        <a:solidFill>
          <a:srgbClr val="FFFFFF"/>
        </a:solidFill>
        <a:ln>
          <a:solidFill>
            <a:schemeClr val="bg1"/>
          </a:solidFill>
        </a:ln>
      </c:spPr>
    </c:plotArea>
    <c:legend>
      <c:legendPos val="b"/>
      <c:layout>
        <c:manualLayout>
          <c:xMode val="edge"/>
          <c:yMode val="edge"/>
          <c:x val="0.22998629496045717"/>
          <c:y val="0.93865324548604612"/>
          <c:w val="0.57024904160840151"/>
          <c:h val="5.269315470728575E-2"/>
        </c:manualLayout>
      </c:layout>
      <c:overlay val="0"/>
      <c:spPr>
        <a:noFill/>
      </c:spPr>
      <c:txPr>
        <a:bodyPr/>
        <a:lstStyle/>
        <a:p>
          <a:pPr>
            <a:defRPr sz="1800"/>
          </a:pPr>
          <a:endParaRPr lang="en-US"/>
        </a:p>
      </c:txPr>
    </c:legend>
    <c:plotVisOnly val="1"/>
    <c:dispBlanksAs val="gap"/>
    <c:showDLblsOverMax val="0"/>
  </c:chart>
  <c:spPr>
    <a:solidFill>
      <a:schemeClr val="bg2">
        <a:lumMod val="20000"/>
        <a:lumOff val="80000"/>
      </a:schemeClr>
    </a:solidFill>
  </c:spPr>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53591688465595"/>
          <c:y val="5.2416052416052419E-2"/>
          <c:w val="0.80153152175010856"/>
          <c:h val="0.72235872235872312"/>
        </c:manualLayout>
      </c:layout>
      <c:lineChart>
        <c:grouping val="standard"/>
        <c:varyColors val="0"/>
        <c:ser>
          <c:idx val="1"/>
          <c:order val="0"/>
          <c:tx>
            <c:v>in current US dollars</c:v>
          </c:tx>
          <c:spPr>
            <a:ln w="17782">
              <a:solidFill>
                <a:schemeClr val="tx2"/>
              </a:solidFill>
              <a:prstDash val="solid"/>
            </a:ln>
          </c:spPr>
          <c:marker>
            <c:symbol val="none"/>
          </c:marker>
          <c:cat>
            <c:numRef>
              <c:f>'[Worksheet in WDR-20145-precursors.ppt (Compatibility Mode)]all trade'!$E$3:$AA$3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'[Worksheet in WDR-20145-precursors.ppt (Compatibility Mode)]all trade'!$E$205:$AA$205</c:f>
              <c:numCache>
                <c:formatCode>_(* #,##0_);_(* \(#,##0\);_(* "-"??_);_(@_)</c:formatCode>
                <c:ptCount val="23"/>
                <c:pt idx="0">
                  <c:v>303908267399.01819</c:v>
                </c:pt>
                <c:pt idx="1">
                  <c:v>312090003947.10608</c:v>
                </c:pt>
                <c:pt idx="2">
                  <c:v>338578029591.24023</c:v>
                </c:pt>
                <c:pt idx="3">
                  <c:v>330122513890.90417</c:v>
                </c:pt>
                <c:pt idx="4">
                  <c:v>389190221591.21411</c:v>
                </c:pt>
                <c:pt idx="5">
                  <c:v>478246991899.17542</c:v>
                </c:pt>
                <c:pt idx="6">
                  <c:v>483686246970.79114</c:v>
                </c:pt>
                <c:pt idx="7">
                  <c:v>508798818175.14783</c:v>
                </c:pt>
                <c:pt idx="8">
                  <c:v>519623657112.42505</c:v>
                </c:pt>
                <c:pt idx="9">
                  <c:v>536228557744.76581</c:v>
                </c:pt>
                <c:pt idx="10">
                  <c:v>566358167820.86719</c:v>
                </c:pt>
                <c:pt idx="11">
                  <c:v>587412055903.3175</c:v>
                </c:pt>
                <c:pt idx="12">
                  <c:v>657860552716.04785</c:v>
                </c:pt>
                <c:pt idx="13">
                  <c:v>786075356371.46082</c:v>
                </c:pt>
                <c:pt idx="14">
                  <c:v>961076409669.60449</c:v>
                </c:pt>
                <c:pt idx="15">
                  <c:v>1084893743193.4819</c:v>
                </c:pt>
                <c:pt idx="16">
                  <c:v>1225591339085.7407</c:v>
                </c:pt>
                <c:pt idx="17">
                  <c:v>1444686003935.7424</c:v>
                </c:pt>
                <c:pt idx="18">
                  <c:v>1646292369339.3481</c:v>
                </c:pt>
                <c:pt idx="19">
                  <c:v>1411790674877.9968</c:v>
                </c:pt>
                <c:pt idx="20">
                  <c:v>1657460406038.1196</c:v>
                </c:pt>
                <c:pt idx="21">
                  <c:v>1931946170935.1089</c:v>
                </c:pt>
                <c:pt idx="22">
                  <c:v>1895665490294.4795</c:v>
                </c:pt>
              </c:numCache>
            </c:numRef>
          </c:val>
          <c:smooth val="1"/>
        </c:ser>
        <c:ser>
          <c:idx val="0"/>
          <c:order val="1"/>
          <c:tx>
            <c:v>in constant 2012 US dollars</c:v>
          </c:tx>
          <c:spPr>
            <a:ln>
              <a:solidFill>
                <a:srgbClr val="FF0000"/>
              </a:solidFill>
              <a:prstDash val="sysDash"/>
            </a:ln>
          </c:spPr>
          <c:marker>
            <c:symbol val="none"/>
          </c:marker>
          <c:val>
            <c:numRef>
              <c:f>'[Worksheet in WDR-20145-precursors.ppt (Compatibility Mode)]all trade'!$E$219:$AA$219</c:f>
              <c:numCache>
                <c:formatCode>_(* #,##0_);_(* \(#,##0\);_(* "-"??_);_(@_)</c:formatCode>
                <c:ptCount val="23"/>
                <c:pt idx="0">
                  <c:v>533860097514.99756</c:v>
                </c:pt>
                <c:pt idx="1">
                  <c:v>526093923393.77301</c:v>
                </c:pt>
                <c:pt idx="2">
                  <c:v>554066173385.39709</c:v>
                </c:pt>
                <c:pt idx="3">
                  <c:v>524526978922.27161</c:v>
                </c:pt>
                <c:pt idx="4">
                  <c:v>602940214143.13916</c:v>
                </c:pt>
                <c:pt idx="5">
                  <c:v>720489762848.42041</c:v>
                </c:pt>
                <c:pt idx="6">
                  <c:v>707784959764.25623</c:v>
                </c:pt>
                <c:pt idx="7">
                  <c:v>727832746791.93079</c:v>
                </c:pt>
                <c:pt idx="8">
                  <c:v>731917017982.02527</c:v>
                </c:pt>
                <c:pt idx="9">
                  <c:v>738984750821.43921</c:v>
                </c:pt>
                <c:pt idx="10">
                  <c:v>755124490027.08582</c:v>
                </c:pt>
                <c:pt idx="11">
                  <c:v>761526163540.74683</c:v>
                </c:pt>
                <c:pt idx="12">
                  <c:v>839582188661.96924</c:v>
                </c:pt>
                <c:pt idx="13">
                  <c:v>980859703101.89758</c:v>
                </c:pt>
                <c:pt idx="14">
                  <c:v>1168117401808.8044</c:v>
                </c:pt>
                <c:pt idx="15">
                  <c:v>1275397307090.4468</c:v>
                </c:pt>
                <c:pt idx="16">
                  <c:v>1395775882470.4939</c:v>
                </c:pt>
                <c:pt idx="17">
                  <c:v>1599730099968.2788</c:v>
                </c:pt>
                <c:pt idx="18">
                  <c:v>1755567039224.248</c:v>
                </c:pt>
                <c:pt idx="19">
                  <c:v>1510875365125.5439</c:v>
                </c:pt>
                <c:pt idx="20">
                  <c:v>1745161630333.1074</c:v>
                </c:pt>
                <c:pt idx="21">
                  <c:v>1971926829805.7488</c:v>
                </c:pt>
                <c:pt idx="22">
                  <c:v>1895665490294.4795</c:v>
                </c:pt>
              </c:numCache>
            </c:numRef>
          </c:val>
          <c:smooth val="1"/>
        </c:ser>
        <c:dLbls>
          <c:showLegendKey val="0"/>
          <c:showVal val="0"/>
          <c:showCatName val="0"/>
          <c:showSerName val="0"/>
          <c:showPercent val="0"/>
          <c:showBubbleSize val="0"/>
        </c:dLbls>
        <c:marker val="1"/>
        <c:smooth val="0"/>
        <c:axId val="121173504"/>
        <c:axId val="121175040"/>
      </c:lineChart>
      <c:catAx>
        <c:axId val="121173504"/>
        <c:scaling>
          <c:orientation val="minMax"/>
        </c:scaling>
        <c:delete val="0"/>
        <c:axPos val="b"/>
        <c:majorGridlines>
          <c:spPr>
            <a:ln>
              <a:solidFill>
                <a:srgbClr val="FFFFFF"/>
              </a:solidFill>
            </a:ln>
          </c:spPr>
        </c:majorGridlines>
        <c:numFmt formatCode="General" sourceLinked="1"/>
        <c:majorTickMark val="out"/>
        <c:minorTickMark val="none"/>
        <c:tickLblPos val="nextTo"/>
        <c:spPr>
          <a:ln w="2223">
            <a:solidFill>
              <a:srgbClr val="000000"/>
            </a:solidFill>
            <a:prstDash val="solid"/>
          </a:ln>
        </c:spPr>
        <c:txPr>
          <a:bodyPr rot="-5400000" vert="horz"/>
          <a:lstStyle/>
          <a:p>
            <a:pPr>
              <a:defRPr sz="1600" b="0" i="0" u="none" strike="noStrike" baseline="0">
                <a:solidFill>
                  <a:srgbClr val="000000"/>
                </a:solidFill>
                <a:latin typeface="Times New Roman"/>
                <a:ea typeface="Times New Roman"/>
                <a:cs typeface="Times New Roman"/>
              </a:defRPr>
            </a:pPr>
            <a:endParaRPr lang="en-US"/>
          </a:p>
        </c:txPr>
        <c:crossAx val="121175040"/>
        <c:crosses val="autoZero"/>
        <c:auto val="1"/>
        <c:lblAlgn val="ctr"/>
        <c:lblOffset val="100"/>
        <c:tickLblSkip val="2"/>
        <c:tickMarkSkip val="5"/>
        <c:noMultiLvlLbl val="0"/>
      </c:catAx>
      <c:valAx>
        <c:axId val="121175040"/>
        <c:scaling>
          <c:orientation val="minMax"/>
          <c:max val="2000000000000"/>
        </c:scaling>
        <c:delete val="0"/>
        <c:axPos val="l"/>
        <c:majorGridlines>
          <c:spPr>
            <a:ln w="2223">
              <a:solidFill>
                <a:srgbClr val="FFFFFF"/>
              </a:solidFill>
              <a:prstDash val="solid"/>
            </a:ln>
          </c:spPr>
        </c:majorGridlines>
        <c:title>
          <c:tx>
            <c:rich>
              <a:bodyPr/>
              <a:lstStyle/>
              <a:p>
                <a:pPr>
                  <a:defRPr sz="1600" b="0" i="0" u="none" strike="noStrike" baseline="0">
                    <a:solidFill>
                      <a:srgbClr val="000000"/>
                    </a:solidFill>
                    <a:latin typeface="Times New Roman"/>
                    <a:ea typeface="Times New Roman"/>
                    <a:cs typeface="Times New Roman"/>
                  </a:defRPr>
                </a:pPr>
                <a:r>
                  <a:rPr lang="en-GB"/>
                  <a:t>in billion US dollars</a:t>
                </a:r>
              </a:p>
            </c:rich>
          </c:tx>
          <c:layout>
            <c:manualLayout>
              <c:xMode val="edge"/>
              <c:yMode val="edge"/>
              <c:x val="8.8503937007874019E-3"/>
              <c:y val="0.17080250103872149"/>
            </c:manualLayout>
          </c:layout>
          <c:overlay val="0"/>
          <c:spPr>
            <a:noFill/>
            <a:ln w="25398">
              <a:noFill/>
            </a:ln>
          </c:spPr>
        </c:title>
        <c:numFmt formatCode="#,##0,,," sourceLinked="0"/>
        <c:majorTickMark val="out"/>
        <c:minorTickMark val="none"/>
        <c:tickLblPos val="nextTo"/>
        <c:spPr>
          <a:ln w="2223">
            <a:solidFill>
              <a:srgbClr val="000000"/>
            </a:solidFill>
            <a:prstDash val="solid"/>
          </a:ln>
        </c:spPr>
        <c:txPr>
          <a:bodyPr rot="0" vert="horz"/>
          <a:lstStyle/>
          <a:p>
            <a:pPr>
              <a:defRPr sz="1400" b="0" i="0" u="none" strike="noStrike" baseline="0">
                <a:solidFill>
                  <a:srgbClr val="000000"/>
                </a:solidFill>
                <a:latin typeface="Times New Roman"/>
                <a:ea typeface="Times New Roman"/>
                <a:cs typeface="Times New Roman"/>
              </a:defRPr>
            </a:pPr>
            <a:endParaRPr lang="en-US"/>
          </a:p>
        </c:txPr>
        <c:crossAx val="121173504"/>
        <c:crosses val="autoZero"/>
        <c:crossBetween val="between"/>
        <c:majorUnit val="500000000000"/>
      </c:valAx>
      <c:spPr>
        <a:solidFill>
          <a:schemeClr val="bg2"/>
        </a:solidFill>
        <a:ln w="8891">
          <a:solidFill>
            <a:srgbClr val="808080"/>
          </a:solidFill>
          <a:prstDash val="solid"/>
        </a:ln>
      </c:spPr>
    </c:plotArea>
    <c:legend>
      <c:legendPos val="b"/>
      <c:layout>
        <c:manualLayout>
          <c:xMode val="edge"/>
          <c:yMode val="edge"/>
          <c:x val="6.7677010961865056E-2"/>
          <c:y val="0.89652631258930471"/>
          <c:w val="0.90796706294066176"/>
          <c:h val="8.38176309042451E-2"/>
        </c:manualLayout>
      </c:layout>
      <c:overlay val="0"/>
      <c:txPr>
        <a:bodyPr/>
        <a:lstStyle/>
        <a:p>
          <a:pPr>
            <a:defRPr sz="147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rgbClr val="FFFFFF"/>
    </a:solidFill>
    <a:ln w="2223">
      <a:solidFill>
        <a:srgbClr val="000000"/>
      </a:solidFill>
      <a:prstDash val="solid"/>
    </a:ln>
  </c:spPr>
  <c:txPr>
    <a:bodyPr/>
    <a:lstStyle/>
    <a:p>
      <a:pPr>
        <a:defRPr sz="112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760813530595668"/>
          <c:y val="3.9538791140981168E-2"/>
          <c:w val="0.78239186469404332"/>
          <c:h val="0.79369273626072889"/>
        </c:manualLayout>
      </c:layout>
      <c:barChart>
        <c:barDir val="col"/>
        <c:grouping val="clustered"/>
        <c:varyColors val="0"/>
        <c:ser>
          <c:idx val="0"/>
          <c:order val="0"/>
          <c:tx>
            <c:strRef>
              <c:f>'[Worksheet in WDR-20145-precursors.ppt (Compatibility Mode)]all trade'!$N$231</c:f>
              <c:strCache>
                <c:ptCount val="1"/>
                <c:pt idx="0">
                  <c:v>1990-2010</c:v>
                </c:pt>
              </c:strCache>
            </c:strRef>
          </c:tx>
          <c:spPr>
            <a:solidFill>
              <a:schemeClr val="accent6">
                <a:lumMod val="40000"/>
                <a:lumOff val="60000"/>
              </a:schemeClr>
            </a:solidFill>
          </c:spPr>
          <c:invertIfNegative val="0"/>
          <c:dLbls>
            <c:spPr>
              <a:noFill/>
              <a:ln w="25372">
                <a:noFill/>
              </a:ln>
            </c:spPr>
            <c:txPr>
              <a:bodyPr/>
              <a:lstStyle/>
              <a:p>
                <a:pPr>
                  <a:defRPr sz="12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'[Worksheet in WDR-20145-precursors.ppt (Compatibility Mode)]all trade'!$M$232:$M$234</c:f>
              <c:strCache>
                <c:ptCount val="3"/>
                <c:pt idx="0">
                  <c:v>Value added</c:v>
                </c:pt>
                <c:pt idx="1">
                  <c:v>Output</c:v>
                </c:pt>
                <c:pt idx="2">
                  <c:v>Exports</c:v>
                </c:pt>
              </c:strCache>
            </c:strRef>
          </c:cat>
          <c:val>
            <c:numRef>
              <c:f>'[Worksheet in WDR-20145-precursors.ppt (Compatibility Mode)]all trade'!$N$232:$N$234</c:f>
              <c:numCache>
                <c:formatCode>0.0%</c:formatCode>
                <c:ptCount val="3"/>
                <c:pt idx="0">
                  <c:v>2.4E-2</c:v>
                </c:pt>
                <c:pt idx="1">
                  <c:v>3.3000000000000002E-2</c:v>
                </c:pt>
                <c:pt idx="2">
                  <c:v>6.0999999999999999E-2</c:v>
                </c:pt>
              </c:numCache>
            </c:numRef>
          </c:val>
        </c:ser>
        <c:ser>
          <c:idx val="1"/>
          <c:order val="1"/>
          <c:tx>
            <c:strRef>
              <c:f>'[Worksheet in WDR-20145-precursors.ppt (Compatibility Mode)]all trade'!$O$231</c:f>
              <c:strCache>
                <c:ptCount val="1"/>
                <c:pt idx="0">
                  <c:v>2000-2010</c:v>
                </c:pt>
              </c:strCache>
            </c:strRef>
          </c:tx>
          <c:spPr>
            <a:solidFill>
              <a:schemeClr val="accent6">
                <a:lumMod val="75000"/>
              </a:schemeClr>
            </a:solidFill>
          </c:spPr>
          <c:invertIfNegative val="0"/>
          <c:dLbls>
            <c:spPr>
              <a:noFill/>
              <a:ln w="25372">
                <a:noFill/>
              </a:ln>
            </c:spPr>
            <c:txPr>
              <a:bodyPr/>
              <a:lstStyle/>
              <a:p>
                <a:pPr>
                  <a:defRPr sz="12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'[Worksheet in WDR-20145-precursors.ppt (Compatibility Mode)]all trade'!$M$232:$M$234</c:f>
              <c:strCache>
                <c:ptCount val="3"/>
                <c:pt idx="0">
                  <c:v>Value added</c:v>
                </c:pt>
                <c:pt idx="1">
                  <c:v>Output</c:v>
                </c:pt>
                <c:pt idx="2">
                  <c:v>Exports</c:v>
                </c:pt>
              </c:strCache>
            </c:strRef>
          </c:cat>
          <c:val>
            <c:numRef>
              <c:f>'[Worksheet in WDR-20145-precursors.ppt (Compatibility Mode)]all trade'!$O$232:$O$234</c:f>
              <c:numCache>
                <c:formatCode>0.0%</c:formatCode>
                <c:ptCount val="3"/>
                <c:pt idx="0">
                  <c:v>3.5000000000000003E-2</c:v>
                </c:pt>
                <c:pt idx="1">
                  <c:v>5.8000000000000003E-2</c:v>
                </c:pt>
                <c:pt idx="2">
                  <c:v>8.6999999999999994E-2</c:v>
                </c:pt>
              </c:numCache>
            </c:numRef>
          </c:val>
        </c:ser>
        <c:dLbls>
          <c:showLegendKey val="0"/>
          <c:showVal val="0"/>
          <c:showCatName val="0"/>
          <c:showSerName val="0"/>
          <c:showPercent val="0"/>
          <c:showBubbleSize val="0"/>
        </c:dLbls>
        <c:gapWidth val="70"/>
        <c:axId val="121356288"/>
        <c:axId val="121357824"/>
      </c:barChart>
      <c:catAx>
        <c:axId val="121356288"/>
        <c:scaling>
          <c:orientation val="minMax"/>
        </c:scaling>
        <c:delete val="0"/>
        <c:axPos val="b"/>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21357824"/>
        <c:crosses val="autoZero"/>
        <c:auto val="1"/>
        <c:lblAlgn val="ctr"/>
        <c:lblOffset val="100"/>
        <c:noMultiLvlLbl val="0"/>
      </c:catAx>
      <c:valAx>
        <c:axId val="121357824"/>
        <c:scaling>
          <c:orientation val="minMax"/>
          <c:max val="0.1"/>
        </c:scaling>
        <c:delete val="0"/>
        <c:axPos val="l"/>
        <c:majorGridlines>
          <c:spPr>
            <a:ln>
              <a:solidFill>
                <a:schemeClr val="bg1"/>
              </a:solidFill>
            </a:ln>
          </c:spPr>
        </c:majorGridlines>
        <c:title>
          <c:tx>
            <c:rich>
              <a:bodyPr/>
              <a:lstStyle/>
              <a:p>
                <a:pPr>
                  <a:defRPr sz="1600" b="1" i="0" u="none" strike="noStrike" baseline="0">
                    <a:solidFill>
                      <a:srgbClr val="000000"/>
                    </a:solidFill>
                    <a:latin typeface="Calibri"/>
                    <a:ea typeface="Calibri"/>
                    <a:cs typeface="Calibri"/>
                  </a:defRPr>
                </a:pPr>
                <a:r>
                  <a:rPr lang="en-GB"/>
                  <a:t>Average annual growth in %</a:t>
                </a:r>
              </a:p>
            </c:rich>
          </c:tx>
          <c:layout>
            <c:manualLayout>
              <c:xMode val="edge"/>
              <c:yMode val="edge"/>
              <c:x val="1.8201570095217917E-2"/>
              <c:y val="0.1821106821106821"/>
            </c:manualLayout>
          </c:layout>
          <c:overlay val="0"/>
          <c:spPr>
            <a:noFill/>
            <a:ln w="25372">
              <a:noFill/>
            </a:ln>
          </c:spPr>
        </c:title>
        <c:numFmt formatCode="0.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21356288"/>
        <c:crosses val="autoZero"/>
        <c:crossBetween val="between"/>
        <c:majorUnit val="2.0000000000000011E-2"/>
      </c:valAx>
      <c:spPr>
        <a:pattFill prst="pct5">
          <a:fgClr>
            <a:schemeClr val="bg2"/>
          </a:fgClr>
          <a:bgClr>
            <a:schemeClr val="bg2"/>
          </a:bgClr>
        </a:pattFill>
      </c:spPr>
    </c:plotArea>
    <c:legend>
      <c:legendPos val="b"/>
      <c:layout>
        <c:manualLayout>
          <c:xMode val="edge"/>
          <c:yMode val="edge"/>
          <c:x val="0.1542313713028024"/>
          <c:y val="0.9260412043089209"/>
          <c:w val="0.839804856231536"/>
          <c:h val="7.3958795691079104E-2"/>
        </c:manualLayout>
      </c:layout>
      <c:overlay val="0"/>
      <c:txPr>
        <a:bodyPr/>
        <a:lstStyle/>
        <a:p>
          <a:pPr>
            <a:defRPr sz="147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580454828690529"/>
          <c:y val="2.5036751485022768E-2"/>
          <c:w val="0.6960364307347493"/>
          <c:h val="0.79598994327875294"/>
        </c:manualLayout>
      </c:layout>
      <c:lineChart>
        <c:grouping val="standard"/>
        <c:varyColors val="0"/>
        <c:ser>
          <c:idx val="2"/>
          <c:order val="0"/>
          <c:tx>
            <c:strRef>
              <c:f>'[Worksheet in WDR-20145-precursors.ppt (Compatibility Mode)]graphs'!$B$20</c:f>
              <c:strCache>
                <c:ptCount val="1"/>
                <c:pt idx="0">
                  <c:v>All internationally controlled precursors (left axis)</c:v>
                </c:pt>
              </c:strCache>
            </c:strRef>
          </c:tx>
          <c:marker>
            <c:symbol val="none"/>
          </c:marker>
          <c:cat>
            <c:numRef>
              <c:f>'[Worksheet in WDR-20145-precursors.ppt (Compatibility Mode)]graphs'!$C$17:$S$17</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'[Worksheet in WDR-20145-precursors.ppt (Compatibility Mode)]graphs'!$C$20:$S$20</c:f>
              <c:numCache>
                <c:formatCode>#,##0.0,,</c:formatCode>
                <c:ptCount val="17"/>
                <c:pt idx="0">
                  <c:v>2594142066.3430462</c:v>
                </c:pt>
                <c:pt idx="1">
                  <c:v>2998105334.6633644</c:v>
                </c:pt>
                <c:pt idx="2">
                  <c:v>2703045463.133914</c:v>
                </c:pt>
                <c:pt idx="3">
                  <c:v>2777135174.7333255</c:v>
                </c:pt>
                <c:pt idx="4">
                  <c:v>3406983792.9957838</c:v>
                </c:pt>
                <c:pt idx="5">
                  <c:v>3207474557.7287183</c:v>
                </c:pt>
                <c:pt idx="6">
                  <c:v>3356944172.825614</c:v>
                </c:pt>
                <c:pt idx="7">
                  <c:v>4672824634.9537611</c:v>
                </c:pt>
                <c:pt idx="8">
                  <c:v>5832938997.90378</c:v>
                </c:pt>
                <c:pt idx="9">
                  <c:v>6245654049.8217201</c:v>
                </c:pt>
                <c:pt idx="10">
                  <c:v>6200462094.3673515</c:v>
                </c:pt>
                <c:pt idx="11">
                  <c:v>7091322650.91117</c:v>
                </c:pt>
                <c:pt idx="12">
                  <c:v>8205830736.481822</c:v>
                </c:pt>
                <c:pt idx="13">
                  <c:v>5614436242.624815</c:v>
                </c:pt>
                <c:pt idx="14">
                  <c:v>7095174573.495101</c:v>
                </c:pt>
                <c:pt idx="15">
                  <c:v>8973038702.535532</c:v>
                </c:pt>
                <c:pt idx="16">
                  <c:v>8343644728</c:v>
                </c:pt>
              </c:numCache>
            </c:numRef>
          </c:val>
          <c:smooth val="1"/>
        </c:ser>
        <c:ser>
          <c:idx val="1"/>
          <c:order val="2"/>
          <c:tx>
            <c:strRef>
              <c:f>'[Worksheet in WDR-20145-precursors.ppt (Compatibility Mode)]graphs'!$B$19</c:f>
              <c:strCache>
                <c:ptCount val="1"/>
                <c:pt idx="0">
                  <c:v>Table II precursors (left axes)</c:v>
                </c:pt>
              </c:strCache>
            </c:strRef>
          </c:tx>
          <c:spPr>
            <a:ln>
              <a:solidFill>
                <a:srgbClr val="00B050"/>
              </a:solidFill>
            </a:ln>
          </c:spPr>
          <c:marker>
            <c:symbol val="none"/>
          </c:marker>
          <c:cat>
            <c:numRef>
              <c:f>'[Worksheet in WDR-20145-precursors.ppt (Compatibility Mode)]graphs'!$C$17:$S$17</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'[Worksheet in WDR-20145-precursors.ppt (Compatibility Mode)]graphs'!$C$19:$S$19</c:f>
              <c:numCache>
                <c:formatCode>#,##0.0,,</c:formatCode>
                <c:ptCount val="17"/>
                <c:pt idx="0">
                  <c:v>2169791967.7554235</c:v>
                </c:pt>
                <c:pt idx="1">
                  <c:v>2560968864.1981683</c:v>
                </c:pt>
                <c:pt idx="2">
                  <c:v>2247598736.8033743</c:v>
                </c:pt>
                <c:pt idx="3">
                  <c:v>2335621108.6235776</c:v>
                </c:pt>
                <c:pt idx="4">
                  <c:v>2935048952.7767367</c:v>
                </c:pt>
                <c:pt idx="5">
                  <c:v>2623740240.6823831</c:v>
                </c:pt>
                <c:pt idx="6">
                  <c:v>2821899110.3176761</c:v>
                </c:pt>
                <c:pt idx="7">
                  <c:v>4152823068.947804</c:v>
                </c:pt>
                <c:pt idx="8">
                  <c:v>5352857984.0128422</c:v>
                </c:pt>
                <c:pt idx="9">
                  <c:v>5713128219.7276287</c:v>
                </c:pt>
                <c:pt idx="10">
                  <c:v>5694445798.0519648</c:v>
                </c:pt>
                <c:pt idx="11">
                  <c:v>6487106606.021616</c:v>
                </c:pt>
                <c:pt idx="12">
                  <c:v>7550296998.1576471</c:v>
                </c:pt>
                <c:pt idx="13">
                  <c:v>5065227873.4039812</c:v>
                </c:pt>
                <c:pt idx="14">
                  <c:v>6489751775.71632</c:v>
                </c:pt>
                <c:pt idx="15">
                  <c:v>8312548419.8427572</c:v>
                </c:pt>
                <c:pt idx="16">
                  <c:v>7768750289</c:v>
                </c:pt>
              </c:numCache>
            </c:numRef>
          </c:val>
          <c:smooth val="1"/>
        </c:ser>
        <c:dLbls>
          <c:showLegendKey val="0"/>
          <c:showVal val="0"/>
          <c:showCatName val="0"/>
          <c:showSerName val="0"/>
          <c:showPercent val="0"/>
          <c:showBubbleSize val="0"/>
        </c:dLbls>
        <c:marker val="1"/>
        <c:smooth val="0"/>
        <c:axId val="113490560"/>
        <c:axId val="113492352"/>
      </c:lineChart>
      <c:lineChart>
        <c:grouping val="standard"/>
        <c:varyColors val="0"/>
        <c:ser>
          <c:idx val="0"/>
          <c:order val="1"/>
          <c:tx>
            <c:strRef>
              <c:f>'[Worksheet in WDR-20145-precursors.ppt (Compatibility Mode)]graphs'!$B$18</c:f>
              <c:strCache>
                <c:ptCount val="1"/>
                <c:pt idx="0">
                  <c:v>Table I precursors (right axes)</c:v>
                </c:pt>
              </c:strCache>
            </c:strRef>
          </c:tx>
          <c:spPr>
            <a:ln>
              <a:solidFill>
                <a:srgbClr val="FF0000"/>
              </a:solidFill>
            </a:ln>
          </c:spPr>
          <c:marker>
            <c:symbol val="none"/>
          </c:marker>
          <c:cat>
            <c:numRef>
              <c:f>'[Worksheet in WDR-20145-precursors.ppt (Compatibility Mode)]graphs'!$C$17:$S$17</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'[Worksheet in WDR-20145-precursors.ppt (Compatibility Mode)]graphs'!$C$18:$S$18</c:f>
              <c:numCache>
                <c:formatCode>#,##0.0,,</c:formatCode>
                <c:ptCount val="17"/>
                <c:pt idx="0">
                  <c:v>424350098.5876227</c:v>
                </c:pt>
                <c:pt idx="1">
                  <c:v>437136470.46519625</c:v>
                </c:pt>
                <c:pt idx="2">
                  <c:v>455446726.33053988</c:v>
                </c:pt>
                <c:pt idx="3">
                  <c:v>441514066.10974789</c:v>
                </c:pt>
                <c:pt idx="4">
                  <c:v>471934840.21904767</c:v>
                </c:pt>
                <c:pt idx="5">
                  <c:v>583734317.04633534</c:v>
                </c:pt>
                <c:pt idx="6">
                  <c:v>535045062.50793773</c:v>
                </c:pt>
                <c:pt idx="7">
                  <c:v>520001566.00595647</c:v>
                </c:pt>
                <c:pt idx="8">
                  <c:v>480081013.89093697</c:v>
                </c:pt>
                <c:pt idx="9">
                  <c:v>532525830.09409112</c:v>
                </c:pt>
                <c:pt idx="10">
                  <c:v>506016296.31538695</c:v>
                </c:pt>
                <c:pt idx="11">
                  <c:v>604216044.88955438</c:v>
                </c:pt>
                <c:pt idx="12">
                  <c:v>655533738.3241756</c:v>
                </c:pt>
                <c:pt idx="13">
                  <c:v>549208369.22083366</c:v>
                </c:pt>
                <c:pt idx="14">
                  <c:v>605422797.77878153</c:v>
                </c:pt>
                <c:pt idx="15">
                  <c:v>660490282.69277442</c:v>
                </c:pt>
                <c:pt idx="16">
                  <c:v>574894439</c:v>
                </c:pt>
              </c:numCache>
            </c:numRef>
          </c:val>
          <c:smooth val="1"/>
        </c:ser>
        <c:dLbls>
          <c:showLegendKey val="0"/>
          <c:showVal val="0"/>
          <c:showCatName val="0"/>
          <c:showSerName val="0"/>
          <c:showPercent val="0"/>
          <c:showBubbleSize val="0"/>
        </c:dLbls>
        <c:marker val="1"/>
        <c:smooth val="0"/>
        <c:axId val="113504640"/>
        <c:axId val="113494272"/>
      </c:lineChart>
      <c:catAx>
        <c:axId val="113490560"/>
        <c:scaling>
          <c:orientation val="minMax"/>
        </c:scaling>
        <c:delete val="0"/>
        <c:axPos val="b"/>
        <c:numFmt formatCode="General" sourceLinked="1"/>
        <c:majorTickMark val="out"/>
        <c:minorTickMark val="none"/>
        <c:tickLblPos val="nextTo"/>
        <c:txPr>
          <a:bodyPr/>
          <a:lstStyle/>
          <a:p>
            <a:pPr>
              <a:defRPr sz="1200"/>
            </a:pPr>
            <a:endParaRPr lang="en-US"/>
          </a:p>
        </c:txPr>
        <c:crossAx val="113492352"/>
        <c:crosses val="autoZero"/>
        <c:auto val="1"/>
        <c:lblAlgn val="ctr"/>
        <c:lblOffset val="100"/>
        <c:noMultiLvlLbl val="0"/>
      </c:catAx>
      <c:valAx>
        <c:axId val="113492352"/>
        <c:scaling>
          <c:orientation val="minMax"/>
          <c:max val="9000000000"/>
        </c:scaling>
        <c:delete val="0"/>
        <c:axPos val="l"/>
        <c:majorGridlines/>
        <c:title>
          <c:tx>
            <c:rich>
              <a:bodyPr rot="-5400000" vert="horz"/>
              <a:lstStyle/>
              <a:p>
                <a:pPr>
                  <a:defRPr sz="1400"/>
                </a:pPr>
                <a:r>
                  <a:rPr lang="en-GB" sz="1400" dirty="0"/>
                  <a:t>in million constant 2012 US dollars </a:t>
                </a:r>
              </a:p>
              <a:p>
                <a:pPr>
                  <a:defRPr sz="1400"/>
                </a:pPr>
                <a:r>
                  <a:rPr lang="en-GB" sz="1400" dirty="0"/>
                  <a:t>(all precursors </a:t>
                </a:r>
                <a:r>
                  <a:rPr lang="en-GB" sz="1400" dirty="0" smtClean="0"/>
                  <a:t> and </a:t>
                </a:r>
                <a:r>
                  <a:rPr lang="en-GB" sz="1400" dirty="0"/>
                  <a:t>Table II precursors) </a:t>
                </a:r>
              </a:p>
            </c:rich>
          </c:tx>
          <c:layout>
            <c:manualLayout>
              <c:xMode val="edge"/>
              <c:yMode val="edge"/>
              <c:x val="9.0799089956188376E-4"/>
              <c:y val="0.11794965615736738"/>
            </c:manualLayout>
          </c:layout>
          <c:overlay val="0"/>
        </c:title>
        <c:numFmt formatCode="#,##0.0,," sourceLinked="1"/>
        <c:majorTickMark val="out"/>
        <c:minorTickMark val="none"/>
        <c:tickLblPos val="nextTo"/>
        <c:txPr>
          <a:bodyPr/>
          <a:lstStyle/>
          <a:p>
            <a:pPr>
              <a:defRPr sz="1400"/>
            </a:pPr>
            <a:endParaRPr lang="en-US"/>
          </a:p>
        </c:txPr>
        <c:crossAx val="113490560"/>
        <c:crosses val="autoZero"/>
        <c:crossBetween val="between"/>
      </c:valAx>
      <c:valAx>
        <c:axId val="113494272"/>
        <c:scaling>
          <c:orientation val="minMax"/>
          <c:max val="1800000000"/>
          <c:min val="0"/>
        </c:scaling>
        <c:delete val="0"/>
        <c:axPos val="r"/>
        <c:title>
          <c:tx>
            <c:rich>
              <a:bodyPr rot="-5400000" vert="horz"/>
              <a:lstStyle/>
              <a:p>
                <a:pPr>
                  <a:defRPr sz="1400"/>
                </a:pPr>
                <a:r>
                  <a:rPr lang="en-US" sz="1400" dirty="0"/>
                  <a:t>in million constant 2012 US dollars </a:t>
                </a:r>
                <a:endParaRPr lang="en-US" sz="1400" dirty="0" smtClean="0"/>
              </a:p>
              <a:p>
                <a:pPr>
                  <a:defRPr sz="1400"/>
                </a:pPr>
                <a:r>
                  <a:rPr lang="en-US" sz="1400" dirty="0" smtClean="0"/>
                  <a:t>(</a:t>
                </a:r>
                <a:r>
                  <a:rPr lang="en-US" sz="1400" dirty="0"/>
                  <a:t>Table I precursors)</a:t>
                </a:r>
              </a:p>
            </c:rich>
          </c:tx>
          <c:layout>
            <c:manualLayout>
              <c:xMode val="edge"/>
              <c:yMode val="edge"/>
              <c:x val="0.9460506295408726"/>
              <c:y val="6.1039824935925163E-2"/>
            </c:manualLayout>
          </c:layout>
          <c:overlay val="0"/>
        </c:title>
        <c:numFmt formatCode="#,##0.0,," sourceLinked="1"/>
        <c:majorTickMark val="out"/>
        <c:minorTickMark val="none"/>
        <c:tickLblPos val="nextTo"/>
        <c:txPr>
          <a:bodyPr/>
          <a:lstStyle/>
          <a:p>
            <a:pPr>
              <a:defRPr sz="1200"/>
            </a:pPr>
            <a:endParaRPr lang="en-US"/>
          </a:p>
        </c:txPr>
        <c:crossAx val="113504640"/>
        <c:crosses val="max"/>
        <c:crossBetween val="between"/>
      </c:valAx>
      <c:catAx>
        <c:axId val="113504640"/>
        <c:scaling>
          <c:orientation val="minMax"/>
        </c:scaling>
        <c:delete val="1"/>
        <c:axPos val="b"/>
        <c:numFmt formatCode="General" sourceLinked="1"/>
        <c:majorTickMark val="out"/>
        <c:minorTickMark val="none"/>
        <c:tickLblPos val="nextTo"/>
        <c:crossAx val="113494272"/>
        <c:crosses val="autoZero"/>
        <c:auto val="1"/>
        <c:lblAlgn val="ctr"/>
        <c:lblOffset val="100"/>
        <c:noMultiLvlLbl val="0"/>
      </c:catAx>
      <c:spPr>
        <a:solidFill>
          <a:srgbClr val="FFFFFF"/>
        </a:solidFill>
      </c:spPr>
    </c:plotArea>
    <c:legend>
      <c:legendPos val="b"/>
      <c:layout>
        <c:manualLayout>
          <c:xMode val="edge"/>
          <c:yMode val="edge"/>
          <c:x val="2.5155388185172524E-2"/>
          <c:y val="0.88324304545871712"/>
          <c:w val="0.96456553136608014"/>
          <c:h val="9.8216945299153563E-2"/>
        </c:manualLayout>
      </c:layout>
      <c:overlay val="0"/>
      <c:txPr>
        <a:bodyPr/>
        <a:lstStyle/>
        <a:p>
          <a:pPr>
            <a:defRPr sz="1400"/>
          </a:pPr>
          <a:endParaRPr lang="en-US"/>
        </a:p>
      </c:txPr>
    </c:legend>
    <c:plotVisOnly val="1"/>
    <c:dispBlanksAs val="gap"/>
    <c:showDLblsOverMax val="0"/>
  </c:chart>
  <c:spPr>
    <a:solidFill>
      <a:srgbClr val="808080">
        <a:lumMod val="20000"/>
        <a:lumOff val="80000"/>
      </a:srgbClr>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57743910807295"/>
          <c:y val="2.8857742189966066E-2"/>
          <c:w val="0.84074528600463627"/>
          <c:h val="0.71512257217847774"/>
        </c:manualLayout>
      </c:layout>
      <c:barChart>
        <c:barDir val="col"/>
        <c:grouping val="stacked"/>
        <c:varyColors val="0"/>
        <c:ser>
          <c:idx val="1"/>
          <c:order val="1"/>
          <c:tx>
            <c:strRef>
              <c:f>'[Worksheet in WDR-20145-precursors.ppt (Compatibility Mode)]Table 1'!$AW$751</c:f>
              <c:strCache>
                <c:ptCount val="1"/>
                <c:pt idx="0">
                  <c:v>Cocaine precursor*</c:v>
                </c:pt>
              </c:strCache>
            </c:strRef>
          </c:tx>
          <c:spPr>
            <a:solidFill>
              <a:schemeClr val="accent3">
                <a:lumMod val="75000"/>
              </a:schemeClr>
            </a:solidFill>
          </c:spPr>
          <c:invertIfNegative val="0"/>
          <c:cat>
            <c:numRef>
              <c:f>'[Worksheet in WDR-20145-precursors.ppt (Compatibility Mode)]Table 1'!$D$752:$D$775</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formatCode="0">
                  <c:v>2002</c:v>
                </c:pt>
                <c:pt idx="14" formatCode="0">
                  <c:v>2003</c:v>
                </c:pt>
                <c:pt idx="15" formatCode="0">
                  <c:v>2004</c:v>
                </c:pt>
                <c:pt idx="16" formatCode="0">
                  <c:v>2005</c:v>
                </c:pt>
                <c:pt idx="17" formatCode="0">
                  <c:v>2006</c:v>
                </c:pt>
                <c:pt idx="18" formatCode="0">
                  <c:v>2007</c:v>
                </c:pt>
                <c:pt idx="19" formatCode="0">
                  <c:v>2008</c:v>
                </c:pt>
                <c:pt idx="20" formatCode="0">
                  <c:v>2009</c:v>
                </c:pt>
                <c:pt idx="21" formatCode="0">
                  <c:v>2010</c:v>
                </c:pt>
                <c:pt idx="22" formatCode="0">
                  <c:v>2011</c:v>
                </c:pt>
                <c:pt idx="23" formatCode="0">
                  <c:v>2012</c:v>
                </c:pt>
              </c:numCache>
            </c:numRef>
          </c:cat>
          <c:val>
            <c:numRef>
              <c:f>'[Worksheet in WDR-20145-precursors.ppt (Compatibility Mode)]Table 1'!$AW$752:$AW$775</c:f>
              <c:numCache>
                <c:formatCode>#\ ###\ ##0</c:formatCode>
                <c:ptCount val="24"/>
                <c:pt idx="0">
                  <c:v>172424</c:v>
                </c:pt>
                <c:pt idx="1">
                  <c:v>7385</c:v>
                </c:pt>
                <c:pt idx="2">
                  <c:v>2874</c:v>
                </c:pt>
                <c:pt idx="3">
                  <c:v>46923</c:v>
                </c:pt>
                <c:pt idx="4">
                  <c:v>31659</c:v>
                </c:pt>
                <c:pt idx="5">
                  <c:v>27772</c:v>
                </c:pt>
                <c:pt idx="6">
                  <c:v>20628</c:v>
                </c:pt>
                <c:pt idx="7">
                  <c:v>2947</c:v>
                </c:pt>
                <c:pt idx="8">
                  <c:v>8808</c:v>
                </c:pt>
                <c:pt idx="9">
                  <c:v>18747</c:v>
                </c:pt>
                <c:pt idx="10">
                  <c:v>162725</c:v>
                </c:pt>
                <c:pt idx="11">
                  <c:v>76653</c:v>
                </c:pt>
                <c:pt idx="12">
                  <c:v>51808</c:v>
                </c:pt>
                <c:pt idx="13">
                  <c:v>85360</c:v>
                </c:pt>
                <c:pt idx="14">
                  <c:v>40882</c:v>
                </c:pt>
                <c:pt idx="15">
                  <c:v>171962</c:v>
                </c:pt>
                <c:pt idx="16">
                  <c:v>182682</c:v>
                </c:pt>
                <c:pt idx="17">
                  <c:v>100940</c:v>
                </c:pt>
                <c:pt idx="18">
                  <c:v>153440</c:v>
                </c:pt>
                <c:pt idx="19">
                  <c:v>47356</c:v>
                </c:pt>
                <c:pt idx="20">
                  <c:v>27327</c:v>
                </c:pt>
                <c:pt idx="21">
                  <c:v>32107</c:v>
                </c:pt>
                <c:pt idx="22">
                  <c:v>38407</c:v>
                </c:pt>
                <c:pt idx="23">
                  <c:v>92701</c:v>
                </c:pt>
              </c:numCache>
            </c:numRef>
          </c:val>
        </c:ser>
        <c:ser>
          <c:idx val="2"/>
          <c:order val="2"/>
          <c:tx>
            <c:strRef>
              <c:f>'[Worksheet in WDR-20145-precursors.ppt (Compatibility Mode)]Table 1'!$AX$751</c:f>
              <c:strCache>
                <c:ptCount val="1"/>
                <c:pt idx="0">
                  <c:v>Heroin precursor*</c:v>
                </c:pt>
              </c:strCache>
            </c:strRef>
          </c:tx>
          <c:spPr>
            <a:solidFill>
              <a:srgbClr val="C00000"/>
            </a:solidFill>
          </c:spPr>
          <c:invertIfNegative val="0"/>
          <c:cat>
            <c:numRef>
              <c:f>'[Worksheet in WDR-20145-precursors.ppt (Compatibility Mode)]Table 1'!$D$752:$D$775</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formatCode="0">
                  <c:v>2002</c:v>
                </c:pt>
                <c:pt idx="14" formatCode="0">
                  <c:v>2003</c:v>
                </c:pt>
                <c:pt idx="15" formatCode="0">
                  <c:v>2004</c:v>
                </c:pt>
                <c:pt idx="16" formatCode="0">
                  <c:v>2005</c:v>
                </c:pt>
                <c:pt idx="17" formatCode="0">
                  <c:v>2006</c:v>
                </c:pt>
                <c:pt idx="18" formatCode="0">
                  <c:v>2007</c:v>
                </c:pt>
                <c:pt idx="19" formatCode="0">
                  <c:v>2008</c:v>
                </c:pt>
                <c:pt idx="20" formatCode="0">
                  <c:v>2009</c:v>
                </c:pt>
                <c:pt idx="21" formatCode="0">
                  <c:v>2010</c:v>
                </c:pt>
                <c:pt idx="22" formatCode="0">
                  <c:v>2011</c:v>
                </c:pt>
                <c:pt idx="23" formatCode="0">
                  <c:v>2012</c:v>
                </c:pt>
              </c:numCache>
            </c:numRef>
          </c:cat>
          <c:val>
            <c:numRef>
              <c:f>'[Worksheet in WDR-20145-precursors.ppt (Compatibility Mode)]Table 1'!$AX$752:$AX$775</c:f>
              <c:numCache>
                <c:formatCode>#\ ###\ ##0</c:formatCode>
                <c:ptCount val="24"/>
                <c:pt idx="0">
                  <c:v>4629</c:v>
                </c:pt>
                <c:pt idx="1">
                  <c:v>23480</c:v>
                </c:pt>
                <c:pt idx="2">
                  <c:v>31075</c:v>
                </c:pt>
                <c:pt idx="3">
                  <c:v>41999</c:v>
                </c:pt>
                <c:pt idx="4">
                  <c:v>29655</c:v>
                </c:pt>
                <c:pt idx="5">
                  <c:v>83061</c:v>
                </c:pt>
                <c:pt idx="6">
                  <c:v>129483</c:v>
                </c:pt>
                <c:pt idx="7">
                  <c:v>150992</c:v>
                </c:pt>
                <c:pt idx="8">
                  <c:v>47478</c:v>
                </c:pt>
                <c:pt idx="9">
                  <c:v>175699</c:v>
                </c:pt>
                <c:pt idx="10">
                  <c:v>126725</c:v>
                </c:pt>
                <c:pt idx="11">
                  <c:v>109343</c:v>
                </c:pt>
                <c:pt idx="12">
                  <c:v>203270</c:v>
                </c:pt>
                <c:pt idx="13">
                  <c:v>127616</c:v>
                </c:pt>
                <c:pt idx="14">
                  <c:v>115065</c:v>
                </c:pt>
                <c:pt idx="15">
                  <c:v>79469</c:v>
                </c:pt>
                <c:pt idx="16">
                  <c:v>22379</c:v>
                </c:pt>
                <c:pt idx="17">
                  <c:v>26430</c:v>
                </c:pt>
                <c:pt idx="18">
                  <c:v>57306</c:v>
                </c:pt>
                <c:pt idx="19">
                  <c:v>213637</c:v>
                </c:pt>
                <c:pt idx="20">
                  <c:v>70501</c:v>
                </c:pt>
                <c:pt idx="21">
                  <c:v>155656</c:v>
                </c:pt>
                <c:pt idx="22">
                  <c:v>197745</c:v>
                </c:pt>
                <c:pt idx="23">
                  <c:v>88528</c:v>
                </c:pt>
              </c:numCache>
            </c:numRef>
          </c:val>
        </c:ser>
        <c:ser>
          <c:idx val="3"/>
          <c:order val="3"/>
          <c:tx>
            <c:strRef>
              <c:f>'[Worksheet in WDR-20145-precursors.ppt (Compatibility Mode)]Table 1'!$AY$751</c:f>
              <c:strCache>
                <c:ptCount val="1"/>
                <c:pt idx="0">
                  <c:v>ATS precursors*</c:v>
                </c:pt>
              </c:strCache>
            </c:strRef>
          </c:tx>
          <c:invertIfNegative val="0"/>
          <c:cat>
            <c:numRef>
              <c:f>'[Worksheet in WDR-20145-precursors.ppt (Compatibility Mode)]Table 1'!$D$752:$D$775</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formatCode="0">
                  <c:v>2002</c:v>
                </c:pt>
                <c:pt idx="14" formatCode="0">
                  <c:v>2003</c:v>
                </c:pt>
                <c:pt idx="15" formatCode="0">
                  <c:v>2004</c:v>
                </c:pt>
                <c:pt idx="16" formatCode="0">
                  <c:v>2005</c:v>
                </c:pt>
                <c:pt idx="17" formatCode="0">
                  <c:v>2006</c:v>
                </c:pt>
                <c:pt idx="18" formatCode="0">
                  <c:v>2007</c:v>
                </c:pt>
                <c:pt idx="19" formatCode="0">
                  <c:v>2008</c:v>
                </c:pt>
                <c:pt idx="20" formatCode="0">
                  <c:v>2009</c:v>
                </c:pt>
                <c:pt idx="21" formatCode="0">
                  <c:v>2010</c:v>
                </c:pt>
                <c:pt idx="22" formatCode="0">
                  <c:v>2011</c:v>
                </c:pt>
                <c:pt idx="23" formatCode="0">
                  <c:v>2012</c:v>
                </c:pt>
              </c:numCache>
            </c:numRef>
          </c:cat>
          <c:val>
            <c:numRef>
              <c:f>'[Worksheet in WDR-20145-precursors.ppt (Compatibility Mode)]Table 1'!$AY$752:$AY$775</c:f>
              <c:numCache>
                <c:formatCode>#\ ###\ ##0</c:formatCode>
                <c:ptCount val="24"/>
                <c:pt idx="0">
                  <c:v>1765</c:v>
                </c:pt>
                <c:pt idx="1">
                  <c:v>9660</c:v>
                </c:pt>
                <c:pt idx="2">
                  <c:v>7102.4</c:v>
                </c:pt>
                <c:pt idx="3">
                  <c:v>7602.18</c:v>
                </c:pt>
                <c:pt idx="4">
                  <c:v>19292.556</c:v>
                </c:pt>
                <c:pt idx="5">
                  <c:v>27702.203000000001</c:v>
                </c:pt>
                <c:pt idx="6">
                  <c:v>81654.005000000005</c:v>
                </c:pt>
                <c:pt idx="7">
                  <c:v>28467.061999999998</c:v>
                </c:pt>
                <c:pt idx="8">
                  <c:v>201473.334</c:v>
                </c:pt>
                <c:pt idx="9">
                  <c:v>138212</c:v>
                </c:pt>
                <c:pt idx="10">
                  <c:v>34257.279999999999</c:v>
                </c:pt>
                <c:pt idx="11">
                  <c:v>128148.58100000001</c:v>
                </c:pt>
                <c:pt idx="12">
                  <c:v>70315.032000000007</c:v>
                </c:pt>
                <c:pt idx="13">
                  <c:v>185681</c:v>
                </c:pt>
                <c:pt idx="14">
                  <c:v>57860</c:v>
                </c:pt>
                <c:pt idx="15">
                  <c:v>267838</c:v>
                </c:pt>
                <c:pt idx="16">
                  <c:v>112649</c:v>
                </c:pt>
                <c:pt idx="17">
                  <c:v>92577.8</c:v>
                </c:pt>
                <c:pt idx="18">
                  <c:v>99152</c:v>
                </c:pt>
                <c:pt idx="19">
                  <c:v>45492</c:v>
                </c:pt>
                <c:pt idx="20">
                  <c:v>148756</c:v>
                </c:pt>
                <c:pt idx="21">
                  <c:v>303343</c:v>
                </c:pt>
                <c:pt idx="22">
                  <c:v>1120604.5</c:v>
                </c:pt>
                <c:pt idx="23">
                  <c:v>47035</c:v>
                </c:pt>
              </c:numCache>
            </c:numRef>
          </c:val>
        </c:ser>
        <c:ser>
          <c:idx val="4"/>
          <c:order val="4"/>
          <c:tx>
            <c:strRef>
              <c:f>'[Worksheet in WDR-20145-precursors.ppt (Compatibility Mode)]Table 1'!$AZ$751</c:f>
              <c:strCache>
                <c:ptCount val="1"/>
                <c:pt idx="0">
                  <c:v>Others*</c:v>
                </c:pt>
              </c:strCache>
            </c:strRef>
          </c:tx>
          <c:invertIfNegative val="0"/>
          <c:cat>
            <c:numRef>
              <c:f>'[Worksheet in WDR-20145-precursors.ppt (Compatibility Mode)]Table 1'!$D$752:$D$775</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formatCode="0">
                  <c:v>2002</c:v>
                </c:pt>
                <c:pt idx="14" formatCode="0">
                  <c:v>2003</c:v>
                </c:pt>
                <c:pt idx="15" formatCode="0">
                  <c:v>2004</c:v>
                </c:pt>
                <c:pt idx="16" formatCode="0">
                  <c:v>2005</c:v>
                </c:pt>
                <c:pt idx="17" formatCode="0">
                  <c:v>2006</c:v>
                </c:pt>
                <c:pt idx="18" formatCode="0">
                  <c:v>2007</c:v>
                </c:pt>
                <c:pt idx="19" formatCode="0">
                  <c:v>2008</c:v>
                </c:pt>
                <c:pt idx="20" formatCode="0">
                  <c:v>2009</c:v>
                </c:pt>
                <c:pt idx="21" formatCode="0">
                  <c:v>2010</c:v>
                </c:pt>
                <c:pt idx="22" formatCode="0">
                  <c:v>2011</c:v>
                </c:pt>
                <c:pt idx="23" formatCode="0">
                  <c:v>2012</c:v>
                </c:pt>
              </c:numCache>
            </c:numRef>
          </c:cat>
          <c:val>
            <c:numRef>
              <c:f>'[Worksheet in WDR-20145-precursors.ppt (Compatibility Mode)]Table 1'!$AZ$752:$AZ$775</c:f>
              <c:numCache>
                <c:formatCode>#\ ###\ ##0</c:formatCode>
                <c:ptCount val="24"/>
                <c:pt idx="0">
                  <c:v>0</c:v>
                </c:pt>
                <c:pt idx="1">
                  <c:v>9.9999999947613105E-3</c:v>
                </c:pt>
                <c:pt idx="2">
                  <c:v>0</c:v>
                </c:pt>
                <c:pt idx="3">
                  <c:v>0</c:v>
                </c:pt>
                <c:pt idx="4">
                  <c:v>3.0029999999969732</c:v>
                </c:pt>
                <c:pt idx="5">
                  <c:v>6.0049999999755528</c:v>
                </c:pt>
                <c:pt idx="6">
                  <c:v>30</c:v>
                </c:pt>
                <c:pt idx="7">
                  <c:v>0.64000000001396984</c:v>
                </c:pt>
                <c:pt idx="8">
                  <c:v>3.999999986262992E-3</c:v>
                </c:pt>
                <c:pt idx="9">
                  <c:v>5.0000000046566129E-3</c:v>
                </c:pt>
                <c:pt idx="10">
                  <c:v>17.023999999975786</c:v>
                </c:pt>
                <c:pt idx="11">
                  <c:v>132.34700000000885</c:v>
                </c:pt>
                <c:pt idx="12">
                  <c:v>17.771000000007916</c:v>
                </c:pt>
                <c:pt idx="13">
                  <c:v>21.744000000006054</c:v>
                </c:pt>
                <c:pt idx="14">
                  <c:v>411.01500000001397</c:v>
                </c:pt>
                <c:pt idx="15">
                  <c:v>10129</c:v>
                </c:pt>
                <c:pt idx="16">
                  <c:v>2768.2760000000126</c:v>
                </c:pt>
                <c:pt idx="17">
                  <c:v>61.130000000004657</c:v>
                </c:pt>
                <c:pt idx="18">
                  <c:v>118.48499999998603</c:v>
                </c:pt>
                <c:pt idx="19">
                  <c:v>239.1820000000298</c:v>
                </c:pt>
                <c:pt idx="20">
                  <c:v>196.41099999999278</c:v>
                </c:pt>
                <c:pt idx="21">
                  <c:v>867.90599999995902</c:v>
                </c:pt>
                <c:pt idx="22">
                  <c:v>9.7609999999403954</c:v>
                </c:pt>
                <c:pt idx="23">
                  <c:v>297.1940000000177</c:v>
                </c:pt>
              </c:numCache>
            </c:numRef>
          </c:val>
        </c:ser>
        <c:dLbls>
          <c:showLegendKey val="0"/>
          <c:showVal val="0"/>
          <c:showCatName val="0"/>
          <c:showSerName val="0"/>
          <c:showPercent val="0"/>
          <c:showBubbleSize val="0"/>
        </c:dLbls>
        <c:gapWidth val="47"/>
        <c:overlap val="100"/>
        <c:axId val="122531840"/>
        <c:axId val="122533376"/>
      </c:barChart>
      <c:lineChart>
        <c:grouping val="standard"/>
        <c:varyColors val="0"/>
        <c:ser>
          <c:idx val="0"/>
          <c:order val="0"/>
          <c:tx>
            <c:strRef>
              <c:f>'[Worksheet in WDR-20145-precursors.ppt (Compatibility Mode)]Table 1'!$Y$751</c:f>
              <c:strCache>
                <c:ptCount val="1"/>
                <c:pt idx="0">
                  <c:v>Table I substances</c:v>
                </c:pt>
              </c:strCache>
            </c:strRef>
          </c:tx>
          <c:spPr>
            <a:ln>
              <a:prstDash val="sysDash"/>
            </a:ln>
          </c:spPr>
          <c:marker>
            <c:symbol val="circle"/>
            <c:size val="7"/>
            <c:spPr>
              <a:solidFill>
                <a:srgbClr val="FFFF00"/>
              </a:solidFill>
            </c:spPr>
          </c:marker>
          <c:cat>
            <c:numRef>
              <c:f>'[Worksheet in WDR-20145-precursors.ppt (Compatibility Mode)]Table 1'!$D$752:$D$775</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formatCode="0">
                  <c:v>2002</c:v>
                </c:pt>
                <c:pt idx="14" formatCode="0">
                  <c:v>2003</c:v>
                </c:pt>
                <c:pt idx="15" formatCode="0">
                  <c:v>2004</c:v>
                </c:pt>
                <c:pt idx="16" formatCode="0">
                  <c:v>2005</c:v>
                </c:pt>
                <c:pt idx="17" formatCode="0">
                  <c:v>2006</c:v>
                </c:pt>
                <c:pt idx="18" formatCode="0">
                  <c:v>2007</c:v>
                </c:pt>
                <c:pt idx="19" formatCode="0">
                  <c:v>2008</c:v>
                </c:pt>
                <c:pt idx="20" formatCode="0">
                  <c:v>2009</c:v>
                </c:pt>
                <c:pt idx="21" formatCode="0">
                  <c:v>2010</c:v>
                </c:pt>
                <c:pt idx="22" formatCode="0">
                  <c:v>2011</c:v>
                </c:pt>
                <c:pt idx="23" formatCode="0">
                  <c:v>2012</c:v>
                </c:pt>
              </c:numCache>
            </c:numRef>
          </c:cat>
          <c:val>
            <c:numRef>
              <c:f>'[Worksheet in WDR-20145-precursors.ppt (Compatibility Mode)]Table 1'!$Y$752:$Y$775</c:f>
              <c:numCache>
                <c:formatCode>_-* #,##0_-;\-* #,##0_-;_-* "-"??_-;_-@_-</c:formatCode>
                <c:ptCount val="24"/>
                <c:pt idx="0">
                  <c:v>178818</c:v>
                </c:pt>
                <c:pt idx="1">
                  <c:v>40525.009999999995</c:v>
                </c:pt>
                <c:pt idx="2">
                  <c:v>41051.4</c:v>
                </c:pt>
                <c:pt idx="3">
                  <c:v>96524.18</c:v>
                </c:pt>
                <c:pt idx="4">
                  <c:v>80609.558999999994</c:v>
                </c:pt>
                <c:pt idx="5">
                  <c:v>138541.20799999998</c:v>
                </c:pt>
                <c:pt idx="6">
                  <c:v>231795.005</c:v>
                </c:pt>
                <c:pt idx="7">
                  <c:v>182406.70200000002</c:v>
                </c:pt>
                <c:pt idx="8">
                  <c:v>257759.33799999999</c:v>
                </c:pt>
                <c:pt idx="9">
                  <c:v>332658.005</c:v>
                </c:pt>
                <c:pt idx="10">
                  <c:v>323724.304</c:v>
                </c:pt>
                <c:pt idx="11">
                  <c:v>314276.92800000001</c:v>
                </c:pt>
                <c:pt idx="12">
                  <c:v>325410.80300000001</c:v>
                </c:pt>
                <c:pt idx="13">
                  <c:v>398678.74400000001</c:v>
                </c:pt>
                <c:pt idx="14">
                  <c:v>214218.01500000001</c:v>
                </c:pt>
                <c:pt idx="15">
                  <c:v>529398</c:v>
                </c:pt>
                <c:pt idx="16">
                  <c:v>320478.27600000001</c:v>
                </c:pt>
                <c:pt idx="17">
                  <c:v>220008.93</c:v>
                </c:pt>
                <c:pt idx="18">
                  <c:v>310016.48499999999</c:v>
                </c:pt>
                <c:pt idx="19">
                  <c:v>306724.18200000003</c:v>
                </c:pt>
                <c:pt idx="20">
                  <c:v>246780.41099999999</c:v>
                </c:pt>
                <c:pt idx="21">
                  <c:v>491973.90599999996</c:v>
                </c:pt>
                <c:pt idx="22">
                  <c:v>1356766.2609999999</c:v>
                </c:pt>
                <c:pt idx="23">
                  <c:v>228561.19400000002</c:v>
                </c:pt>
              </c:numCache>
            </c:numRef>
          </c:val>
          <c:smooth val="1"/>
        </c:ser>
        <c:ser>
          <c:idx val="5"/>
          <c:order val="5"/>
          <c:tx>
            <c:strRef>
              <c:f>'[Worksheet in WDR-20145-precursors.ppt (Compatibility Mode)]Table 1'!$BE$751</c:f>
              <c:strCache>
                <c:ptCount val="1"/>
                <c:pt idx="0">
                  <c:v>3 years average (smoothed)</c:v>
                </c:pt>
              </c:strCache>
            </c:strRef>
          </c:tx>
          <c:spPr>
            <a:ln w="25400">
              <a:solidFill>
                <a:srgbClr val="FF0000"/>
              </a:solidFill>
            </a:ln>
          </c:spPr>
          <c:marker>
            <c:symbol val="none"/>
          </c:marker>
          <c:val>
            <c:numRef>
              <c:f>'[Worksheet in WDR-20145-precursors.ppt (Compatibility Mode)]Table 1'!$BD$752:$BD$775</c:f>
              <c:numCache>
                <c:formatCode>#\ ###\ ##0</c:formatCode>
                <c:ptCount val="24"/>
                <c:pt idx="0">
                  <c:v>98234.820833333331</c:v>
                </c:pt>
                <c:pt idx="1">
                  <c:v>85278.835000000006</c:v>
                </c:pt>
                <c:pt idx="2">
                  <c:v>72964.459888888887</c:v>
                </c:pt>
                <c:pt idx="3">
                  <c:v>79106.741777777774</c:v>
                </c:pt>
                <c:pt idx="4">
                  <c:v>109422.87311111111</c:v>
                </c:pt>
                <c:pt idx="5">
                  <c:v>146595.95933333333</c:v>
                </c:pt>
                <c:pt idx="6">
                  <c:v>186183.30355555555</c:v>
                </c:pt>
                <c:pt idx="7">
                  <c:v>221947.5561111111</c:v>
                </c:pt>
                <c:pt idx="8">
                  <c:v>262102.97077777781</c:v>
                </c:pt>
                <c:pt idx="9">
                  <c:v>295291.65877777775</c:v>
                </c:pt>
                <c:pt idx="10">
                  <c:v>316468.1021111111</c:v>
                </c:pt>
                <c:pt idx="11">
                  <c:v>330270.86077777779</c:v>
                </c:pt>
                <c:pt idx="12">
                  <c:v>326676.23022222222</c:v>
                </c:pt>
                <c:pt idx="13">
                  <c:v>346552.08844444453</c:v>
                </c:pt>
                <c:pt idx="14">
                  <c:v>349410.73466666671</c:v>
                </c:pt>
                <c:pt idx="15">
                  <c:v>364030.47288888897</c:v>
                </c:pt>
                <c:pt idx="16">
                  <c:v>331609.24311111117</c:v>
                </c:pt>
                <c:pt idx="17">
                  <c:v>306348.72155555553</c:v>
                </c:pt>
                <c:pt idx="18">
                  <c:v>283419.37400000001</c:v>
                </c:pt>
                <c:pt idx="19">
                  <c:v>305083.24155555555</c:v>
                </c:pt>
                <c:pt idx="20">
                  <c:v>444946.68388888886</c:v>
                </c:pt>
                <c:pt idx="21">
                  <c:v>579811.15977777774</c:v>
                </c:pt>
                <c:pt idx="22">
                  <c:v>694254.05190740735</c:v>
                </c:pt>
                <c:pt idx="23">
                  <c:v>692127.64819444448</c:v>
                </c:pt>
              </c:numCache>
            </c:numRef>
          </c:val>
          <c:smooth val="1"/>
        </c:ser>
        <c:dLbls>
          <c:showLegendKey val="0"/>
          <c:showVal val="0"/>
          <c:showCatName val="0"/>
          <c:showSerName val="0"/>
          <c:showPercent val="0"/>
          <c:showBubbleSize val="0"/>
        </c:dLbls>
        <c:marker val="1"/>
        <c:smooth val="0"/>
        <c:axId val="122531840"/>
        <c:axId val="122533376"/>
      </c:lineChart>
      <c:catAx>
        <c:axId val="122531840"/>
        <c:scaling>
          <c:orientation val="minMax"/>
        </c:scaling>
        <c:delete val="0"/>
        <c:axPos val="b"/>
        <c:numFmt formatCode="General" sourceLinked="1"/>
        <c:majorTickMark val="out"/>
        <c:minorTickMark val="none"/>
        <c:tickLblPos val="nextTo"/>
        <c:crossAx val="122533376"/>
        <c:crosses val="autoZero"/>
        <c:auto val="1"/>
        <c:lblAlgn val="ctr"/>
        <c:lblOffset val="100"/>
        <c:noMultiLvlLbl val="0"/>
      </c:catAx>
      <c:valAx>
        <c:axId val="122533376"/>
        <c:scaling>
          <c:orientation val="minMax"/>
          <c:max val="1400000"/>
        </c:scaling>
        <c:delete val="0"/>
        <c:axPos val="l"/>
        <c:majorGridlines/>
        <c:title>
          <c:tx>
            <c:rich>
              <a:bodyPr/>
              <a:lstStyle/>
              <a:p>
                <a:pPr>
                  <a:defRPr sz="1800"/>
                </a:pPr>
                <a:r>
                  <a:rPr lang="en-GB" sz="1800"/>
                  <a:t>Seizures in tons</a:t>
                </a:r>
              </a:p>
            </c:rich>
          </c:tx>
          <c:layout>
            <c:manualLayout>
              <c:xMode val="edge"/>
              <c:yMode val="edge"/>
              <c:x val="1.435181338394707E-2"/>
              <c:y val="0.22888872686985395"/>
            </c:manualLayout>
          </c:layout>
          <c:overlay val="0"/>
        </c:title>
        <c:numFmt formatCode="#,###," sourceLinked="0"/>
        <c:majorTickMark val="out"/>
        <c:minorTickMark val="none"/>
        <c:tickLblPos val="nextTo"/>
        <c:crossAx val="122531840"/>
        <c:crosses val="autoZero"/>
        <c:crossBetween val="between"/>
      </c:valAx>
      <c:spPr>
        <a:solidFill>
          <a:srgbClr val="FFFFFF"/>
        </a:solidFill>
      </c:spPr>
    </c:plotArea>
    <c:legend>
      <c:legendPos val="b"/>
      <c:layout>
        <c:manualLayout>
          <c:xMode val="edge"/>
          <c:yMode val="edge"/>
          <c:x val="3.5971232397735864E-2"/>
          <c:y val="0.87409886555814786"/>
          <c:w val="0.94941457142243846"/>
          <c:h val="0.12590113444185214"/>
        </c:manualLayout>
      </c:layout>
      <c:overlay val="0"/>
    </c:legend>
    <c:plotVisOnly val="1"/>
    <c:dispBlanksAs val="gap"/>
    <c:showDLblsOverMax val="0"/>
  </c:chart>
  <c:spPr>
    <a:solidFill>
      <a:srgbClr val="808080">
        <a:lumMod val="40000"/>
        <a:lumOff val="60000"/>
      </a:srgbClr>
    </a:solidFill>
  </c:spPr>
  <c:txPr>
    <a:bodyPr/>
    <a:lstStyle/>
    <a:p>
      <a:pPr>
        <a:defRPr sz="1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50A54-41D7-4409-B8FC-8D33BC3D320B}" type="doc">
      <dgm:prSet loTypeId="urn:microsoft.com/office/officeart/2005/8/layout/pyramid3" loCatId="pyramid" qsTypeId="urn:microsoft.com/office/officeart/2005/8/quickstyle/simple1" qsCatId="simple" csTypeId="urn:microsoft.com/office/officeart/2005/8/colors/accent1_2" csCatId="accent1" phldr="1"/>
      <dgm:spPr/>
    </dgm:pt>
    <dgm:pt modelId="{F3F52FFC-F0FE-439B-BB9F-1E7CC4F4BB4C}">
      <dgm:prSet phldrT="[Text]"/>
      <dgm:spPr>
        <a:solidFill>
          <a:srgbClr val="C00000"/>
        </a:solidFill>
      </dgm:spPr>
      <dgm:t>
        <a:bodyPr/>
        <a:lstStyle/>
        <a:p>
          <a:r>
            <a:rPr lang="en-GB" b="1" dirty="0" smtClean="0">
              <a:solidFill>
                <a:srgbClr val="FFFFFF"/>
              </a:solidFill>
            </a:rPr>
            <a:t>Recording of offences (arrests/suspects)</a:t>
          </a:r>
          <a:endParaRPr lang="en-GB" b="1" dirty="0">
            <a:solidFill>
              <a:srgbClr val="FFFFFF"/>
            </a:solidFill>
          </a:endParaRPr>
        </a:p>
      </dgm:t>
    </dgm:pt>
    <dgm:pt modelId="{EF90DB45-B8D9-41AA-A974-908B1D02D067}" type="parTrans" cxnId="{1DCED76C-6987-48FB-873D-18637A2E1B09}">
      <dgm:prSet/>
      <dgm:spPr/>
      <dgm:t>
        <a:bodyPr/>
        <a:lstStyle/>
        <a:p>
          <a:endParaRPr lang="en-GB"/>
        </a:p>
      </dgm:t>
    </dgm:pt>
    <dgm:pt modelId="{54267EB7-9289-4A02-B6BE-C8A59EAD26B7}" type="sibTrans" cxnId="{1DCED76C-6987-48FB-873D-18637A2E1B09}">
      <dgm:prSet/>
      <dgm:spPr/>
      <dgm:t>
        <a:bodyPr/>
        <a:lstStyle/>
        <a:p>
          <a:endParaRPr lang="en-GB"/>
        </a:p>
      </dgm:t>
    </dgm:pt>
    <dgm:pt modelId="{1AFC4722-2A80-4378-B4AA-610857B584B8}">
      <dgm:prSet phldrT="[Text]"/>
      <dgm:spPr>
        <a:solidFill>
          <a:srgbClr val="FF3300"/>
        </a:solidFill>
      </dgm:spPr>
      <dgm:t>
        <a:bodyPr/>
        <a:lstStyle/>
        <a:p>
          <a:r>
            <a:rPr lang="en-GB" b="1" dirty="0" smtClean="0">
              <a:solidFill>
                <a:srgbClr val="FFFFFF"/>
              </a:solidFill>
            </a:rPr>
            <a:t>Investigation</a:t>
          </a:r>
          <a:endParaRPr lang="en-GB" b="1" dirty="0">
            <a:solidFill>
              <a:srgbClr val="FFFFFF"/>
            </a:solidFill>
          </a:endParaRPr>
        </a:p>
      </dgm:t>
    </dgm:pt>
    <dgm:pt modelId="{7E28841B-3019-4660-828E-812CB28C9B00}" type="parTrans" cxnId="{232ACE55-5F27-4C83-88B5-15894EDEDA2D}">
      <dgm:prSet/>
      <dgm:spPr/>
      <dgm:t>
        <a:bodyPr/>
        <a:lstStyle/>
        <a:p>
          <a:endParaRPr lang="en-GB"/>
        </a:p>
      </dgm:t>
    </dgm:pt>
    <dgm:pt modelId="{3C952338-CDF7-4C1C-AF98-67F2E2A2CEB5}" type="sibTrans" cxnId="{232ACE55-5F27-4C83-88B5-15894EDEDA2D}">
      <dgm:prSet/>
      <dgm:spPr/>
      <dgm:t>
        <a:bodyPr/>
        <a:lstStyle/>
        <a:p>
          <a:endParaRPr lang="en-GB"/>
        </a:p>
      </dgm:t>
    </dgm:pt>
    <dgm:pt modelId="{F43E144E-5C77-412B-9830-C48E5D03E0EC}">
      <dgm:prSet phldrT="[Text]"/>
      <dgm:spPr>
        <a:solidFill>
          <a:srgbClr val="FF6600"/>
        </a:solidFill>
      </dgm:spPr>
      <dgm:t>
        <a:bodyPr/>
        <a:lstStyle/>
        <a:p>
          <a:r>
            <a:rPr lang="en-GB" b="1" dirty="0" smtClean="0">
              <a:solidFill>
                <a:srgbClr val="FFFFFF"/>
              </a:solidFill>
            </a:rPr>
            <a:t>Prosecution</a:t>
          </a:r>
          <a:endParaRPr lang="en-GB" b="1" dirty="0">
            <a:solidFill>
              <a:srgbClr val="FFFFFF"/>
            </a:solidFill>
          </a:endParaRPr>
        </a:p>
      </dgm:t>
    </dgm:pt>
    <dgm:pt modelId="{067A31B7-1DD7-4D50-A5C5-D949BABAA9F6}" type="parTrans" cxnId="{8FBE92B7-D9BA-4B34-9131-DDE150306EEB}">
      <dgm:prSet/>
      <dgm:spPr/>
      <dgm:t>
        <a:bodyPr/>
        <a:lstStyle/>
        <a:p>
          <a:endParaRPr lang="en-GB"/>
        </a:p>
      </dgm:t>
    </dgm:pt>
    <dgm:pt modelId="{39BFCE55-730C-4FF6-98A7-DC74199D86BD}" type="sibTrans" cxnId="{8FBE92B7-D9BA-4B34-9131-DDE150306EEB}">
      <dgm:prSet/>
      <dgm:spPr/>
      <dgm:t>
        <a:bodyPr/>
        <a:lstStyle/>
        <a:p>
          <a:endParaRPr lang="en-GB"/>
        </a:p>
      </dgm:t>
    </dgm:pt>
    <dgm:pt modelId="{1753F71B-863E-44E9-BCD9-10BADB3C9929}">
      <dgm:prSet phldrT="[Text]"/>
      <dgm:spPr>
        <a:solidFill>
          <a:srgbClr val="FF9966"/>
        </a:solidFill>
      </dgm:spPr>
      <dgm:t>
        <a:bodyPr/>
        <a:lstStyle/>
        <a:p>
          <a:r>
            <a:rPr lang="en-GB" b="1" dirty="0" smtClean="0">
              <a:solidFill>
                <a:srgbClr val="FFFFFF"/>
              </a:solidFill>
            </a:rPr>
            <a:t>Conviction</a:t>
          </a:r>
          <a:endParaRPr lang="en-GB" b="1" dirty="0">
            <a:solidFill>
              <a:srgbClr val="FFFFFF"/>
            </a:solidFill>
          </a:endParaRPr>
        </a:p>
      </dgm:t>
    </dgm:pt>
    <dgm:pt modelId="{1928D6A2-ABC7-440E-B260-23BB6454BC05}" type="parTrans" cxnId="{4E3DC50F-EE46-4F1E-99A0-DDBBB4A0D77D}">
      <dgm:prSet/>
      <dgm:spPr/>
      <dgm:t>
        <a:bodyPr/>
        <a:lstStyle/>
        <a:p>
          <a:endParaRPr lang="en-GB"/>
        </a:p>
      </dgm:t>
    </dgm:pt>
    <dgm:pt modelId="{AFC39B29-B104-4E47-9010-AF937A7E739C}" type="sibTrans" cxnId="{4E3DC50F-EE46-4F1E-99A0-DDBBB4A0D77D}">
      <dgm:prSet/>
      <dgm:spPr/>
      <dgm:t>
        <a:bodyPr/>
        <a:lstStyle/>
        <a:p>
          <a:endParaRPr lang="en-GB"/>
        </a:p>
      </dgm:t>
    </dgm:pt>
    <dgm:pt modelId="{E23E9B05-B333-492E-9EBA-C099497F71BE}">
      <dgm:prSet phldrT="[Text]"/>
      <dgm:spPr>
        <a:solidFill>
          <a:srgbClr val="FFCC99"/>
        </a:solidFill>
      </dgm:spPr>
      <dgm:t>
        <a:bodyPr/>
        <a:lstStyle/>
        <a:p>
          <a:r>
            <a:rPr lang="en-GB" b="1" dirty="0" smtClean="0">
              <a:solidFill>
                <a:srgbClr val="FFFFFF"/>
              </a:solidFill>
            </a:rPr>
            <a:t>Prison</a:t>
          </a:r>
          <a:endParaRPr lang="en-GB" b="1" dirty="0">
            <a:solidFill>
              <a:srgbClr val="FFFFFF"/>
            </a:solidFill>
          </a:endParaRPr>
        </a:p>
      </dgm:t>
    </dgm:pt>
    <dgm:pt modelId="{459370FF-FCC7-400D-BB65-338F16E75050}" type="parTrans" cxnId="{7A031B9C-0E83-409D-B1F0-2D9BFA66B957}">
      <dgm:prSet/>
      <dgm:spPr/>
      <dgm:t>
        <a:bodyPr/>
        <a:lstStyle/>
        <a:p>
          <a:endParaRPr lang="en-GB"/>
        </a:p>
      </dgm:t>
    </dgm:pt>
    <dgm:pt modelId="{CFF9349C-2A24-41AA-B26D-94AABC1C5823}" type="sibTrans" cxnId="{7A031B9C-0E83-409D-B1F0-2D9BFA66B957}">
      <dgm:prSet/>
      <dgm:spPr/>
      <dgm:t>
        <a:bodyPr/>
        <a:lstStyle/>
        <a:p>
          <a:endParaRPr lang="en-GB"/>
        </a:p>
      </dgm:t>
    </dgm:pt>
    <dgm:pt modelId="{329DBEDE-C1AC-4DA5-BAE6-0417523E1352}" type="pres">
      <dgm:prSet presAssocID="{FD450A54-41D7-4409-B8FC-8D33BC3D320B}" presName="Name0" presStyleCnt="0">
        <dgm:presLayoutVars>
          <dgm:dir/>
          <dgm:animLvl val="lvl"/>
          <dgm:resizeHandles val="exact"/>
        </dgm:presLayoutVars>
      </dgm:prSet>
      <dgm:spPr/>
    </dgm:pt>
    <dgm:pt modelId="{8D9D529A-D434-40FC-846D-866978384CC8}" type="pres">
      <dgm:prSet presAssocID="{F3F52FFC-F0FE-439B-BB9F-1E7CC4F4BB4C}" presName="Name8" presStyleCnt="0"/>
      <dgm:spPr/>
    </dgm:pt>
    <dgm:pt modelId="{9C436E4B-ECBE-4780-ABF8-ED47409EAEC4}" type="pres">
      <dgm:prSet presAssocID="{F3F52FFC-F0FE-439B-BB9F-1E7CC4F4BB4C}" presName="level" presStyleLbl="node1" presStyleIdx="0" presStyleCnt="5">
        <dgm:presLayoutVars>
          <dgm:chMax val="1"/>
          <dgm:bulletEnabled val="1"/>
        </dgm:presLayoutVars>
      </dgm:prSet>
      <dgm:spPr/>
    </dgm:pt>
    <dgm:pt modelId="{8EAE4CE7-F418-4A5F-998B-63E68128B0F9}" type="pres">
      <dgm:prSet presAssocID="{F3F52FFC-F0FE-439B-BB9F-1E7CC4F4BB4C}" presName="levelTx" presStyleLbl="revTx" presStyleIdx="0" presStyleCnt="0">
        <dgm:presLayoutVars>
          <dgm:chMax val="1"/>
          <dgm:bulletEnabled val="1"/>
        </dgm:presLayoutVars>
      </dgm:prSet>
      <dgm:spPr/>
    </dgm:pt>
    <dgm:pt modelId="{4941374B-0FF2-41B5-9DCD-971F2B2CDFB4}" type="pres">
      <dgm:prSet presAssocID="{1AFC4722-2A80-4378-B4AA-610857B584B8}" presName="Name8" presStyleCnt="0"/>
      <dgm:spPr/>
    </dgm:pt>
    <dgm:pt modelId="{54BA301D-4952-49C3-A79F-174213D5A14E}" type="pres">
      <dgm:prSet presAssocID="{1AFC4722-2A80-4378-B4AA-610857B584B8}" presName="level" presStyleLbl="node1" presStyleIdx="1" presStyleCnt="5">
        <dgm:presLayoutVars>
          <dgm:chMax val="1"/>
          <dgm:bulletEnabled val="1"/>
        </dgm:presLayoutVars>
      </dgm:prSet>
      <dgm:spPr/>
    </dgm:pt>
    <dgm:pt modelId="{3FA30C5A-8D65-42E4-B6F5-08F082058BDD}" type="pres">
      <dgm:prSet presAssocID="{1AFC4722-2A80-4378-B4AA-610857B584B8}" presName="levelTx" presStyleLbl="revTx" presStyleIdx="0" presStyleCnt="0">
        <dgm:presLayoutVars>
          <dgm:chMax val="1"/>
          <dgm:bulletEnabled val="1"/>
        </dgm:presLayoutVars>
      </dgm:prSet>
      <dgm:spPr/>
    </dgm:pt>
    <dgm:pt modelId="{E9341565-3FB6-4DAB-BEFA-B9F3F72826E0}" type="pres">
      <dgm:prSet presAssocID="{F43E144E-5C77-412B-9830-C48E5D03E0EC}" presName="Name8" presStyleCnt="0"/>
      <dgm:spPr/>
    </dgm:pt>
    <dgm:pt modelId="{0419579D-6C55-492B-A97E-C14E6F4F7F5B}" type="pres">
      <dgm:prSet presAssocID="{F43E144E-5C77-412B-9830-C48E5D03E0EC}" presName="level" presStyleLbl="node1" presStyleIdx="2" presStyleCnt="5">
        <dgm:presLayoutVars>
          <dgm:chMax val="1"/>
          <dgm:bulletEnabled val="1"/>
        </dgm:presLayoutVars>
      </dgm:prSet>
      <dgm:spPr/>
    </dgm:pt>
    <dgm:pt modelId="{6D8F3FC1-DE58-4F28-9F81-C6D50EA27F23}" type="pres">
      <dgm:prSet presAssocID="{F43E144E-5C77-412B-9830-C48E5D03E0EC}" presName="levelTx" presStyleLbl="revTx" presStyleIdx="0" presStyleCnt="0">
        <dgm:presLayoutVars>
          <dgm:chMax val="1"/>
          <dgm:bulletEnabled val="1"/>
        </dgm:presLayoutVars>
      </dgm:prSet>
      <dgm:spPr/>
    </dgm:pt>
    <dgm:pt modelId="{4E6CB761-6290-48B9-93F6-6EE279EE8C9B}" type="pres">
      <dgm:prSet presAssocID="{1753F71B-863E-44E9-BCD9-10BADB3C9929}" presName="Name8" presStyleCnt="0"/>
      <dgm:spPr/>
    </dgm:pt>
    <dgm:pt modelId="{A8C97408-8D8A-4170-B460-0A67E1CB3A88}" type="pres">
      <dgm:prSet presAssocID="{1753F71B-863E-44E9-BCD9-10BADB3C9929}" presName="level" presStyleLbl="node1" presStyleIdx="3" presStyleCnt="5">
        <dgm:presLayoutVars>
          <dgm:chMax val="1"/>
          <dgm:bulletEnabled val="1"/>
        </dgm:presLayoutVars>
      </dgm:prSet>
      <dgm:spPr/>
    </dgm:pt>
    <dgm:pt modelId="{FF9D89E9-EE1E-435F-9F60-CCED8A607B13}" type="pres">
      <dgm:prSet presAssocID="{1753F71B-863E-44E9-BCD9-10BADB3C9929}" presName="levelTx" presStyleLbl="revTx" presStyleIdx="0" presStyleCnt="0">
        <dgm:presLayoutVars>
          <dgm:chMax val="1"/>
          <dgm:bulletEnabled val="1"/>
        </dgm:presLayoutVars>
      </dgm:prSet>
      <dgm:spPr/>
    </dgm:pt>
    <dgm:pt modelId="{7E7AD34A-C7DE-4EDB-AD77-A08030A28155}" type="pres">
      <dgm:prSet presAssocID="{E23E9B05-B333-492E-9EBA-C099497F71BE}" presName="Name8" presStyleCnt="0"/>
      <dgm:spPr/>
    </dgm:pt>
    <dgm:pt modelId="{2E8E96A1-1EB2-48CC-A7B6-F9186BDD023E}" type="pres">
      <dgm:prSet presAssocID="{E23E9B05-B333-492E-9EBA-C099497F71BE}" presName="level" presStyleLbl="node1" presStyleIdx="4" presStyleCnt="5">
        <dgm:presLayoutVars>
          <dgm:chMax val="1"/>
          <dgm:bulletEnabled val="1"/>
        </dgm:presLayoutVars>
      </dgm:prSet>
      <dgm:spPr/>
    </dgm:pt>
    <dgm:pt modelId="{1FD77135-F47B-441B-A377-095DA00D6081}" type="pres">
      <dgm:prSet presAssocID="{E23E9B05-B333-492E-9EBA-C099497F71BE}" presName="levelTx" presStyleLbl="revTx" presStyleIdx="0" presStyleCnt="0">
        <dgm:presLayoutVars>
          <dgm:chMax val="1"/>
          <dgm:bulletEnabled val="1"/>
        </dgm:presLayoutVars>
      </dgm:prSet>
      <dgm:spPr/>
    </dgm:pt>
  </dgm:ptLst>
  <dgm:cxnLst>
    <dgm:cxn modelId="{1E53B20C-7E45-4320-8763-202B7CB289C4}" type="presOf" srcId="{E23E9B05-B333-492E-9EBA-C099497F71BE}" destId="{2E8E96A1-1EB2-48CC-A7B6-F9186BDD023E}" srcOrd="0" destOrd="0" presId="urn:microsoft.com/office/officeart/2005/8/layout/pyramid3"/>
    <dgm:cxn modelId="{30BD7A5E-36A7-42CF-976B-AECBB743A77B}" type="presOf" srcId="{F3F52FFC-F0FE-439B-BB9F-1E7CC4F4BB4C}" destId="{9C436E4B-ECBE-4780-ABF8-ED47409EAEC4}" srcOrd="0" destOrd="0" presId="urn:microsoft.com/office/officeart/2005/8/layout/pyramid3"/>
    <dgm:cxn modelId="{1DCED76C-6987-48FB-873D-18637A2E1B09}" srcId="{FD450A54-41D7-4409-B8FC-8D33BC3D320B}" destId="{F3F52FFC-F0FE-439B-BB9F-1E7CC4F4BB4C}" srcOrd="0" destOrd="0" parTransId="{EF90DB45-B8D9-41AA-A974-908B1D02D067}" sibTransId="{54267EB7-9289-4A02-B6BE-C8A59EAD26B7}"/>
    <dgm:cxn modelId="{3E0A9FB8-C374-44DB-8F5C-35729ED41FC1}" type="presOf" srcId="{FD450A54-41D7-4409-B8FC-8D33BC3D320B}" destId="{329DBEDE-C1AC-4DA5-BAE6-0417523E1352}" srcOrd="0" destOrd="0" presId="urn:microsoft.com/office/officeart/2005/8/layout/pyramid3"/>
    <dgm:cxn modelId="{4E3DC50F-EE46-4F1E-99A0-DDBBB4A0D77D}" srcId="{FD450A54-41D7-4409-B8FC-8D33BC3D320B}" destId="{1753F71B-863E-44E9-BCD9-10BADB3C9929}" srcOrd="3" destOrd="0" parTransId="{1928D6A2-ABC7-440E-B260-23BB6454BC05}" sibTransId="{AFC39B29-B104-4E47-9010-AF937A7E739C}"/>
    <dgm:cxn modelId="{A2FF3C72-BFD4-4947-BC56-81CE24C9DFCF}" type="presOf" srcId="{F43E144E-5C77-412B-9830-C48E5D03E0EC}" destId="{0419579D-6C55-492B-A97E-C14E6F4F7F5B}" srcOrd="0" destOrd="0" presId="urn:microsoft.com/office/officeart/2005/8/layout/pyramid3"/>
    <dgm:cxn modelId="{EA45841E-0DCC-4B5A-9D13-D22357941693}" type="presOf" srcId="{1753F71B-863E-44E9-BCD9-10BADB3C9929}" destId="{A8C97408-8D8A-4170-B460-0A67E1CB3A88}" srcOrd="0" destOrd="0" presId="urn:microsoft.com/office/officeart/2005/8/layout/pyramid3"/>
    <dgm:cxn modelId="{8FBE92B7-D9BA-4B34-9131-DDE150306EEB}" srcId="{FD450A54-41D7-4409-B8FC-8D33BC3D320B}" destId="{F43E144E-5C77-412B-9830-C48E5D03E0EC}" srcOrd="2" destOrd="0" parTransId="{067A31B7-1DD7-4D50-A5C5-D949BABAA9F6}" sibTransId="{39BFCE55-730C-4FF6-98A7-DC74199D86BD}"/>
    <dgm:cxn modelId="{91B3D4A2-7FC1-4637-B4E4-202D6327186B}" type="presOf" srcId="{E23E9B05-B333-492E-9EBA-C099497F71BE}" destId="{1FD77135-F47B-441B-A377-095DA00D6081}" srcOrd="1" destOrd="0" presId="urn:microsoft.com/office/officeart/2005/8/layout/pyramid3"/>
    <dgm:cxn modelId="{A0209085-4ABA-4F22-AA20-8945A958FF5E}" type="presOf" srcId="{1AFC4722-2A80-4378-B4AA-610857B584B8}" destId="{3FA30C5A-8D65-42E4-B6F5-08F082058BDD}" srcOrd="1" destOrd="0" presId="urn:microsoft.com/office/officeart/2005/8/layout/pyramid3"/>
    <dgm:cxn modelId="{C44FFEC5-B434-42E8-ABBD-4A3327F2A49C}" type="presOf" srcId="{F3F52FFC-F0FE-439B-BB9F-1E7CC4F4BB4C}" destId="{8EAE4CE7-F418-4A5F-998B-63E68128B0F9}" srcOrd="1" destOrd="0" presId="urn:microsoft.com/office/officeart/2005/8/layout/pyramid3"/>
    <dgm:cxn modelId="{4352AC6D-F0BF-40DB-A62D-EFBA5375C147}" type="presOf" srcId="{1AFC4722-2A80-4378-B4AA-610857B584B8}" destId="{54BA301D-4952-49C3-A79F-174213D5A14E}" srcOrd="0" destOrd="0" presId="urn:microsoft.com/office/officeart/2005/8/layout/pyramid3"/>
    <dgm:cxn modelId="{74A419B4-F7EA-4579-8C94-B69A75934707}" type="presOf" srcId="{1753F71B-863E-44E9-BCD9-10BADB3C9929}" destId="{FF9D89E9-EE1E-435F-9F60-CCED8A607B13}" srcOrd="1" destOrd="0" presId="urn:microsoft.com/office/officeart/2005/8/layout/pyramid3"/>
    <dgm:cxn modelId="{232ACE55-5F27-4C83-88B5-15894EDEDA2D}" srcId="{FD450A54-41D7-4409-B8FC-8D33BC3D320B}" destId="{1AFC4722-2A80-4378-B4AA-610857B584B8}" srcOrd="1" destOrd="0" parTransId="{7E28841B-3019-4660-828E-812CB28C9B00}" sibTransId="{3C952338-CDF7-4C1C-AF98-67F2E2A2CEB5}"/>
    <dgm:cxn modelId="{2CB32607-F5A9-4D95-B30B-1D7C6BA0FF04}" type="presOf" srcId="{F43E144E-5C77-412B-9830-C48E5D03E0EC}" destId="{6D8F3FC1-DE58-4F28-9F81-C6D50EA27F23}" srcOrd="1" destOrd="0" presId="urn:microsoft.com/office/officeart/2005/8/layout/pyramid3"/>
    <dgm:cxn modelId="{7A031B9C-0E83-409D-B1F0-2D9BFA66B957}" srcId="{FD450A54-41D7-4409-B8FC-8D33BC3D320B}" destId="{E23E9B05-B333-492E-9EBA-C099497F71BE}" srcOrd="4" destOrd="0" parTransId="{459370FF-FCC7-400D-BB65-338F16E75050}" sibTransId="{CFF9349C-2A24-41AA-B26D-94AABC1C5823}"/>
    <dgm:cxn modelId="{1BFF2D0C-0034-485E-BD0B-BC542AB63474}" type="presParOf" srcId="{329DBEDE-C1AC-4DA5-BAE6-0417523E1352}" destId="{8D9D529A-D434-40FC-846D-866978384CC8}" srcOrd="0" destOrd="0" presId="urn:microsoft.com/office/officeart/2005/8/layout/pyramid3"/>
    <dgm:cxn modelId="{C8F4D812-B0BB-4DA3-80C7-7B7B0E931DED}" type="presParOf" srcId="{8D9D529A-D434-40FC-846D-866978384CC8}" destId="{9C436E4B-ECBE-4780-ABF8-ED47409EAEC4}" srcOrd="0" destOrd="0" presId="urn:microsoft.com/office/officeart/2005/8/layout/pyramid3"/>
    <dgm:cxn modelId="{82E69085-EE5B-43CC-BF61-559324E2F88B}" type="presParOf" srcId="{8D9D529A-D434-40FC-846D-866978384CC8}" destId="{8EAE4CE7-F418-4A5F-998B-63E68128B0F9}" srcOrd="1" destOrd="0" presId="urn:microsoft.com/office/officeart/2005/8/layout/pyramid3"/>
    <dgm:cxn modelId="{EC554AD8-E811-4891-8133-E161455DA981}" type="presParOf" srcId="{329DBEDE-C1AC-4DA5-BAE6-0417523E1352}" destId="{4941374B-0FF2-41B5-9DCD-971F2B2CDFB4}" srcOrd="1" destOrd="0" presId="urn:microsoft.com/office/officeart/2005/8/layout/pyramid3"/>
    <dgm:cxn modelId="{F0B9F8D1-A546-48FD-A3DD-44E15D9AE636}" type="presParOf" srcId="{4941374B-0FF2-41B5-9DCD-971F2B2CDFB4}" destId="{54BA301D-4952-49C3-A79F-174213D5A14E}" srcOrd="0" destOrd="0" presId="urn:microsoft.com/office/officeart/2005/8/layout/pyramid3"/>
    <dgm:cxn modelId="{AD3D2482-36AE-4528-ACAB-C07818EE5C3C}" type="presParOf" srcId="{4941374B-0FF2-41B5-9DCD-971F2B2CDFB4}" destId="{3FA30C5A-8D65-42E4-B6F5-08F082058BDD}" srcOrd="1" destOrd="0" presId="urn:microsoft.com/office/officeart/2005/8/layout/pyramid3"/>
    <dgm:cxn modelId="{A054833C-2453-4D95-A2A3-C3019AC2CF1A}" type="presParOf" srcId="{329DBEDE-C1AC-4DA5-BAE6-0417523E1352}" destId="{E9341565-3FB6-4DAB-BEFA-B9F3F72826E0}" srcOrd="2" destOrd="0" presId="urn:microsoft.com/office/officeart/2005/8/layout/pyramid3"/>
    <dgm:cxn modelId="{5250BB8D-AC47-49F4-8CAF-6DE6EEE37267}" type="presParOf" srcId="{E9341565-3FB6-4DAB-BEFA-B9F3F72826E0}" destId="{0419579D-6C55-492B-A97E-C14E6F4F7F5B}" srcOrd="0" destOrd="0" presId="urn:microsoft.com/office/officeart/2005/8/layout/pyramid3"/>
    <dgm:cxn modelId="{C2E4A67E-4A91-43AA-94CB-405CCAA8A2F1}" type="presParOf" srcId="{E9341565-3FB6-4DAB-BEFA-B9F3F72826E0}" destId="{6D8F3FC1-DE58-4F28-9F81-C6D50EA27F23}" srcOrd="1" destOrd="0" presId="urn:microsoft.com/office/officeart/2005/8/layout/pyramid3"/>
    <dgm:cxn modelId="{395D25D1-4F04-4A60-A446-C61B7316F70D}" type="presParOf" srcId="{329DBEDE-C1AC-4DA5-BAE6-0417523E1352}" destId="{4E6CB761-6290-48B9-93F6-6EE279EE8C9B}" srcOrd="3" destOrd="0" presId="urn:microsoft.com/office/officeart/2005/8/layout/pyramid3"/>
    <dgm:cxn modelId="{DC17DCB2-14E9-4743-80FC-C4DC0405CF85}" type="presParOf" srcId="{4E6CB761-6290-48B9-93F6-6EE279EE8C9B}" destId="{A8C97408-8D8A-4170-B460-0A67E1CB3A88}" srcOrd="0" destOrd="0" presId="urn:microsoft.com/office/officeart/2005/8/layout/pyramid3"/>
    <dgm:cxn modelId="{5FCFCE55-F4EB-4530-BF77-6C7B7C7CE946}" type="presParOf" srcId="{4E6CB761-6290-48B9-93F6-6EE279EE8C9B}" destId="{FF9D89E9-EE1E-435F-9F60-CCED8A607B13}" srcOrd="1" destOrd="0" presId="urn:microsoft.com/office/officeart/2005/8/layout/pyramid3"/>
    <dgm:cxn modelId="{1928DBEC-26A4-4565-917C-C013CDC81064}" type="presParOf" srcId="{329DBEDE-C1AC-4DA5-BAE6-0417523E1352}" destId="{7E7AD34A-C7DE-4EDB-AD77-A08030A28155}" srcOrd="4" destOrd="0" presId="urn:microsoft.com/office/officeart/2005/8/layout/pyramid3"/>
    <dgm:cxn modelId="{12B1CAD3-93F1-4873-82F4-21CB9312011F}" type="presParOf" srcId="{7E7AD34A-C7DE-4EDB-AD77-A08030A28155}" destId="{2E8E96A1-1EB2-48CC-A7B6-F9186BDD023E}" srcOrd="0" destOrd="0" presId="urn:microsoft.com/office/officeart/2005/8/layout/pyramid3"/>
    <dgm:cxn modelId="{8B3079C3-A903-4988-AA86-AD2984A8FF34}" type="presParOf" srcId="{7E7AD34A-C7DE-4EDB-AD77-A08030A28155}" destId="{1FD77135-F47B-441B-A377-095DA00D608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6E4B-ECBE-4780-ABF8-ED47409EAEC4}">
      <dsp:nvSpPr>
        <dsp:cNvPr id="0" name=""/>
        <dsp:cNvSpPr/>
      </dsp:nvSpPr>
      <dsp:spPr>
        <a:xfrm rot="10800000">
          <a:off x="0" y="0"/>
          <a:ext cx="6696744" cy="1008111"/>
        </a:xfrm>
        <a:prstGeom prst="trapezoid">
          <a:avLst>
            <a:gd name="adj" fmla="val 66429"/>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b="1" kern="1200" dirty="0" smtClean="0">
              <a:solidFill>
                <a:srgbClr val="FFFFFF"/>
              </a:solidFill>
            </a:rPr>
            <a:t>Recording of offences (arrests/suspects)</a:t>
          </a:r>
          <a:endParaRPr lang="en-GB" sz="3000" b="1" kern="1200" dirty="0">
            <a:solidFill>
              <a:srgbClr val="FFFFFF"/>
            </a:solidFill>
          </a:endParaRPr>
        </a:p>
      </dsp:txBody>
      <dsp:txXfrm rot="-10800000">
        <a:off x="1171930" y="0"/>
        <a:ext cx="4352883" cy="1008111"/>
      </dsp:txXfrm>
    </dsp:sp>
    <dsp:sp modelId="{54BA301D-4952-49C3-A79F-174213D5A14E}">
      <dsp:nvSpPr>
        <dsp:cNvPr id="0" name=""/>
        <dsp:cNvSpPr/>
      </dsp:nvSpPr>
      <dsp:spPr>
        <a:xfrm rot="10800000">
          <a:off x="669674" y="1008111"/>
          <a:ext cx="5357395" cy="1008111"/>
        </a:xfrm>
        <a:prstGeom prst="trapezoid">
          <a:avLst>
            <a:gd name="adj" fmla="val 66429"/>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b="1" kern="1200" dirty="0" smtClean="0">
              <a:solidFill>
                <a:srgbClr val="FFFFFF"/>
              </a:solidFill>
            </a:rPr>
            <a:t>Investigation</a:t>
          </a:r>
          <a:endParaRPr lang="en-GB" sz="3000" b="1" kern="1200" dirty="0">
            <a:solidFill>
              <a:srgbClr val="FFFFFF"/>
            </a:solidFill>
          </a:endParaRPr>
        </a:p>
      </dsp:txBody>
      <dsp:txXfrm rot="-10800000">
        <a:off x="1607218" y="1008111"/>
        <a:ext cx="3482306" cy="1008111"/>
      </dsp:txXfrm>
    </dsp:sp>
    <dsp:sp modelId="{0419579D-6C55-492B-A97E-C14E6F4F7F5B}">
      <dsp:nvSpPr>
        <dsp:cNvPr id="0" name=""/>
        <dsp:cNvSpPr/>
      </dsp:nvSpPr>
      <dsp:spPr>
        <a:xfrm rot="10800000">
          <a:off x="1339348" y="2016223"/>
          <a:ext cx="4018046" cy="1008111"/>
        </a:xfrm>
        <a:prstGeom prst="trapezoid">
          <a:avLst>
            <a:gd name="adj" fmla="val 66429"/>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b="1" kern="1200" dirty="0" smtClean="0">
              <a:solidFill>
                <a:srgbClr val="FFFFFF"/>
              </a:solidFill>
            </a:rPr>
            <a:t>Prosecution</a:t>
          </a:r>
          <a:endParaRPr lang="en-GB" sz="3000" b="1" kern="1200" dirty="0">
            <a:solidFill>
              <a:srgbClr val="FFFFFF"/>
            </a:solidFill>
          </a:endParaRPr>
        </a:p>
      </dsp:txBody>
      <dsp:txXfrm rot="-10800000">
        <a:off x="2042506" y="2016223"/>
        <a:ext cx="2611730" cy="1008111"/>
      </dsp:txXfrm>
    </dsp:sp>
    <dsp:sp modelId="{A8C97408-8D8A-4170-B460-0A67E1CB3A88}">
      <dsp:nvSpPr>
        <dsp:cNvPr id="0" name=""/>
        <dsp:cNvSpPr/>
      </dsp:nvSpPr>
      <dsp:spPr>
        <a:xfrm rot="10800000">
          <a:off x="2009023" y="3024335"/>
          <a:ext cx="2678697" cy="1008111"/>
        </a:xfrm>
        <a:prstGeom prst="trapezoid">
          <a:avLst>
            <a:gd name="adj" fmla="val 66429"/>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b="1" kern="1200" dirty="0" smtClean="0">
              <a:solidFill>
                <a:srgbClr val="FFFFFF"/>
              </a:solidFill>
            </a:rPr>
            <a:t>Conviction</a:t>
          </a:r>
          <a:endParaRPr lang="en-GB" sz="3000" b="1" kern="1200" dirty="0">
            <a:solidFill>
              <a:srgbClr val="FFFFFF"/>
            </a:solidFill>
          </a:endParaRPr>
        </a:p>
      </dsp:txBody>
      <dsp:txXfrm rot="-10800000">
        <a:off x="2477795" y="3024335"/>
        <a:ext cx="1741153" cy="1008111"/>
      </dsp:txXfrm>
    </dsp:sp>
    <dsp:sp modelId="{2E8E96A1-1EB2-48CC-A7B6-F9186BDD023E}">
      <dsp:nvSpPr>
        <dsp:cNvPr id="0" name=""/>
        <dsp:cNvSpPr/>
      </dsp:nvSpPr>
      <dsp:spPr>
        <a:xfrm rot="10800000">
          <a:off x="2678697" y="4032447"/>
          <a:ext cx="1339348" cy="1008111"/>
        </a:xfrm>
        <a:prstGeom prst="trapezoid">
          <a:avLst>
            <a:gd name="adj" fmla="val 66429"/>
          </a:avLst>
        </a:prstGeom>
        <a:solidFill>
          <a:srgbClr val="FF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GB" sz="3000" b="1" kern="1200" dirty="0" smtClean="0">
              <a:solidFill>
                <a:srgbClr val="FFFFFF"/>
              </a:solidFill>
            </a:rPr>
            <a:t>Prison</a:t>
          </a:r>
          <a:endParaRPr lang="en-GB" sz="3000" b="1" kern="1200" dirty="0">
            <a:solidFill>
              <a:srgbClr val="FFFFFF"/>
            </a:solidFill>
          </a:endParaRPr>
        </a:p>
      </dsp:txBody>
      <dsp:txXfrm rot="-10800000">
        <a:off x="2678697" y="4032447"/>
        <a:ext cx="1339348" cy="10081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98" tIns="47699" rIns="95398" bIns="47699" numCol="1" anchor="t" anchorCtr="0" compatLnSpc="1">
            <a:prstTxWarp prst="textNoShape">
              <a:avLst/>
            </a:prstTxWarp>
          </a:bodyPr>
          <a:lstStyle>
            <a:lvl1pPr defTabSz="954088">
              <a:defRPr sz="1300">
                <a:solidFill>
                  <a:schemeClr val="tx1"/>
                </a:solidFill>
                <a:latin typeface="Times New Roman" pitchFamily="18" charset="0"/>
                <a:cs typeface="+mn-cs"/>
              </a:defRPr>
            </a:lvl1pPr>
          </a:lstStyle>
          <a:p>
            <a:pPr>
              <a:defRPr/>
            </a:pPr>
            <a:endParaRPr lang="en-US" altLang="en-US"/>
          </a:p>
        </p:txBody>
      </p:sp>
      <p:sp>
        <p:nvSpPr>
          <p:cNvPr id="4099" name="Rectangle 3"/>
          <p:cNvSpPr>
            <a:spLocks noGrp="1" noChangeArrowheads="1"/>
          </p:cNvSpPr>
          <p:nvPr>
            <p:ph type="dt" sz="quarter"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98" tIns="47699" rIns="95398" bIns="47699" numCol="1" anchor="t" anchorCtr="0" compatLnSpc="1">
            <a:prstTxWarp prst="textNoShape">
              <a:avLst/>
            </a:prstTxWarp>
          </a:bodyPr>
          <a:lstStyle>
            <a:lvl1pPr algn="r" defTabSz="954088">
              <a:defRPr sz="1300">
                <a:solidFill>
                  <a:schemeClr val="tx1"/>
                </a:solidFill>
                <a:latin typeface="Times New Roman" pitchFamily="18" charset="0"/>
                <a:cs typeface="+mn-cs"/>
              </a:defRPr>
            </a:lvl1pPr>
          </a:lstStyle>
          <a:p>
            <a:pPr>
              <a:defRPr/>
            </a:pPr>
            <a:endParaRPr lang="en-US" altLang="en-US"/>
          </a:p>
        </p:txBody>
      </p:sp>
      <p:sp>
        <p:nvSpPr>
          <p:cNvPr id="4100" name="Rectangle 4"/>
          <p:cNvSpPr>
            <a:spLocks noGrp="1" noChangeArrowheads="1"/>
          </p:cNvSpPr>
          <p:nvPr>
            <p:ph type="ftr" sz="quarter" idx="2"/>
          </p:nvPr>
        </p:nvSpPr>
        <p:spPr bwMode="auto">
          <a:xfrm>
            <a:off x="1" y="94091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98" tIns="47699" rIns="95398" bIns="47699" numCol="1" anchor="b" anchorCtr="0" compatLnSpc="1">
            <a:prstTxWarp prst="textNoShape">
              <a:avLst/>
            </a:prstTxWarp>
          </a:bodyPr>
          <a:lstStyle>
            <a:lvl1pPr defTabSz="954088">
              <a:defRPr sz="1300">
                <a:solidFill>
                  <a:schemeClr val="tx1"/>
                </a:solidFill>
                <a:latin typeface="Times New Roman" pitchFamily="18" charset="0"/>
                <a:cs typeface="+mn-cs"/>
              </a:defRPr>
            </a:lvl1pPr>
          </a:lstStyle>
          <a:p>
            <a:pPr>
              <a:defRPr/>
            </a:pPr>
            <a:endParaRPr lang="en-US" altLang="en-US"/>
          </a:p>
        </p:txBody>
      </p:sp>
      <p:sp>
        <p:nvSpPr>
          <p:cNvPr id="4101" name="Rectangle 5"/>
          <p:cNvSpPr>
            <a:spLocks noGrp="1" noChangeArrowheads="1"/>
          </p:cNvSpPr>
          <p:nvPr>
            <p:ph type="sldNum" sz="quarter" idx="3"/>
          </p:nvPr>
        </p:nvSpPr>
        <p:spPr bwMode="auto">
          <a:xfrm>
            <a:off x="3851275" y="94091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98" tIns="47699" rIns="95398" bIns="47699" numCol="1" anchor="b" anchorCtr="0" compatLnSpc="1">
            <a:prstTxWarp prst="textNoShape">
              <a:avLst/>
            </a:prstTxWarp>
          </a:bodyPr>
          <a:lstStyle>
            <a:lvl1pPr algn="r" defTabSz="954088">
              <a:defRPr sz="1300">
                <a:solidFill>
                  <a:schemeClr val="tx1"/>
                </a:solidFill>
                <a:latin typeface="Times New Roman" pitchFamily="18" charset="0"/>
                <a:cs typeface="+mn-cs"/>
              </a:defRPr>
            </a:lvl1pPr>
          </a:lstStyle>
          <a:p>
            <a:pPr>
              <a:defRPr/>
            </a:pPr>
            <a:fld id="{4C71ACA9-8826-4CDE-9FFF-88276C09B85C}" type="slidenum">
              <a:rPr lang="en-US" altLang="en-US"/>
              <a:pPr>
                <a:defRPr/>
              </a:pPr>
              <a:t>‹#›</a:t>
            </a:fld>
            <a:endParaRPr lang="en-US" altLang="en-US"/>
          </a:p>
        </p:txBody>
      </p:sp>
    </p:spTree>
    <p:extLst>
      <p:ext uri="{BB962C8B-B14F-4D97-AF65-F5344CB8AC3E}">
        <p14:creationId xmlns:p14="http://schemas.microsoft.com/office/powerpoint/2010/main" val="83715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225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4" tIns="46027" rIns="92054" bIns="46027" numCol="1" anchor="t" anchorCtr="0" compatLnSpc="1">
            <a:prstTxWarp prst="textNoShape">
              <a:avLst/>
            </a:prstTxWarp>
          </a:bodyPr>
          <a:lstStyle>
            <a:lvl1pPr defTabSz="920750">
              <a:defRPr sz="1200">
                <a:cs typeface="+mn-cs"/>
              </a:defRPr>
            </a:lvl1pPr>
          </a:lstStyle>
          <a:p>
            <a:pPr>
              <a:defRPr/>
            </a:pPr>
            <a:endParaRPr lang="en-GB" altLang="en-US"/>
          </a:p>
        </p:txBody>
      </p:sp>
      <p:sp>
        <p:nvSpPr>
          <p:cNvPr id="24579" name="Rectangle 3"/>
          <p:cNvSpPr>
            <a:spLocks noGrp="1" noChangeArrowheads="1"/>
          </p:cNvSpPr>
          <p:nvPr>
            <p:ph type="dt" idx="1"/>
          </p:nvPr>
        </p:nvSpPr>
        <p:spPr bwMode="auto">
          <a:xfrm>
            <a:off x="3846514" y="0"/>
            <a:ext cx="29225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4" tIns="46027" rIns="92054" bIns="46027" numCol="1" anchor="t" anchorCtr="0" compatLnSpc="1">
            <a:prstTxWarp prst="textNoShape">
              <a:avLst/>
            </a:prstTxWarp>
          </a:bodyPr>
          <a:lstStyle>
            <a:lvl1pPr algn="r" defTabSz="920750">
              <a:defRPr sz="1200">
                <a:cs typeface="+mn-cs"/>
              </a:defRPr>
            </a:lvl1pPr>
          </a:lstStyle>
          <a:p>
            <a:pPr>
              <a:defRPr/>
            </a:pPr>
            <a:endParaRPr lang="en-GB" altLang="en-US"/>
          </a:p>
        </p:txBody>
      </p:sp>
      <p:sp>
        <p:nvSpPr>
          <p:cNvPr id="74756" name="Rectangle 4"/>
          <p:cNvSpPr>
            <a:spLocks noGrp="1" noRot="1" noChangeAspect="1" noChangeArrowheads="1" noTextEdit="1"/>
          </p:cNvSpPr>
          <p:nvPr>
            <p:ph type="sldImg" idx="2"/>
          </p:nvPr>
        </p:nvSpPr>
        <p:spPr bwMode="auto">
          <a:xfrm>
            <a:off x="971550" y="765175"/>
            <a:ext cx="4902200" cy="36766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22338" y="4672013"/>
            <a:ext cx="5000625" cy="451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4" tIns="46027" rIns="92054" bIns="46027"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24582" name="Rectangle 6"/>
          <p:cNvSpPr>
            <a:spLocks noGrp="1" noChangeArrowheads="1"/>
          </p:cNvSpPr>
          <p:nvPr>
            <p:ph type="ftr" sz="quarter" idx="4"/>
          </p:nvPr>
        </p:nvSpPr>
        <p:spPr bwMode="auto">
          <a:xfrm>
            <a:off x="0" y="9420226"/>
            <a:ext cx="29225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4" tIns="46027" rIns="92054" bIns="46027" numCol="1" anchor="b" anchorCtr="0" compatLnSpc="1">
            <a:prstTxWarp prst="textNoShape">
              <a:avLst/>
            </a:prstTxWarp>
          </a:bodyPr>
          <a:lstStyle>
            <a:lvl1pPr defTabSz="920750">
              <a:defRPr sz="1200">
                <a:cs typeface="+mn-cs"/>
              </a:defRPr>
            </a:lvl1pPr>
          </a:lstStyle>
          <a:p>
            <a:pPr>
              <a:defRPr/>
            </a:pPr>
            <a:endParaRPr lang="en-GB" altLang="en-US"/>
          </a:p>
        </p:txBody>
      </p:sp>
      <p:sp>
        <p:nvSpPr>
          <p:cNvPr id="24583" name="Rectangle 7"/>
          <p:cNvSpPr>
            <a:spLocks noGrp="1" noChangeArrowheads="1"/>
          </p:cNvSpPr>
          <p:nvPr>
            <p:ph type="sldNum" sz="quarter" idx="5"/>
          </p:nvPr>
        </p:nvSpPr>
        <p:spPr bwMode="auto">
          <a:xfrm>
            <a:off x="3846514" y="9420226"/>
            <a:ext cx="29225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4" tIns="46027" rIns="92054" bIns="46027" numCol="1" anchor="b" anchorCtr="0" compatLnSpc="1">
            <a:prstTxWarp prst="textNoShape">
              <a:avLst/>
            </a:prstTxWarp>
          </a:bodyPr>
          <a:lstStyle>
            <a:lvl1pPr algn="r" defTabSz="920750">
              <a:defRPr sz="1200">
                <a:cs typeface="+mn-cs"/>
              </a:defRPr>
            </a:lvl1pPr>
          </a:lstStyle>
          <a:p>
            <a:pPr>
              <a:defRPr/>
            </a:pPr>
            <a:fld id="{331648E6-CD90-40DF-B646-6747D4DC2976}" type="slidenum">
              <a:rPr lang="en-GB" altLang="en-US"/>
              <a:pPr>
                <a:defRPr/>
              </a:pPr>
              <a:t>‹#›</a:t>
            </a:fld>
            <a:endParaRPr lang="en-GB" altLang="en-US"/>
          </a:p>
        </p:txBody>
      </p:sp>
    </p:spTree>
    <p:extLst>
      <p:ext uri="{BB962C8B-B14F-4D97-AF65-F5344CB8AC3E}">
        <p14:creationId xmlns:p14="http://schemas.microsoft.com/office/powerpoint/2010/main" val="3117735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a:t>
            </a:fld>
            <a:endParaRPr lang="en-GB" altLang="en-US"/>
          </a:p>
        </p:txBody>
      </p:sp>
    </p:spTree>
    <p:extLst>
      <p:ext uri="{BB962C8B-B14F-4D97-AF65-F5344CB8AC3E}">
        <p14:creationId xmlns:p14="http://schemas.microsoft.com/office/powerpoint/2010/main" val="220400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Coca bush cultivation continued to decline in 2012 – totalled to 133,700 ha – a decline of 14% and lowest levels since beginning of available estimates in 1990</a:t>
            </a:r>
          </a:p>
          <a:p>
            <a:endParaRPr lang="en-GB" dirty="0" smtClean="0"/>
          </a:p>
          <a:p>
            <a:r>
              <a:rPr lang="en-GB" dirty="0" smtClean="0"/>
              <a:t>Main Decline observed in Columbia – 25% </a:t>
            </a:r>
          </a:p>
          <a:p>
            <a:endParaRPr lang="en-GB" dirty="0" smtClean="0"/>
          </a:p>
          <a:p>
            <a:r>
              <a:rPr lang="en-GB" dirty="0" smtClean="0"/>
              <a:t>Consequently</a:t>
            </a:r>
            <a:r>
              <a:rPr lang="en-GB" baseline="0" dirty="0" smtClean="0"/>
              <a:t> estimated global production of cocaine also declined – </a:t>
            </a:r>
            <a:r>
              <a:rPr lang="en-GB" baseline="0" dirty="0" err="1" smtClean="0"/>
              <a:t>e.g</a:t>
            </a:r>
            <a:r>
              <a:rPr lang="en-GB" baseline="0" dirty="0" smtClean="0"/>
              <a:t>, in Columbia the potential production of pure cocaine was estimated at 309 tons – lowest since 1996.</a:t>
            </a:r>
            <a:endParaRPr lang="en-GB" dirty="0" smtClean="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10</a:t>
            </a:fld>
            <a:endParaRPr lang="en-GB" altLang="en-US"/>
          </a:p>
        </p:txBody>
      </p:sp>
    </p:spTree>
    <p:extLst>
      <p:ext uri="{BB962C8B-B14F-4D97-AF65-F5344CB8AC3E}">
        <p14:creationId xmlns:p14="http://schemas.microsoft.com/office/powerpoint/2010/main" val="302764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Times New Roman" pitchFamily="18" charset="0"/>
                <a:ea typeface="+mn-ea"/>
                <a:cs typeface="Arial" pitchFamily="34" charset="0"/>
              </a:rPr>
              <a:t>Whereas cannabis resin had previously dominated the market, now there are nearly equivalent levels of resin and herb seizures, implying a continuing shift away from imported resin coming mainly from Morocco to more locally or regionally produced cannabis herb.</a:t>
            </a:r>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11</a:t>
            </a:fld>
            <a:endParaRPr lang="en-GB" altLang="en-US"/>
          </a:p>
        </p:txBody>
      </p:sp>
    </p:spTree>
    <p:extLst>
      <p:ext uri="{BB962C8B-B14F-4D97-AF65-F5344CB8AC3E}">
        <p14:creationId xmlns:p14="http://schemas.microsoft.com/office/powerpoint/2010/main" val="405969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Times New Roman" pitchFamily="18" charset="0"/>
                <a:ea typeface="+mn-ea"/>
                <a:cs typeface="Arial" pitchFamily="34" charset="0"/>
              </a:rPr>
              <a:t>In major consumer markets, treatment enrolment and hospitalizations related to cannabis use have been increasing. In the United States, between 2006 and 2010, there was a 59 per cent increase in cannabis-related emergency department visits and a 14 per cent increase in cannabis related treatment admissions. Additionally, according to the Potency Monitoring Project of the University of Mississippi, levels of tetrahydrocannabinol (THC) in seized or eradicated cannabis herb crops in the United States increased from 8.7 per cent in 2007 to 11.9 per cent in 2011.</a:t>
            </a:r>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12</a:t>
            </a:fld>
            <a:endParaRPr lang="en-GB" altLang="en-US"/>
          </a:p>
        </p:txBody>
      </p:sp>
    </p:spTree>
    <p:extLst>
      <p:ext uri="{BB962C8B-B14F-4D97-AF65-F5344CB8AC3E}">
        <p14:creationId xmlns:p14="http://schemas.microsoft.com/office/powerpoint/2010/main" val="4059697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13</a:t>
            </a:fld>
            <a:endParaRPr lang="en-GB" altLang="en-US"/>
          </a:p>
        </p:txBody>
      </p:sp>
    </p:spTree>
    <p:extLst>
      <p:ext uri="{BB962C8B-B14F-4D97-AF65-F5344CB8AC3E}">
        <p14:creationId xmlns:p14="http://schemas.microsoft.com/office/powerpoint/2010/main" val="48530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Times New Roman" pitchFamily="18" charset="0"/>
                <a:ea typeface="+mn-ea"/>
                <a:cs typeface="Arial" pitchFamily="34" charset="0"/>
              </a:rPr>
              <a:t>The International Narcotics Control Board has expressed concern that “a number of States that are parties to the 1961 Convention are considering legislative proposals intended to regulate the use of cannabis for purposes rather than medical and scientific ones” and it urged “all Governments and the international community to carefully consider the negative impact of such developments.”</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Although in those three jurisdictions, the purchase, possession and consumption of cannabis are now legal, the details, design and implementation of the new laws vary significantly. For example, in Uruguay users must register in a database to monitor cumulative purchases (maximum 40 g per month), but in the State of Colorado, purchases of up to 1 </a:t>
            </a:r>
            <a:r>
              <a:rPr lang="en-GB" sz="1200" b="0" i="0" u="none" strike="noStrike" kern="1200" baseline="0" dirty="0" err="1" smtClean="0">
                <a:solidFill>
                  <a:schemeClr val="tx1"/>
                </a:solidFill>
                <a:latin typeface="Times New Roman" pitchFamily="18" charset="0"/>
                <a:ea typeface="+mn-ea"/>
                <a:cs typeface="Arial" pitchFamily="34" charset="0"/>
              </a:rPr>
              <a:t>oz</a:t>
            </a:r>
            <a:r>
              <a:rPr lang="en-GB" sz="1200" b="0" i="0" u="none" strike="noStrike" kern="1200" baseline="0" dirty="0" smtClean="0">
                <a:solidFill>
                  <a:schemeClr val="tx1"/>
                </a:solidFill>
                <a:latin typeface="Times New Roman" pitchFamily="18" charset="0"/>
                <a:ea typeface="+mn-ea"/>
                <a:cs typeface="Arial" pitchFamily="34" charset="0"/>
              </a:rPr>
              <a:t> (28 g) are allowed per outlet, with no central registry of cumulative purchases per buyer nor any limit on the amount that can be purchased each month.</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Because laws of this kind have never before been enacted or implemented in a national or state jurisdiction, no previous case studies are available to predict what changes should be expected. Thus, monitoring and evaluation will provide critical data for policymakers. For this reason, it is important that the impacts of this legislation are measured against a number of factors, ranging from the impact on health and criminal justice (effects on the individual as well as institutions and society) to the balance of public revenues against costs and to other social impacts.</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While research has not conclusively established the impact of more lenient laws on cannabis consumption, an increase in prevalence of cannabis use from recreational use sales is expected, although it is also possible that the primary effect – particularly in the first decade or so – may differ from longer-term impacts.</a:t>
            </a:r>
          </a:p>
          <a:p>
            <a:endParaRPr lang="en-GB" dirty="0" smtClean="0"/>
          </a:p>
          <a:p>
            <a:r>
              <a:rPr lang="en-GB" sz="1200" b="0" i="0" u="none" strike="noStrike" kern="1200" baseline="0" dirty="0" smtClean="0">
                <a:solidFill>
                  <a:schemeClr val="tx1"/>
                </a:solidFill>
                <a:latin typeface="Times New Roman" pitchFamily="18" charset="0"/>
                <a:ea typeface="+mn-ea"/>
                <a:cs typeface="Arial" pitchFamily="34" charset="0"/>
              </a:rPr>
              <a:t>To estimate the overall criminal justice impact of increasingly permissive laws on cannabis is not an easy task. Laws regarding cannabis possession affect both the broader institutional criminal justice system and the individual.</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Tax revenues from retail cannabis sales may provide significant revenue, although there is uncertainty concerning how much can be raised. in Uruguay and the states of Washington and Colorado, significant costs will also be incurred through the establishment of programmes to deter cannabis abuse and regulate the new industry. Based on assumptions regarding the size of the consumer market, it is unclear how legalization will affect public budgets in the short or long term, but expected revenue will need to be cautiously balanced against the costs of prevention and health care.</a:t>
            </a:r>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14</a:t>
            </a:fld>
            <a:endParaRPr lang="en-GB" altLang="en-US"/>
          </a:p>
        </p:txBody>
      </p:sp>
    </p:spTree>
    <p:extLst>
      <p:ext uri="{BB962C8B-B14F-4D97-AF65-F5344CB8AC3E}">
        <p14:creationId xmlns:p14="http://schemas.microsoft.com/office/powerpoint/2010/main" val="98686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Times New Roman" pitchFamily="18" charset="0"/>
                <a:ea typeface="+mn-ea"/>
                <a:cs typeface="Arial" pitchFamily="34" charset="0"/>
              </a:rPr>
              <a:t>ATS seizures reached an all-time high of 144 tons, up 15 per cent from 2011, due in large part</a:t>
            </a:r>
          </a:p>
          <a:p>
            <a:r>
              <a:rPr lang="en-GB" sz="1200" b="0" i="0" u="none" strike="noStrike" kern="1200" baseline="0" dirty="0" smtClean="0">
                <a:solidFill>
                  <a:schemeClr val="tx1"/>
                </a:solidFill>
                <a:latin typeface="Times New Roman" pitchFamily="18" charset="0"/>
                <a:ea typeface="+mn-ea"/>
                <a:cs typeface="Arial" pitchFamily="34" charset="0"/>
              </a:rPr>
              <a:t>to increases in methamphetamine seizures.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Over the past five years, methamphetamine seizures have almost quadrupled, from 24 tons in 2008 to 114 tons in 2012.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Of the total of 144 tons of ATS seized globally in 2012, approximately half were seized in North America alone and approximately a quarter in East and South-East Asia.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Large quantities of amphetamine seizures continue to be reported in the Middle East, in particular by Jordan, Saudi Arabia</a:t>
            </a:r>
          </a:p>
          <a:p>
            <a:r>
              <a:rPr lang="en-GB" sz="1200" b="0" i="0" u="none" strike="noStrike" kern="1200" baseline="0" dirty="0" smtClean="0">
                <a:solidFill>
                  <a:schemeClr val="tx1"/>
                </a:solidFill>
                <a:latin typeface="Times New Roman" pitchFamily="18" charset="0"/>
                <a:ea typeface="+mn-ea"/>
                <a:cs typeface="Arial" pitchFamily="34" charset="0"/>
              </a:rPr>
              <a:t>and the Syrian Arab Republic.</a:t>
            </a:r>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15</a:t>
            </a:fld>
            <a:endParaRPr lang="en-GB" altLang="en-US"/>
          </a:p>
        </p:txBody>
      </p:sp>
    </p:spTree>
    <p:extLst>
      <p:ext uri="{BB962C8B-B14F-4D97-AF65-F5344CB8AC3E}">
        <p14:creationId xmlns:p14="http://schemas.microsoft.com/office/powerpoint/2010/main" val="606697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VULNERABILITIES</a:t>
            </a:r>
          </a:p>
          <a:p>
            <a:r>
              <a:rPr lang="en-GB" sz="1200" b="0" i="0" u="none" strike="noStrike" kern="1200" baseline="0" dirty="0" smtClean="0">
                <a:solidFill>
                  <a:schemeClr val="tx1"/>
                </a:solidFill>
                <a:latin typeface="Times New Roman" pitchFamily="18" charset="0"/>
                <a:ea typeface="+mn-ea"/>
                <a:cs typeface="Arial" pitchFamily="34" charset="0"/>
              </a:rPr>
              <a:t>Over the past century, the chemical industry has been one of the main economic growth sectors, and it continues to</a:t>
            </a:r>
          </a:p>
          <a:p>
            <a:r>
              <a:rPr lang="en-GB" sz="1200" b="0" i="0" u="none" strike="noStrike" kern="1200" baseline="0" dirty="0" smtClean="0">
                <a:solidFill>
                  <a:schemeClr val="tx1"/>
                </a:solidFill>
                <a:latin typeface="Times New Roman" pitchFamily="18" charset="0"/>
                <a:ea typeface="+mn-ea"/>
                <a:cs typeface="Arial" pitchFamily="34" charset="0"/>
              </a:rPr>
              <a:t>grow strongly, both in volume and in geographical terms, involving an ever larger number of players. This and the increasing number of intermediaries provide, however,  greater opportunities for diversion.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The production output of the chemical industry, expressed in constant US dollars, almost doubled between 1990 and 2010, and rose more than fourfold between 1960 and 2010 to approximately $3,800 billion.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The value-added of the chemical industry – expressed in constant US$ - grew from $620 billion in 1990 to $1,110 billion in 201. </a:t>
            </a:r>
            <a:endParaRPr lang="en-GB" dirty="0" smtClean="0"/>
          </a:p>
          <a:p>
            <a:endParaRPr lang="en-GB" dirty="0" smtClean="0"/>
          </a:p>
          <a:p>
            <a:r>
              <a:rPr lang="en-GB" dirty="0" smtClean="0"/>
              <a:t>Click:</a:t>
            </a:r>
          </a:p>
          <a:p>
            <a:r>
              <a:rPr lang="en-GB" dirty="0" smtClean="0"/>
              <a:t>Over the 1990-2010 period the proportion of the value-added</a:t>
            </a:r>
            <a:r>
              <a:rPr lang="en-GB" baseline="0" dirty="0" smtClean="0"/>
              <a:t> of the global chemical industry has been </a:t>
            </a:r>
          </a:p>
          <a:p>
            <a:r>
              <a:rPr lang="en-GB" baseline="0" dirty="0" smtClean="0"/>
              <a:t>- declining in the Americas, </a:t>
            </a:r>
          </a:p>
          <a:p>
            <a:pPr marL="171450" indent="-171450">
              <a:buFontTx/>
              <a:buChar char="-"/>
            </a:pPr>
            <a:r>
              <a:rPr lang="en-GB" baseline="0" dirty="0" smtClean="0"/>
              <a:t>declining and in Europe, </a:t>
            </a:r>
          </a:p>
          <a:p>
            <a:pPr marL="171450" indent="-171450">
              <a:buFontTx/>
              <a:buChar char="-"/>
            </a:pPr>
            <a:r>
              <a:rPr lang="en-GB" baseline="0" dirty="0" smtClean="0"/>
              <a:t>but rising in Asia.  </a:t>
            </a:r>
          </a:p>
          <a:p>
            <a:r>
              <a:rPr lang="en-GB" baseline="0" dirty="0" smtClean="0"/>
              <a:t>Asia accounted </a:t>
            </a:r>
          </a:p>
          <a:p>
            <a:r>
              <a:rPr lang="en-GB" baseline="0" dirty="0" smtClean="0"/>
              <a:t>For 35% of global value-added of chemical industry in 2010, </a:t>
            </a:r>
          </a:p>
          <a:p>
            <a:r>
              <a:rPr lang="en-GB" baseline="0" dirty="0" smtClean="0"/>
              <a:t>for 44% of global production output in 2010 and</a:t>
            </a:r>
          </a:p>
          <a:p>
            <a:r>
              <a:rPr lang="en-GB" baseline="0" dirty="0" smtClean="0"/>
              <a:t>for even 52% of global sales of the chemical industry in 2011  </a:t>
            </a:r>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16</a:t>
            </a:fld>
            <a:endParaRPr lang="en-GB" altLang="en-US"/>
          </a:p>
        </p:txBody>
      </p:sp>
    </p:spTree>
    <p:extLst>
      <p:ext uri="{BB962C8B-B14F-4D97-AF65-F5344CB8AC3E}">
        <p14:creationId xmlns:p14="http://schemas.microsoft.com/office/powerpoint/2010/main" val="317578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Tx/>
              <a:buNone/>
            </a:pPr>
            <a:r>
              <a:rPr lang="en-GB" altLang="en-US" sz="1200" dirty="0" smtClean="0">
                <a:latin typeface="Adobe Garamond" charset="0"/>
                <a:cs typeface="Times New Roman" pitchFamily="18" charset="0"/>
              </a:rPr>
              <a:t>Chemical exports grew strongly in the </a:t>
            </a:r>
            <a:r>
              <a:rPr lang="en-GB" altLang="en-US" sz="1200" dirty="0" err="1" smtClean="0">
                <a:latin typeface="Adobe Garamond" charset="0"/>
                <a:cs typeface="Times New Roman" pitchFamily="18" charset="0"/>
              </a:rPr>
              <a:t>1990s</a:t>
            </a:r>
            <a:r>
              <a:rPr lang="en-GB" altLang="en-US" sz="1200" dirty="0" smtClean="0">
                <a:latin typeface="Adobe Garamond" charset="0"/>
                <a:cs typeface="Times New Roman" pitchFamily="18" charset="0"/>
              </a:rPr>
              <a:t>  and even stronger in the</a:t>
            </a:r>
            <a:r>
              <a:rPr lang="en-GB" altLang="en-US" sz="1200" baseline="0" dirty="0" smtClean="0">
                <a:latin typeface="Adobe Garamond" charset="0"/>
                <a:cs typeface="Times New Roman" pitchFamily="18" charset="0"/>
              </a:rPr>
              <a:t> first decade of the new </a:t>
            </a:r>
            <a:r>
              <a:rPr lang="en-GB" altLang="en-US" sz="1200" baseline="0" dirty="0" err="1" smtClean="0">
                <a:latin typeface="Adobe Garamond" charset="0"/>
                <a:cs typeface="Times New Roman" pitchFamily="18" charset="0"/>
              </a:rPr>
              <a:t>millenium</a:t>
            </a:r>
            <a:r>
              <a:rPr lang="en-GB" altLang="en-US" sz="1200" baseline="0" dirty="0" smtClean="0">
                <a:latin typeface="Adobe Garamond" charset="0"/>
                <a:cs typeface="Times New Roman" pitchFamily="18" charset="0"/>
              </a:rPr>
              <a:t>  following an ongoing trade-liberalisation and the broadening of the membership (China !)  of the World Trade Organisation (WTO) at the beginning of the 21</a:t>
            </a:r>
            <a:r>
              <a:rPr lang="en-GB" altLang="en-US" sz="1200" baseline="30000" dirty="0" smtClean="0">
                <a:latin typeface="Adobe Garamond" charset="0"/>
                <a:cs typeface="Times New Roman" pitchFamily="18" charset="0"/>
              </a:rPr>
              <a:t>st</a:t>
            </a:r>
            <a:r>
              <a:rPr lang="en-GB" altLang="en-US" sz="1200" baseline="0" dirty="0" smtClean="0">
                <a:latin typeface="Adobe Garamond" charset="0"/>
                <a:cs typeface="Times New Roman" pitchFamily="18" charset="0"/>
              </a:rPr>
              <a:t> century.      </a:t>
            </a:r>
          </a:p>
          <a:p>
            <a:pPr>
              <a:spcBef>
                <a:spcPct val="0"/>
              </a:spcBef>
              <a:buFontTx/>
              <a:buNone/>
            </a:pPr>
            <a:endParaRPr lang="en-GB" altLang="en-US" sz="1200" baseline="0" dirty="0" smtClean="0">
              <a:latin typeface="Adobe Garamond" charset="0"/>
              <a:cs typeface="Times New Roman" pitchFamily="18" charset="0"/>
            </a:endParaRPr>
          </a:p>
          <a:p>
            <a:pPr>
              <a:spcBef>
                <a:spcPct val="0"/>
              </a:spcBef>
              <a:buFontTx/>
              <a:buNone/>
            </a:pPr>
            <a:r>
              <a:rPr lang="en-GB" altLang="en-US" sz="1200" baseline="0" dirty="0" smtClean="0">
                <a:latin typeface="Adobe Garamond" charset="0"/>
                <a:cs typeface="Times New Roman" pitchFamily="18" charset="0"/>
              </a:rPr>
              <a:t>The </a:t>
            </a:r>
            <a:r>
              <a:rPr lang="en-GB" altLang="en-US" sz="1200" u="sng" baseline="0" dirty="0" smtClean="0">
                <a:latin typeface="Adobe Garamond" charset="0"/>
                <a:cs typeface="Times New Roman" pitchFamily="18" charset="0"/>
              </a:rPr>
              <a:t>value added </a:t>
            </a:r>
            <a:r>
              <a:rPr lang="en-GB" altLang="en-US" sz="1200" baseline="0" dirty="0" smtClean="0">
                <a:latin typeface="Adobe Garamond" charset="0"/>
                <a:cs typeface="Times New Roman" pitchFamily="18" charset="0"/>
              </a:rPr>
              <a:t>of the chemical industry grew 3.5% per year over the 2000-2010 period.  This was more than the growth of the value added of manufacturing as a whole (2.8% per year over the 2000-2010 period) and more than overall economic growth (2.5% per year over the 2000-2010 period). </a:t>
            </a:r>
          </a:p>
          <a:p>
            <a:pPr>
              <a:spcBef>
                <a:spcPct val="0"/>
              </a:spcBef>
              <a:buFontTx/>
              <a:buNone/>
            </a:pPr>
            <a:endParaRPr lang="en-GB" altLang="en-US" sz="1200" baseline="0" dirty="0" smtClean="0">
              <a:latin typeface="Adobe Garamond" charset="0"/>
              <a:cs typeface="Times New Roman" pitchFamily="18" charset="0"/>
            </a:endParaRPr>
          </a:p>
          <a:p>
            <a:pPr>
              <a:spcBef>
                <a:spcPct val="0"/>
              </a:spcBef>
              <a:buFontTx/>
              <a:buNone/>
            </a:pPr>
            <a:r>
              <a:rPr lang="en-GB" altLang="en-US" sz="1200" baseline="0" dirty="0" smtClean="0">
                <a:latin typeface="Adobe Garamond" charset="0"/>
                <a:cs typeface="Times New Roman" pitchFamily="18" charset="0"/>
              </a:rPr>
              <a:t>Output of the chemical industry grew stronger than the value added. </a:t>
            </a:r>
          </a:p>
          <a:p>
            <a:pPr>
              <a:spcBef>
                <a:spcPct val="0"/>
              </a:spcBef>
              <a:buFontTx/>
              <a:buNone/>
            </a:pPr>
            <a:endParaRPr lang="en-GB" altLang="en-US" sz="1200" baseline="0" dirty="0" smtClean="0">
              <a:latin typeface="Adobe Garamond" charset="0"/>
              <a:cs typeface="Times New Roman" pitchFamily="18" charset="0"/>
            </a:endParaRPr>
          </a:p>
          <a:p>
            <a:pPr>
              <a:spcBef>
                <a:spcPct val="0"/>
              </a:spcBef>
              <a:buFontTx/>
              <a:buNone/>
            </a:pPr>
            <a:r>
              <a:rPr lang="en-GB" altLang="en-US" sz="1200" baseline="0" dirty="0" smtClean="0">
                <a:latin typeface="Adobe Garamond" charset="0"/>
                <a:cs typeface="Times New Roman" pitchFamily="18" charset="0"/>
              </a:rPr>
              <a:t>Chemical exports grew stronger than the output of the chemical industry.   </a:t>
            </a:r>
            <a:endParaRPr lang="en-GB" altLang="en-US" sz="1200" dirty="0" smtClean="0">
              <a:latin typeface="Adobe Garamond" charset="0"/>
              <a:cs typeface="Times New Roman" pitchFamily="18" charset="0"/>
            </a:endParaRPr>
          </a:p>
          <a:p>
            <a:pPr>
              <a:spcBef>
                <a:spcPct val="0"/>
              </a:spcBef>
              <a:buFontTx/>
              <a:buNone/>
            </a:pPr>
            <a:endParaRPr lang="en-GB" altLang="en-US" sz="1200" dirty="0" smtClean="0">
              <a:latin typeface="Adobe Garamond" charset="0"/>
              <a:cs typeface="Times New Roman" pitchFamily="18" charset="0"/>
            </a:endParaRPr>
          </a:p>
          <a:p>
            <a:pPr>
              <a:spcBef>
                <a:spcPct val="0"/>
              </a:spcBef>
              <a:buFontTx/>
              <a:buNone/>
            </a:pPr>
            <a:r>
              <a:rPr lang="en-GB" altLang="en-US" sz="1200" dirty="0" smtClean="0">
                <a:latin typeface="Adobe Garamond" charset="0"/>
                <a:cs typeface="Times New Roman" pitchFamily="18" charset="0"/>
              </a:rPr>
              <a:t>The observed stronger growth of output as compared to value-added  suggests a trend of companies redefining their core products  and spinning off non-core production and services to new companies. This can be explained by a </a:t>
            </a:r>
            <a:r>
              <a:rPr lang="en-GB" altLang="en-US" sz="1200" u="sng" dirty="0" smtClean="0">
                <a:latin typeface="Adobe Garamond" charset="0"/>
                <a:cs typeface="Times New Roman" pitchFamily="18" charset="0"/>
              </a:rPr>
              <a:t>reduced vertical integration </a:t>
            </a:r>
            <a:r>
              <a:rPr lang="en-GB" altLang="en-US" sz="1200" dirty="0" smtClean="0">
                <a:latin typeface="Adobe Garamond" charset="0"/>
                <a:cs typeface="Times New Roman" pitchFamily="18" charset="0"/>
              </a:rPr>
              <a:t>of the chemical industry, mainly as a consequence of the emergence of new production sites in developing countries, particularly in Asia.  </a:t>
            </a:r>
          </a:p>
          <a:p>
            <a:pPr>
              <a:spcBef>
                <a:spcPct val="0"/>
              </a:spcBef>
              <a:buFontTx/>
              <a:buNone/>
            </a:pPr>
            <a:endParaRPr lang="en-GB" altLang="en-US" sz="1200" dirty="0" smtClean="0">
              <a:latin typeface="Adobe Garamond" charset="0"/>
              <a:cs typeface="Times New Roman" pitchFamily="18" charset="0"/>
            </a:endParaRPr>
          </a:p>
          <a:p>
            <a:pPr>
              <a:spcBef>
                <a:spcPct val="0"/>
              </a:spcBef>
              <a:buFontTx/>
              <a:buNone/>
            </a:pPr>
            <a:r>
              <a:rPr lang="en-GB" altLang="en-US" sz="1200" dirty="0" smtClean="0">
                <a:latin typeface="Adobe Garamond" charset="0"/>
                <a:cs typeface="Times New Roman" pitchFamily="18" charset="0"/>
              </a:rPr>
              <a:t>One side-effect  has been </a:t>
            </a:r>
            <a:r>
              <a:rPr lang="en-GB" altLang="en-US" sz="1200" u="sng" dirty="0" smtClean="0">
                <a:latin typeface="Adobe Garamond" charset="0"/>
                <a:cs typeface="Times New Roman" pitchFamily="18" charset="0"/>
              </a:rPr>
              <a:t>increased intra-industry trade </a:t>
            </a:r>
            <a:r>
              <a:rPr lang="en-GB" altLang="en-US" sz="1200" dirty="0" smtClean="0">
                <a:latin typeface="Adobe Garamond" charset="0"/>
                <a:cs typeface="Times New Roman" pitchFamily="18" charset="0"/>
              </a:rPr>
              <a:t>in chemicals across continents which increases the risk of diversion of chemicals used in the clandestine manufacture of drugs. </a:t>
            </a:r>
          </a:p>
          <a:p>
            <a:pPr>
              <a:spcBef>
                <a:spcPct val="0"/>
              </a:spcBef>
              <a:buFontTx/>
              <a:buNone/>
            </a:pPr>
            <a:endParaRPr lang="en-GB" altLang="en-US" sz="1200" dirty="0" smtClean="0">
              <a:latin typeface="Adobe Garamond" charset="0"/>
              <a:cs typeface="Times New Roman" pitchFamily="18" charset="0"/>
            </a:endParaRPr>
          </a:p>
          <a:p>
            <a:pPr>
              <a:spcBef>
                <a:spcPct val="0"/>
              </a:spcBef>
              <a:buFontTx/>
              <a:buNone/>
            </a:pPr>
            <a:r>
              <a:rPr lang="en-GB" altLang="en-US" sz="1200" dirty="0" smtClean="0">
                <a:latin typeface="Adobe Garamond" charset="0"/>
                <a:cs typeface="Times New Roman" pitchFamily="18" charset="0"/>
              </a:rPr>
              <a:t>The risk is further exacerbated by a</a:t>
            </a:r>
            <a:r>
              <a:rPr lang="en-GB" altLang="en-US" sz="1200" baseline="0" dirty="0" smtClean="0">
                <a:latin typeface="Adobe Garamond" charset="0"/>
                <a:cs typeface="Times New Roman" pitchFamily="18" charset="0"/>
              </a:rPr>
              <a:t> growing number of intermediary countries and brokers involved in the chemical trade. </a:t>
            </a:r>
            <a:r>
              <a:rPr lang="en-GB" altLang="en-US" sz="1200" dirty="0" smtClean="0">
                <a:latin typeface="Adobe Garamond" charset="0"/>
                <a:cs typeface="Times New Roman" pitchFamily="18" charset="0"/>
              </a:rPr>
              <a:t> </a:t>
            </a:r>
          </a:p>
          <a:p>
            <a:pPr>
              <a:spcBef>
                <a:spcPct val="0"/>
              </a:spcBef>
              <a:buFontTx/>
              <a:buNone/>
            </a:pPr>
            <a:r>
              <a:rPr lang="en-GB" altLang="en-US" sz="1200" dirty="0" smtClean="0">
                <a:latin typeface="Adobe Garamond" charset="0"/>
                <a:cs typeface="Times New Roman" pitchFamily="18" charset="0"/>
              </a:rPr>
              <a:t>In fact, 40% (!!) of the countries export more chemicals that they produce. </a:t>
            </a:r>
          </a:p>
          <a:p>
            <a:pPr>
              <a:spcBef>
                <a:spcPct val="0"/>
              </a:spcBef>
              <a:buFontTx/>
              <a:buNone/>
            </a:pPr>
            <a:endParaRPr lang="en-GB" sz="1200" kern="1200" dirty="0" smtClean="0">
              <a:solidFill>
                <a:schemeClr val="tx1"/>
              </a:solidFill>
              <a:effectLst/>
              <a:latin typeface="Times New Roman" pitchFamily="18" charset="0"/>
              <a:ea typeface="+mn-ea"/>
              <a:cs typeface="Arial" pitchFamily="34" charset="0"/>
            </a:endParaRPr>
          </a:p>
          <a:p>
            <a:pPr>
              <a:spcBef>
                <a:spcPct val="0"/>
              </a:spcBef>
              <a:buFontTx/>
              <a:buNone/>
            </a:pPr>
            <a:r>
              <a:rPr lang="en-GB" sz="1200" kern="1200" dirty="0" smtClean="0">
                <a:solidFill>
                  <a:schemeClr val="tx1"/>
                </a:solidFill>
                <a:effectLst/>
                <a:latin typeface="Times New Roman" pitchFamily="18" charset="0"/>
                <a:ea typeface="+mn-ea"/>
                <a:cs typeface="Arial" pitchFamily="34" charset="0"/>
              </a:rPr>
              <a:t>This means that there are nowadays important trade flows of chemicals that do not go directly from producing to consuming countries. Instead, they transit various countries before arriving in the final destination countries.  The more brokers and other intermediaries are involved in the supply chain, the larger are the possibilities of diversion and the weaker will be the effective application of the </a:t>
            </a:r>
            <a:r>
              <a:rPr lang="en-GB" sz="1200" u="sng" kern="1200" dirty="0" smtClean="0">
                <a:solidFill>
                  <a:schemeClr val="tx1"/>
                </a:solidFill>
                <a:effectLst/>
                <a:latin typeface="Times New Roman" pitchFamily="18" charset="0"/>
                <a:ea typeface="+mn-ea"/>
                <a:cs typeface="Arial" pitchFamily="34" charset="0"/>
              </a:rPr>
              <a:t>‘know your customer’ principle</a:t>
            </a:r>
            <a:r>
              <a:rPr lang="en-GB" sz="1200" kern="1200" dirty="0" smtClean="0">
                <a:solidFill>
                  <a:schemeClr val="tx1"/>
                </a:solidFill>
                <a:effectLst/>
                <a:latin typeface="Times New Roman" pitchFamily="18" charset="0"/>
                <a:ea typeface="+mn-ea"/>
                <a:cs typeface="Arial" pitchFamily="34" charset="0"/>
              </a:rPr>
              <a:t>, set out in the 1998 Political Declaration and the related ‘measures to enhance international cooperation to counter the world drug problem’ . </a:t>
            </a:r>
          </a:p>
          <a:p>
            <a:pPr>
              <a:spcBef>
                <a:spcPct val="0"/>
              </a:spcBef>
              <a:buFontTx/>
              <a:buNone/>
            </a:pPr>
            <a:endParaRPr lang="en-GB" altLang="en-US" sz="1200" kern="1200" dirty="0" smtClean="0">
              <a:solidFill>
                <a:schemeClr val="tx1"/>
              </a:solidFill>
              <a:effectLst/>
              <a:latin typeface="Times New Roman" pitchFamily="18" charset="0"/>
              <a:ea typeface="+mn-ea"/>
              <a:cs typeface="Arial" pitchFamily="34" charset="0"/>
            </a:endParaRPr>
          </a:p>
          <a:p>
            <a:pPr>
              <a:spcBef>
                <a:spcPct val="0"/>
              </a:spcBef>
              <a:buFontTx/>
              <a:buNone/>
            </a:pPr>
            <a:r>
              <a:rPr lang="en-GB" altLang="en-US" sz="1200" kern="1200" dirty="0" smtClean="0">
                <a:solidFill>
                  <a:schemeClr val="tx1"/>
                </a:solidFill>
                <a:effectLst/>
                <a:latin typeface="Times New Roman" pitchFamily="18" charset="0"/>
                <a:ea typeface="+mn-ea"/>
                <a:cs typeface="Arial" pitchFamily="34" charset="0"/>
              </a:rPr>
              <a:t>Potential vulnerabilities of diversion of chemicals have been thus increasing over the last two decades, notably</a:t>
            </a:r>
            <a:r>
              <a:rPr lang="en-GB" altLang="en-US" sz="1200" kern="1200" baseline="0" dirty="0" smtClean="0">
                <a:solidFill>
                  <a:schemeClr val="tx1"/>
                </a:solidFill>
                <a:effectLst/>
                <a:latin typeface="Times New Roman" pitchFamily="18" charset="0"/>
                <a:ea typeface="+mn-ea"/>
                <a:cs typeface="Arial" pitchFamily="34" charset="0"/>
              </a:rPr>
              <a:t> </a:t>
            </a:r>
            <a:r>
              <a:rPr lang="en-GB" altLang="en-US" sz="1200" kern="1200" dirty="0" smtClean="0">
                <a:solidFill>
                  <a:schemeClr val="tx1"/>
                </a:solidFill>
                <a:effectLst/>
                <a:latin typeface="Times New Roman" pitchFamily="18" charset="0"/>
                <a:ea typeface="+mn-ea"/>
                <a:cs typeface="Arial" pitchFamily="34" charset="0"/>
              </a:rPr>
              <a:t>over the last decade.  </a:t>
            </a:r>
          </a:p>
          <a:p>
            <a:pPr>
              <a:spcBef>
                <a:spcPct val="0"/>
              </a:spcBef>
              <a:buFontTx/>
              <a:buNone/>
            </a:pPr>
            <a:endParaRPr lang="en-GB" altLang="en-US" sz="1200" kern="1200" dirty="0" smtClean="0">
              <a:solidFill>
                <a:schemeClr val="tx1"/>
              </a:solidFill>
              <a:effectLst/>
              <a:latin typeface="Times New Roman" pitchFamily="18" charset="0"/>
              <a:ea typeface="+mn-ea"/>
              <a:cs typeface="Arial" pitchFamily="34" charset="0"/>
            </a:endParaRPr>
          </a:p>
          <a:p>
            <a:pPr>
              <a:spcBef>
                <a:spcPct val="0"/>
              </a:spcBef>
              <a:buFontTx/>
              <a:buNone/>
            </a:pPr>
            <a:r>
              <a:rPr lang="en-GB" altLang="en-US" sz="1200" kern="1200" dirty="0" smtClean="0">
                <a:solidFill>
                  <a:schemeClr val="tx1"/>
                </a:solidFill>
                <a:effectLst/>
                <a:latin typeface="Times New Roman" pitchFamily="18" charset="0"/>
                <a:ea typeface="+mn-ea"/>
                <a:cs typeface="Arial" pitchFamily="34" charset="0"/>
              </a:rPr>
              <a:t>The problem might</a:t>
            </a:r>
            <a:r>
              <a:rPr lang="en-GB" altLang="en-US" sz="1200" kern="1200" baseline="0" dirty="0" smtClean="0">
                <a:solidFill>
                  <a:schemeClr val="tx1"/>
                </a:solidFill>
                <a:effectLst/>
                <a:latin typeface="Times New Roman" pitchFamily="18" charset="0"/>
                <a:ea typeface="+mn-ea"/>
                <a:cs typeface="Arial" pitchFamily="34" charset="0"/>
              </a:rPr>
              <a:t> have thus exploded if no precursor control at the national and international level had been put in place. </a:t>
            </a:r>
            <a:endParaRPr lang="en-GB" altLang="en-US" sz="1200" dirty="0" smtClean="0">
              <a:latin typeface="Arial Unicode MS" pitchFamily="34" charset="-128"/>
            </a:endParaRPr>
          </a:p>
          <a:p>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17</a:t>
            </a:fld>
            <a:endParaRPr lang="en-GB" altLang="en-US"/>
          </a:p>
        </p:txBody>
      </p:sp>
    </p:spTree>
    <p:extLst>
      <p:ext uri="{BB962C8B-B14F-4D97-AF65-F5344CB8AC3E}">
        <p14:creationId xmlns:p14="http://schemas.microsoft.com/office/powerpoint/2010/main" val="101063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Countries asked in the </a:t>
            </a:r>
            <a:r>
              <a:rPr lang="en-GB" dirty="0" err="1" smtClean="0"/>
              <a:t>ARQ</a:t>
            </a:r>
            <a:r>
              <a:rPr lang="en-GB" baseline="0" dirty="0" smtClean="0"/>
              <a:t> on information of whether Table I precursors are produced in their country.  20 countries reported production over 2010-2012 period.</a:t>
            </a:r>
          </a:p>
          <a:p>
            <a:endParaRPr lang="en-GB" baseline="0" dirty="0" smtClean="0"/>
          </a:p>
          <a:p>
            <a:r>
              <a:rPr lang="en-GB" baseline="0" dirty="0" smtClean="0"/>
              <a:t>Third click: </a:t>
            </a:r>
          </a:p>
          <a:p>
            <a:r>
              <a:rPr lang="en-GB" baseline="0" dirty="0" smtClean="0"/>
              <a:t>Shaded line shows countries where exports of any specific precursor (out of 23 internationally controlled) exceeded imports over the 2010-2012 period);  indirect indication of domestic production. </a:t>
            </a:r>
          </a:p>
          <a:p>
            <a:r>
              <a:rPr lang="en-GB" baseline="0" dirty="0" smtClean="0"/>
              <a:t>Including countries reporting Table I production.</a:t>
            </a:r>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18</a:t>
            </a:fld>
            <a:endParaRPr lang="en-GB" altLang="en-US"/>
          </a:p>
        </p:txBody>
      </p:sp>
    </p:spTree>
    <p:extLst>
      <p:ext uri="{BB962C8B-B14F-4D97-AF65-F5344CB8AC3E}">
        <p14:creationId xmlns:p14="http://schemas.microsoft.com/office/powerpoint/2010/main" val="3981269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Growth in exports of the less controlled Table II precursor chemicals has been far</a:t>
            </a:r>
            <a:r>
              <a:rPr lang="en-GB" baseline="0" dirty="0" smtClean="0"/>
              <a:t> larger than exports of the more controlled Table I precursors. </a:t>
            </a:r>
          </a:p>
          <a:p>
            <a:endParaRPr lang="en-GB" baseline="0" dirty="0" smtClean="0"/>
          </a:p>
          <a:p>
            <a:r>
              <a:rPr lang="en-GB" baseline="0" dirty="0" smtClean="0"/>
              <a:t>In 2012 exports of all precursor chemicals accounted for 0.5% of all chemical exports. </a:t>
            </a:r>
          </a:p>
          <a:p>
            <a:endParaRPr lang="en-GB" baseline="0" dirty="0" smtClean="0"/>
          </a:p>
          <a:p>
            <a:r>
              <a:rPr lang="en-GB" baseline="0" dirty="0" smtClean="0"/>
              <a:t>Table I precursors accounted for 7% and Table II precursors for 93% of all precursors exports. </a:t>
            </a:r>
          </a:p>
          <a:p>
            <a:r>
              <a:rPr lang="en-GB" baseline="0" dirty="0" smtClean="0"/>
              <a:t>The largest Table I exports were </a:t>
            </a:r>
          </a:p>
          <a:p>
            <a:pPr marL="171450" indent="-171450">
              <a:buFontTx/>
              <a:buChar char="-"/>
            </a:pPr>
            <a:r>
              <a:rPr lang="en-GB" baseline="0" dirty="0" smtClean="0"/>
              <a:t>acetic anhydride (used in the manufacture of heroin and of P-2-P out of </a:t>
            </a:r>
            <a:r>
              <a:rPr lang="en-GB" baseline="0" dirty="0" err="1" smtClean="0"/>
              <a:t>phenylacetic</a:t>
            </a:r>
            <a:r>
              <a:rPr lang="en-GB" baseline="0" dirty="0" smtClean="0"/>
              <a:t> acid, typically used in North America for meth production), followed by </a:t>
            </a:r>
          </a:p>
          <a:p>
            <a:pPr marL="171450" indent="-171450">
              <a:buFontTx/>
              <a:buChar char="-"/>
            </a:pPr>
            <a:r>
              <a:rPr lang="en-GB" baseline="0" dirty="0" smtClean="0"/>
              <a:t>potassium permanganate (used in the manufacture of  cocaine), </a:t>
            </a:r>
          </a:p>
          <a:p>
            <a:pPr marL="171450" indent="-171450">
              <a:buFontTx/>
              <a:buChar char="-"/>
            </a:pPr>
            <a:r>
              <a:rPr lang="en-GB" baseline="0" dirty="0" smtClean="0"/>
              <a:t>pseudoephedrine (used in the manufacture of methamphetamine)  and </a:t>
            </a:r>
          </a:p>
          <a:p>
            <a:pPr marL="171450" indent="-171450">
              <a:buFontTx/>
              <a:buChar char="-"/>
            </a:pPr>
            <a:r>
              <a:rPr lang="en-GB" baseline="0" dirty="0" err="1" smtClean="0"/>
              <a:t>piperonal</a:t>
            </a:r>
            <a:r>
              <a:rPr lang="en-GB" baseline="0" dirty="0" smtClean="0"/>
              <a:t> (used in the manufacture of ecstasy). </a:t>
            </a:r>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19</a:t>
            </a:fld>
            <a:endParaRPr lang="en-GB" altLang="en-US"/>
          </a:p>
        </p:txBody>
      </p:sp>
    </p:spTree>
    <p:extLst>
      <p:ext uri="{BB962C8B-B14F-4D97-AF65-F5344CB8AC3E}">
        <p14:creationId xmlns:p14="http://schemas.microsoft.com/office/powerpoint/2010/main" val="131176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t>Overall trends in drug use remained stable with 162 and 324 million people using an illicit substance in 2012 – 5.2% of the population aged 15-64 years</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Extent of problem drug use also remained stable between 16 and 39 million problem drug users</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Since 2009, globally there has been an increase in opioid and cannabis use</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Use of opiates cocaine and ATS remained stable or follow a decreasing trend</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Different trends are observed in the different regions.</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r>
              <a:rPr lang="en-GB" sz="1200" dirty="0" smtClean="0"/>
              <a:t>Drug</a:t>
            </a:r>
            <a:r>
              <a:rPr lang="en-GB" sz="1200" baseline="0" dirty="0" smtClean="0"/>
              <a:t> related deaths – between 95,000 – 225,900 drug related deaths were reported in 2012 a rate of 40 per million population aged 15-64.</a:t>
            </a:r>
          </a:p>
          <a:p>
            <a:pPr marL="285750" indent="-285750">
              <a:buFont typeface="Arial" panose="020B0604020202020204" pitchFamily="34" charset="0"/>
              <a:buChar char="•"/>
            </a:pPr>
            <a:endParaRPr lang="en-GB" sz="1200" dirty="0" smtClean="0"/>
          </a:p>
          <a:p>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2</a:t>
            </a:fld>
            <a:endParaRPr lang="en-GB" altLang="en-US"/>
          </a:p>
        </p:txBody>
      </p:sp>
    </p:spTree>
    <p:extLst>
      <p:ext uri="{BB962C8B-B14F-4D97-AF65-F5344CB8AC3E}">
        <p14:creationId xmlns:p14="http://schemas.microsoft.com/office/powerpoint/2010/main" val="2001805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GB" altLang="en-US" dirty="0" smtClean="0"/>
              <a:t>The</a:t>
            </a:r>
            <a:r>
              <a:rPr lang="en-GB" altLang="en-US" baseline="0" dirty="0" smtClean="0"/>
              <a:t> main growth of Table I precursors was linked to </a:t>
            </a:r>
            <a:r>
              <a:rPr lang="en-GB" altLang="en-US" baseline="0" dirty="0" err="1" smtClean="0"/>
              <a:t>ATS</a:t>
            </a:r>
            <a:r>
              <a:rPr lang="en-GB" altLang="en-US" baseline="0" dirty="0" smtClean="0"/>
              <a:t> precursors. </a:t>
            </a:r>
          </a:p>
          <a:p>
            <a:r>
              <a:rPr lang="en-GB" altLang="en-US" baseline="0" dirty="0" smtClean="0"/>
              <a:t>The peak in 2011 was primarily due to </a:t>
            </a:r>
            <a:r>
              <a:rPr lang="en-GB" altLang="en-US" baseline="0" dirty="0" err="1" smtClean="0"/>
              <a:t>phenylacetic</a:t>
            </a:r>
            <a:r>
              <a:rPr lang="en-GB" altLang="en-US" baseline="0" dirty="0" smtClean="0"/>
              <a:t> acid seizures in North America. </a:t>
            </a:r>
            <a:r>
              <a:rPr lang="en-GB" altLang="en-US" baseline="0" dirty="0" err="1" smtClean="0"/>
              <a:t>Phenylacetic</a:t>
            </a:r>
            <a:r>
              <a:rPr lang="en-GB" altLang="en-US" baseline="0" dirty="0" smtClean="0"/>
              <a:t> acid is used to produce P-2-P,   which – in north America – is nowadays mainly used for the clandestine manufacture of methamphetamine. </a:t>
            </a:r>
            <a:endParaRPr lang="en-GB" altLang="en-US" dirty="0" smtClean="0"/>
          </a:p>
        </p:txBody>
      </p:sp>
      <p:sp>
        <p:nvSpPr>
          <p:cNvPr id="4" name="Slide Number Placeholder 3"/>
          <p:cNvSpPr>
            <a:spLocks noGrp="1"/>
          </p:cNvSpPr>
          <p:nvPr>
            <p:ph type="sldNum" sz="quarter" idx="5"/>
          </p:nvPr>
        </p:nvSpPr>
        <p:spPr/>
        <p:txBody>
          <a:bodyPr/>
          <a:lstStyle/>
          <a:p>
            <a:pPr>
              <a:defRPr/>
            </a:pPr>
            <a:fld id="{8CE56FA9-871A-4922-81B4-66AA6A76259E}" type="slidenum">
              <a:rPr lang="en-GB" altLang="en-US" smtClean="0"/>
              <a:pPr>
                <a:defRPr/>
              </a:pPr>
              <a:t>20</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a:t>
            </a:r>
          </a:p>
          <a:p>
            <a:r>
              <a:rPr lang="en-GB" u="sng" dirty="0" smtClean="0"/>
              <a:t>Stopped shipments: </a:t>
            </a:r>
          </a:p>
          <a:p>
            <a:r>
              <a:rPr lang="en-GB" dirty="0" smtClean="0"/>
              <a:t>Prime objective of precursor control are not precursor seizures but</a:t>
            </a:r>
            <a:r>
              <a:rPr lang="en-GB" baseline="0" dirty="0" smtClean="0"/>
              <a:t> the prevention of diversion of  precursor chemicals towards clandestine laboratories;  </a:t>
            </a:r>
          </a:p>
          <a:p>
            <a:r>
              <a:rPr lang="en-GB" baseline="0" dirty="0" smtClean="0"/>
              <a:t>Thus 943,000 litres of acetic anhydride were either stopped or identified as suspicious, i.e. </a:t>
            </a:r>
            <a:r>
              <a:rPr lang="en-GB" u="sng" baseline="0" dirty="0" smtClean="0"/>
              <a:t>nearly double</a:t>
            </a:r>
            <a:r>
              <a:rPr lang="en-GB" baseline="0" dirty="0" smtClean="0"/>
              <a:t> the 551,000 litres of acetic anhydride globally seized over the 2008-2011 period. </a:t>
            </a:r>
          </a:p>
          <a:p>
            <a:endParaRPr lang="en-GB" dirty="0" smtClean="0"/>
          </a:p>
          <a:p>
            <a:endParaRPr lang="en-GB" u="sng" dirty="0" smtClean="0"/>
          </a:p>
          <a:p>
            <a:r>
              <a:rPr lang="en-GB" u="sng" dirty="0" smtClean="0"/>
              <a:t>Seizures of precursor chemicals compared to end-products</a:t>
            </a:r>
          </a:p>
          <a:p>
            <a:r>
              <a:rPr lang="en-GB" u="none" dirty="0" smtClean="0"/>
              <a:t>The analysis</a:t>
            </a:r>
            <a:r>
              <a:rPr lang="en-GB" u="none" baseline="0" dirty="0" smtClean="0"/>
              <a:t> of precursor seizures, expressed in end-product equivalents, shows that  ecstasy precursor seizures over the 2007-2012 period exceeded ecstasy seizures by 18%; </a:t>
            </a:r>
          </a:p>
          <a:p>
            <a:endParaRPr lang="en-GB" u="none" baseline="0" dirty="0" smtClean="0"/>
          </a:p>
          <a:p>
            <a:r>
              <a:rPr lang="en-GB" u="none" baseline="0" dirty="0" smtClean="0"/>
              <a:t>Seizures of precursor of amphetamine and methamphetamine were even more than 2 fold the seizures of amphetamine and methamphetamine over the 2007-2012 period. </a:t>
            </a:r>
          </a:p>
          <a:p>
            <a:r>
              <a:rPr lang="en-GB" u="none" baseline="0" dirty="0" smtClean="0"/>
              <a:t> </a:t>
            </a:r>
            <a:endParaRPr lang="en-GB" u="sng" dirty="0" smtClean="0"/>
          </a:p>
          <a:p>
            <a:r>
              <a:rPr lang="en-GB" u="sng" dirty="0" smtClean="0"/>
              <a:t>Cases of reduction</a:t>
            </a:r>
            <a:r>
              <a:rPr lang="en-GB" u="sng" baseline="0" dirty="0" smtClean="0"/>
              <a:t> </a:t>
            </a:r>
            <a:endParaRPr lang="en-GB" u="none" baseline="0" dirty="0" smtClean="0"/>
          </a:p>
          <a:p>
            <a:r>
              <a:rPr lang="en-GB" u="none" dirty="0" smtClean="0"/>
              <a:t>There are indications that in the case of LSD, </a:t>
            </a:r>
            <a:r>
              <a:rPr lang="en-GB" u="none" dirty="0" err="1" smtClean="0"/>
              <a:t>methaqualone</a:t>
            </a:r>
            <a:r>
              <a:rPr lang="en-GB" u="none" dirty="0" smtClean="0"/>
              <a:t> and ecstasy improved precursor control actually helped to reduce production.  </a:t>
            </a:r>
          </a:p>
          <a:p>
            <a:endParaRPr lang="en-GB" u="none" dirty="0" smtClean="0"/>
          </a:p>
          <a:p>
            <a:r>
              <a:rPr lang="en-GB" u="none" dirty="0" smtClean="0"/>
              <a:t>In Europe, LSD use fell by ¾ over the last decade among young adults; similarly in the USA,  </a:t>
            </a:r>
            <a:r>
              <a:rPr lang="en-GB" u="sng" dirty="0" smtClean="0"/>
              <a:t>LSD </a:t>
            </a:r>
            <a:r>
              <a:rPr lang="en-GB" u="none" dirty="0" smtClean="0"/>
              <a:t>prevalence fell by 75% among 12</a:t>
            </a:r>
            <a:r>
              <a:rPr lang="en-GB" u="none" baseline="30000" dirty="0" smtClean="0"/>
              <a:t>th</a:t>
            </a:r>
            <a:r>
              <a:rPr lang="en-GB" u="none" dirty="0" smtClean="0"/>
              <a:t> grade high-school students over the 1996-2013 period;  this</a:t>
            </a:r>
            <a:r>
              <a:rPr lang="en-GB" u="none" baseline="0" dirty="0" smtClean="0"/>
              <a:t> appears to have been linked to falling availability. P</a:t>
            </a:r>
            <a:r>
              <a:rPr lang="en-GB" u="none" dirty="0" smtClean="0"/>
              <a:t>erceived</a:t>
            </a:r>
            <a:r>
              <a:rPr lang="en-GB" u="none" baseline="0" dirty="0" smtClean="0"/>
              <a:t> availability of LSD fell 54% among 12</a:t>
            </a:r>
            <a:r>
              <a:rPr lang="en-GB" u="none" baseline="30000" dirty="0" smtClean="0"/>
              <a:t>th</a:t>
            </a:r>
            <a:r>
              <a:rPr lang="en-GB" u="none" baseline="0" dirty="0" smtClean="0"/>
              <a:t> grade students over this period.  Global exports of the main LSD precursors (lysergic acid, ergotamine and </a:t>
            </a:r>
            <a:r>
              <a:rPr lang="en-GB" u="none" baseline="0" dirty="0" err="1" smtClean="0"/>
              <a:t>ergometrine</a:t>
            </a:r>
            <a:r>
              <a:rPr lang="en-GB" u="none" baseline="0" dirty="0" smtClean="0"/>
              <a:t>) fell by 78% over the 1996-2012 period). </a:t>
            </a:r>
          </a:p>
          <a:p>
            <a:r>
              <a:rPr lang="en-GB" u="none" baseline="0" dirty="0" smtClean="0"/>
              <a:t> </a:t>
            </a:r>
            <a:endParaRPr lang="en-GB" u="none" dirty="0" smtClean="0"/>
          </a:p>
          <a:p>
            <a:r>
              <a:rPr lang="en-GB" u="none" dirty="0" smtClean="0"/>
              <a:t>Use of ecstasy fell by</a:t>
            </a:r>
            <a:r>
              <a:rPr lang="en-GB" u="none" baseline="0" dirty="0" smtClean="0"/>
              <a:t> almost half in Europe over the last decade in the USA it fell 58% among 12</a:t>
            </a:r>
            <a:r>
              <a:rPr lang="en-GB" u="none" baseline="30000" dirty="0" smtClean="0"/>
              <a:t>th</a:t>
            </a:r>
            <a:r>
              <a:rPr lang="en-GB" u="none" baseline="0" dirty="0" smtClean="0"/>
              <a:t> graders between 2000 and 2013; this went hand in hand with a decline of perceived availability of 32%.  Overall exports of ecstasy precursor at the global level fell by 41% between 1998 and 2012.  </a:t>
            </a:r>
          </a:p>
          <a:p>
            <a:endParaRPr lang="en-GB" u="none" baseline="0" dirty="0" smtClean="0"/>
          </a:p>
          <a:p>
            <a:r>
              <a:rPr lang="en-GB" u="sng" baseline="0" dirty="0" smtClean="0"/>
              <a:t>Prices </a:t>
            </a:r>
          </a:p>
          <a:p>
            <a:r>
              <a:rPr lang="en-GB" u="none" baseline="0" dirty="0" smtClean="0"/>
              <a:t>Prices of acetic anhydride in Afghanistan rose from $8 per litre in 2002 to more than $430 in 2011 before declining – for best quality acetic anhydride to $221  in 2013 or overall $157 (average of all acetic anhydride of all qualities across Afghanistan).  </a:t>
            </a:r>
          </a:p>
          <a:p>
            <a:r>
              <a:rPr lang="en-GB" u="none" baseline="0" dirty="0" smtClean="0"/>
              <a:t>- The rise in prices over the 2002-2011 period can be linked to improvements in precursor control. </a:t>
            </a:r>
          </a:p>
          <a:p>
            <a:r>
              <a:rPr lang="en-GB" u="none" baseline="0" dirty="0" smtClean="0"/>
              <a:t>- The fall in prices between 2011 and 2012/2013  may be linked to a fall in global seizures in 2012 and a deteriorating security situation which facilitates smuggling of acetic anhydride into Afghanistan.</a:t>
            </a:r>
          </a:p>
          <a:p>
            <a:r>
              <a:rPr lang="en-GB" u="none" baseline="0" dirty="0" smtClean="0"/>
              <a:t>Nonetheless, prices are still far higher than the licit prices of acetic anhydride of $1 to $1.5 per litre.  </a:t>
            </a:r>
          </a:p>
          <a:p>
            <a:endParaRPr lang="en-GB" u="sng" baseline="0" dirty="0" smtClean="0"/>
          </a:p>
          <a:p>
            <a:endParaRPr lang="en-GB" u="none" dirty="0" smtClean="0"/>
          </a:p>
          <a:p>
            <a:endParaRPr lang="en-GB" u="none"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21</a:t>
            </a:fld>
            <a:endParaRPr lang="en-GB" altLang="en-US"/>
          </a:p>
        </p:txBody>
      </p:sp>
    </p:spTree>
    <p:extLst>
      <p:ext uri="{BB962C8B-B14F-4D97-AF65-F5344CB8AC3E}">
        <p14:creationId xmlns:p14="http://schemas.microsoft.com/office/powerpoint/2010/main" val="1569177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GB" altLang="en-US" u="sng" dirty="0" smtClean="0"/>
              <a:t>Reactions: </a:t>
            </a:r>
          </a:p>
          <a:p>
            <a:r>
              <a:rPr lang="en-GB" altLang="en-US" dirty="0" smtClean="0"/>
              <a:t>The fact that clandestine</a:t>
            </a:r>
            <a:r>
              <a:rPr lang="en-GB" altLang="en-US" baseline="0" dirty="0" smtClean="0"/>
              <a:t> operators reacted to international precursor control is an indirect proof that it has an impact and is being taken seriously.</a:t>
            </a:r>
            <a:endParaRPr lang="en-GB" altLang="en-US" dirty="0" smtClean="0"/>
          </a:p>
          <a:p>
            <a:endParaRPr lang="en-GB" altLang="en-US" dirty="0" smtClean="0"/>
          </a:p>
          <a:p>
            <a:r>
              <a:rPr lang="en-GB" altLang="en-US" dirty="0" smtClean="0"/>
              <a:t>Use of</a:t>
            </a:r>
            <a:r>
              <a:rPr lang="en-GB" altLang="en-US" u="sng" dirty="0" smtClean="0"/>
              <a:t> pharmaceutical preparations</a:t>
            </a:r>
            <a:r>
              <a:rPr lang="en-GB" altLang="en-US" dirty="0" smtClean="0"/>
              <a:t>:</a:t>
            </a:r>
          </a:p>
          <a:p>
            <a:r>
              <a:rPr lang="en-GB" altLang="en-US" dirty="0" smtClean="0"/>
              <a:t>Such preparations</a:t>
            </a:r>
            <a:r>
              <a:rPr lang="en-GB" altLang="en-US" baseline="0" dirty="0" smtClean="0"/>
              <a:t> have been de-facto exempted from international control in the 1988 Convention. </a:t>
            </a:r>
          </a:p>
          <a:p>
            <a:r>
              <a:rPr lang="en-GB" altLang="en-US" baseline="0" dirty="0" smtClean="0"/>
              <a:t>Only in subsequent resolutions and in the 2009 Political Declaration and its Plan of Action countries were encouraged to include</a:t>
            </a:r>
          </a:p>
          <a:p>
            <a:r>
              <a:rPr lang="en-GB" altLang="en-US" baseline="0" dirty="0" smtClean="0"/>
              <a:t>controls to such substances as well.  </a:t>
            </a:r>
          </a:p>
          <a:p>
            <a:r>
              <a:rPr lang="en-GB" altLang="en-US" dirty="0" smtClean="0"/>
              <a:t> </a:t>
            </a:r>
          </a:p>
          <a:p>
            <a:r>
              <a:rPr lang="en-GB" altLang="en-US" dirty="0" smtClean="0"/>
              <a:t>Use of </a:t>
            </a:r>
            <a:r>
              <a:rPr lang="en-GB" altLang="en-US" u="sng" dirty="0" smtClean="0"/>
              <a:t>substitute chemicals </a:t>
            </a:r>
            <a:r>
              <a:rPr lang="en-GB" altLang="en-US" dirty="0" smtClean="0"/>
              <a:t>and pre-precursors:</a:t>
            </a:r>
            <a:r>
              <a:rPr lang="en-GB" altLang="en-US" baseline="0" dirty="0" smtClean="0"/>
              <a:t> </a:t>
            </a:r>
          </a:p>
          <a:p>
            <a:r>
              <a:rPr lang="en-GB" altLang="en-US" baseline="0" dirty="0" smtClean="0"/>
              <a:t>Examples: </a:t>
            </a:r>
            <a:r>
              <a:rPr lang="en-GB" altLang="en-US" u="sng" baseline="0" dirty="0" err="1" smtClean="0"/>
              <a:t>APAAN</a:t>
            </a:r>
            <a:r>
              <a:rPr lang="en-GB" altLang="en-US" baseline="0" dirty="0" smtClean="0"/>
              <a:t> (pre-precursors); used to manufacture P2P, a precursor for the manufacture of amphetamine (in March 2014  CND decision to schedule). </a:t>
            </a:r>
          </a:p>
          <a:p>
            <a:endParaRPr lang="en-GB" altLang="en-US" baseline="0" dirty="0" smtClean="0"/>
          </a:p>
          <a:p>
            <a:r>
              <a:rPr lang="en-GB" altLang="en-US" baseline="0" dirty="0" smtClean="0"/>
              <a:t>Other examples have been </a:t>
            </a:r>
            <a:r>
              <a:rPr lang="en-GB" altLang="en-US" u="sng" baseline="0" dirty="0" smtClean="0"/>
              <a:t>esters of </a:t>
            </a:r>
            <a:r>
              <a:rPr lang="en-GB" altLang="en-US" sz="1200" u="sng" dirty="0" err="1" smtClean="0"/>
              <a:t>phenylacete</a:t>
            </a:r>
            <a:r>
              <a:rPr lang="en-GB" altLang="en-US" sz="1200" u="sng" dirty="0" smtClean="0"/>
              <a:t> </a:t>
            </a:r>
            <a:r>
              <a:rPr lang="en-GB" altLang="en-US" sz="1200" dirty="0" smtClean="0"/>
              <a:t>(ethyl </a:t>
            </a:r>
            <a:r>
              <a:rPr lang="en-GB" altLang="en-US" sz="1200" dirty="0" err="1" smtClean="0"/>
              <a:t>phenylacete</a:t>
            </a:r>
            <a:r>
              <a:rPr lang="en-GB" altLang="en-US" sz="1200" dirty="0" smtClean="0"/>
              <a:t>, methyl </a:t>
            </a:r>
            <a:r>
              <a:rPr lang="en-GB" altLang="en-US" sz="1200" dirty="0" err="1" smtClean="0"/>
              <a:t>phenylacetate</a:t>
            </a:r>
            <a:r>
              <a:rPr lang="en-GB" altLang="en-US" sz="1200" dirty="0" smtClean="0"/>
              <a:t>) which</a:t>
            </a:r>
            <a:r>
              <a:rPr lang="en-GB" altLang="en-US" sz="1200" baseline="0" dirty="0" smtClean="0"/>
              <a:t> were widely used in Mexico and Central America to produce </a:t>
            </a:r>
            <a:r>
              <a:rPr lang="en-GB" altLang="en-US" sz="1200" baseline="0" dirty="0" err="1" smtClean="0"/>
              <a:t>phenylacetic</a:t>
            </a:r>
            <a:r>
              <a:rPr lang="en-GB" altLang="en-US" sz="1200" baseline="0" dirty="0" smtClean="0"/>
              <a:t> acid, for the manufacture of P-2-P which was then used for the manufacture of methamphetamine. </a:t>
            </a:r>
          </a:p>
          <a:p>
            <a:endParaRPr lang="en-GB" altLang="en-US" sz="1200" baseline="0" dirty="0" smtClean="0"/>
          </a:p>
          <a:p>
            <a:r>
              <a:rPr lang="en-GB" altLang="en-US" sz="1200" dirty="0" smtClean="0"/>
              <a:t>An</a:t>
            </a:r>
            <a:r>
              <a:rPr lang="en-GB" altLang="en-US" sz="1200" baseline="0" dirty="0" smtClean="0"/>
              <a:t> identified ecstasy pre-precursor has been </a:t>
            </a:r>
            <a:r>
              <a:rPr lang="en-GB" altLang="en-US" sz="1200" u="sng" dirty="0" smtClean="0"/>
              <a:t>3,4-</a:t>
            </a:r>
            <a:r>
              <a:rPr lang="en-GB" altLang="en-US" sz="1200" u="sng" dirty="0" err="1" smtClean="0"/>
              <a:t>MDP</a:t>
            </a:r>
            <a:r>
              <a:rPr lang="en-GB" altLang="en-US" sz="1200" u="sng" dirty="0" smtClean="0"/>
              <a:t>-2-P methyl </a:t>
            </a:r>
            <a:r>
              <a:rPr lang="en-GB" altLang="en-US" sz="1200" u="sng" dirty="0" err="1" smtClean="0"/>
              <a:t>glycidate</a:t>
            </a:r>
            <a:r>
              <a:rPr lang="en-GB" altLang="en-US" sz="1200" u="sng" dirty="0" smtClean="0"/>
              <a:t> </a:t>
            </a:r>
            <a:r>
              <a:rPr lang="en-GB" altLang="en-US" sz="1200" dirty="0" smtClean="0"/>
              <a:t>(produced out of </a:t>
            </a:r>
            <a:r>
              <a:rPr lang="en-GB" altLang="en-US" sz="1200" dirty="0" err="1" smtClean="0"/>
              <a:t>piperonal</a:t>
            </a:r>
            <a:r>
              <a:rPr lang="en-GB" altLang="en-US" sz="1200" dirty="0" smtClean="0"/>
              <a:t>) which is then used to produce 3,4-</a:t>
            </a:r>
            <a:r>
              <a:rPr lang="en-GB" altLang="en-US" sz="1200" dirty="0" err="1" smtClean="0"/>
              <a:t>MDP</a:t>
            </a:r>
            <a:r>
              <a:rPr lang="en-GB" altLang="en-US" sz="1200" dirty="0" smtClean="0"/>
              <a:t>-2-P – the ‘traditional’ </a:t>
            </a:r>
            <a:r>
              <a:rPr lang="en-GB" altLang="en-US" sz="1200" baseline="0" dirty="0" smtClean="0"/>
              <a:t>precursor for </a:t>
            </a:r>
            <a:r>
              <a:rPr lang="en-GB" altLang="en-US" sz="1200" baseline="0" dirty="0" err="1" smtClean="0"/>
              <a:t>MDMA</a:t>
            </a:r>
            <a:r>
              <a:rPr lang="en-GB" altLang="en-US" sz="1200" baseline="0" dirty="0" smtClean="0"/>
              <a:t>.</a:t>
            </a:r>
          </a:p>
          <a:p>
            <a:endParaRPr lang="en-GB" altLang="en-US" sz="1200" baseline="0" dirty="0" smtClean="0"/>
          </a:p>
          <a:p>
            <a:r>
              <a:rPr lang="en-GB" altLang="en-US" sz="1200" baseline="0" dirty="0" smtClean="0"/>
              <a:t>Another widespread precursor is </a:t>
            </a:r>
            <a:r>
              <a:rPr lang="en-GB" altLang="en-US" sz="1200" u="sng" baseline="0" dirty="0" smtClean="0"/>
              <a:t>methylamine</a:t>
            </a:r>
            <a:r>
              <a:rPr lang="en-GB" altLang="en-US" sz="1200" baseline="0" dirty="0" smtClean="0"/>
              <a:t> which – combined with P-2-P is used for the manufacture of methamphetamine or, combined with 3,4-</a:t>
            </a:r>
            <a:r>
              <a:rPr lang="en-GB" altLang="en-US" sz="1200" baseline="0" dirty="0" err="1" smtClean="0"/>
              <a:t>MDP</a:t>
            </a:r>
            <a:r>
              <a:rPr lang="en-GB" altLang="en-US" sz="1200" baseline="0" dirty="0" smtClean="0"/>
              <a:t>-2-P can produce ecstasy.  Global seizures of methylamine in 2012 (197 tons and 208,000 litres), mostly done in North America and Central America,  already exceeded several times the combined total of ‘traditional’ </a:t>
            </a:r>
            <a:r>
              <a:rPr lang="en-GB" altLang="en-US" sz="1200" baseline="0" dirty="0" err="1" smtClean="0"/>
              <a:t>ATS</a:t>
            </a:r>
            <a:r>
              <a:rPr lang="en-GB" altLang="en-US" sz="1200" baseline="0" dirty="0" smtClean="0"/>
              <a:t> precursor seizures (less than 50 tons in 2012).  </a:t>
            </a:r>
          </a:p>
          <a:p>
            <a:endParaRPr lang="en-GB" altLang="en-US" sz="1200" baseline="0" dirty="0" smtClean="0"/>
          </a:p>
          <a:p>
            <a:r>
              <a:rPr lang="en-GB" altLang="en-US" sz="1200" u="sng" baseline="0" dirty="0" smtClean="0"/>
              <a:t>NPS</a:t>
            </a:r>
          </a:p>
          <a:p>
            <a:r>
              <a:rPr lang="en-GB" altLang="en-US" baseline="0" dirty="0" smtClean="0"/>
              <a:t>No international controls of NPS and even less for their precursors. Relatively little international trade of precursor chemicals for NPS so-far;  often produced in East Asia out of locally legally available precursors; in this case NPS are internationally traded rather than their precursors). </a:t>
            </a:r>
          </a:p>
          <a:p>
            <a:endParaRPr lang="en-GB" altLang="en-US" baseline="0" dirty="0" smtClean="0"/>
          </a:p>
          <a:p>
            <a:endParaRPr lang="en-GB" altLang="en-US" baseline="0" dirty="0" smtClean="0"/>
          </a:p>
          <a:p>
            <a:r>
              <a:rPr lang="en-GB" altLang="en-US" baseline="0" dirty="0" smtClean="0"/>
              <a:t> </a:t>
            </a:r>
            <a:endParaRPr lang="en-GB" altLang="en-US" dirty="0" smtClean="0"/>
          </a:p>
        </p:txBody>
      </p:sp>
      <p:sp>
        <p:nvSpPr>
          <p:cNvPr id="4" name="Slide Number Placeholder 3"/>
          <p:cNvSpPr>
            <a:spLocks noGrp="1"/>
          </p:cNvSpPr>
          <p:nvPr>
            <p:ph type="sldNum" sz="quarter" idx="5"/>
          </p:nvPr>
        </p:nvSpPr>
        <p:spPr/>
        <p:txBody>
          <a:bodyPr/>
          <a:lstStyle/>
          <a:p>
            <a:pPr>
              <a:defRPr/>
            </a:pPr>
            <a:fld id="{7EA88B9C-4F31-4E59-88FB-CF591B4ADCEA}" type="slidenum">
              <a:rPr lang="en-GB" altLang="en-US" smtClean="0"/>
              <a:pPr>
                <a:defRPr/>
              </a:pPr>
              <a:t>22</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23</a:t>
            </a:fld>
            <a:endParaRPr lang="en-GB" altLang="en-US"/>
          </a:p>
        </p:txBody>
      </p:sp>
    </p:spTree>
    <p:extLst>
      <p:ext uri="{BB962C8B-B14F-4D97-AF65-F5344CB8AC3E}">
        <p14:creationId xmlns:p14="http://schemas.microsoft.com/office/powerpoint/2010/main" val="59254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20750" eaLnBrk="0" hangingPunct="0">
              <a:spcBef>
                <a:spcPct val="30000"/>
              </a:spcBef>
              <a:defRPr sz="1200">
                <a:solidFill>
                  <a:schemeClr val="tx1"/>
                </a:solidFill>
                <a:latin typeface="Times New Roman" pitchFamily="18" charset="0"/>
                <a:cs typeface="Arial" pitchFamily="34" charset="0"/>
              </a:defRPr>
            </a:lvl1pPr>
            <a:lvl2pPr marL="742950" indent="-285750" defTabSz="920750" eaLnBrk="0" hangingPunct="0">
              <a:spcBef>
                <a:spcPct val="30000"/>
              </a:spcBef>
              <a:defRPr sz="1200">
                <a:solidFill>
                  <a:schemeClr val="tx1"/>
                </a:solidFill>
                <a:latin typeface="Times New Roman" pitchFamily="18" charset="0"/>
                <a:cs typeface="Arial" pitchFamily="34" charset="0"/>
              </a:defRPr>
            </a:lvl2pPr>
            <a:lvl3pPr marL="1143000" indent="-228600" defTabSz="920750" eaLnBrk="0" hangingPunct="0">
              <a:spcBef>
                <a:spcPct val="30000"/>
              </a:spcBef>
              <a:defRPr sz="1200">
                <a:solidFill>
                  <a:schemeClr val="tx1"/>
                </a:solidFill>
                <a:latin typeface="Times New Roman" pitchFamily="18" charset="0"/>
                <a:cs typeface="Arial" pitchFamily="34" charset="0"/>
              </a:defRPr>
            </a:lvl3pPr>
            <a:lvl4pPr marL="1600200" indent="-228600" defTabSz="920750" eaLnBrk="0" hangingPunct="0">
              <a:spcBef>
                <a:spcPct val="30000"/>
              </a:spcBef>
              <a:defRPr sz="1200">
                <a:solidFill>
                  <a:schemeClr val="tx1"/>
                </a:solidFill>
                <a:latin typeface="Times New Roman" pitchFamily="18" charset="0"/>
                <a:cs typeface="Arial" pitchFamily="34" charset="0"/>
              </a:defRPr>
            </a:lvl4pPr>
            <a:lvl5pPr marL="2057400" indent="-228600" defTabSz="920750" eaLnBrk="0" hangingPunct="0">
              <a:spcBef>
                <a:spcPct val="30000"/>
              </a:spcBef>
              <a:defRPr sz="1200">
                <a:solidFill>
                  <a:schemeClr val="tx1"/>
                </a:solidFill>
                <a:latin typeface="Times New Roman" pitchFamily="18"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eaLnBrk="1" hangingPunct="1">
              <a:spcBef>
                <a:spcPct val="0"/>
              </a:spcBef>
            </a:pPr>
            <a:fld id="{41F78F2F-BEDE-4AAC-A93B-23944AF1E388}" type="slidenum">
              <a:rPr lang="en-GB" altLang="en-US" smtClean="0">
                <a:solidFill>
                  <a:srgbClr val="FFFFFF"/>
                </a:solidFill>
                <a:latin typeface="Arial Unicode MS" pitchFamily="34" charset="-128"/>
              </a:rPr>
              <a:pPr eaLnBrk="1" hangingPunct="1">
                <a:spcBef>
                  <a:spcPct val="0"/>
                </a:spcBef>
              </a:pPr>
              <a:t>24</a:t>
            </a:fld>
            <a:endParaRPr lang="en-GB" altLang="en-US" smtClean="0">
              <a:solidFill>
                <a:srgbClr val="FFFFFF"/>
              </a:solidFill>
              <a:latin typeface="Arial Unicode MS" pitchFamily="34" charset="-128"/>
            </a:endParaRPr>
          </a:p>
        </p:txBody>
      </p:sp>
      <p:sp>
        <p:nvSpPr>
          <p:cNvPr id="89091" name="Rectangle 2"/>
          <p:cNvSpPr>
            <a:spLocks noGrp="1" noRot="1" noChangeAspect="1" noChangeArrowheads="1" noTextEdit="1"/>
          </p:cNvSpPr>
          <p:nvPr>
            <p:ph type="sldImg"/>
          </p:nvPr>
        </p:nvSpPr>
        <p:spPr>
          <a:xfrm>
            <a:off x="923925" y="744538"/>
            <a:ext cx="4949825" cy="3713162"/>
          </a:xfrm>
          <a:ln/>
        </p:spPr>
      </p:sp>
      <p:sp>
        <p:nvSpPr>
          <p:cNvPr id="89092" name="Rectangle 3"/>
          <p:cNvSpPr>
            <a:spLocks noGrp="1" noChangeArrowheads="1"/>
          </p:cNvSpPr>
          <p:nvPr>
            <p:ph type="body" idx="1"/>
          </p:nvPr>
        </p:nvSpPr>
        <p:spPr>
          <a:xfrm>
            <a:off x="906464" y="4705351"/>
            <a:ext cx="4981575" cy="4457701"/>
          </a:xfrm>
          <a:noFill/>
        </p:spPr>
        <p:txBody>
          <a:bodyPr/>
          <a:lstStyle/>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3</a:t>
            </a:fld>
            <a:endParaRPr lang="en-GB" altLang="en-US"/>
          </a:p>
        </p:txBody>
      </p:sp>
    </p:spTree>
    <p:extLst>
      <p:ext uri="{BB962C8B-B14F-4D97-AF65-F5344CB8AC3E}">
        <p14:creationId xmlns:p14="http://schemas.microsoft.com/office/powerpoint/2010/main" val="129173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Times New Roman" pitchFamily="18" charset="0"/>
                <a:ea typeface="+mn-ea"/>
                <a:cs typeface="Arial" pitchFamily="34" charset="0"/>
              </a:rPr>
              <a:t>According to available information, during 2003-2012, both the number of persons arrested/suspected for possession for personal use and the number of users of illicit drugs increased: the former group by 31 per cent and the latter by approximately one fifth.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Over the period 2003-2012, the annual global proportion of drug users that was arrested for possession for personal use has fluctuated between 3 and 4 per cent.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Suggesting that the increase in crime rates for possession for personal use was due to the increase in the total number of drug users.</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Cannabis is clearly the most prominent drug in  cases of offences for possession for personal use. For trafficking offences, the picture is different with ATS being the prominent drug in Asia and cocaine in the Americas.  </a:t>
            </a:r>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4</a:t>
            </a:fld>
            <a:endParaRPr lang="en-GB" altLang="en-US"/>
          </a:p>
        </p:txBody>
      </p:sp>
    </p:spTree>
    <p:extLst>
      <p:ext uri="{BB962C8B-B14F-4D97-AF65-F5344CB8AC3E}">
        <p14:creationId xmlns:p14="http://schemas.microsoft.com/office/powerpoint/2010/main" val="415965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Presenting for the first time joint WHO, UNODC, UNAIDS,</a:t>
            </a:r>
            <a:r>
              <a:rPr lang="en-GB" baseline="0" dirty="0" smtClean="0"/>
              <a:t> WB estimates of people who inject drugs and are living with HIV.</a:t>
            </a:r>
          </a:p>
          <a:p>
            <a:endParaRPr lang="en-GB" baseline="0" dirty="0" smtClean="0"/>
          </a:p>
          <a:p>
            <a:r>
              <a:rPr lang="en-GB" baseline="0" dirty="0" smtClean="0"/>
              <a:t>Derived through extensive consultations within the 4 organisations as well as with external experts in different regions</a:t>
            </a:r>
          </a:p>
          <a:p>
            <a:endParaRPr lang="en-GB" baseline="0" dirty="0" smtClean="0"/>
          </a:p>
          <a:p>
            <a:r>
              <a:rPr lang="en-GB" sz="1200" dirty="0" smtClean="0"/>
              <a:t>Estimated 12.7 million people who inject drugs (0.27 %  prevalence)</a:t>
            </a:r>
          </a:p>
          <a:p>
            <a:endParaRPr lang="en-GB" sz="1200" dirty="0" smtClean="0"/>
          </a:p>
          <a:p>
            <a:r>
              <a:rPr lang="en-GB" sz="1200" dirty="0" smtClean="0"/>
              <a:t>Highest rates in Eastern/South Eastern Europe (1.26%) and Central Asia and Transcaucasia (0.76%)</a:t>
            </a:r>
          </a:p>
          <a:p>
            <a:endParaRPr lang="en-GB" sz="1200" dirty="0" smtClean="0"/>
          </a:p>
          <a:p>
            <a:r>
              <a:rPr lang="en-GB" sz="1200" b="0" i="0" u="none" strike="noStrike" kern="1200" baseline="0" dirty="0" smtClean="0">
                <a:solidFill>
                  <a:schemeClr val="tx1"/>
                </a:solidFill>
                <a:latin typeface="Times New Roman" pitchFamily="18" charset="0"/>
                <a:ea typeface="+mn-ea"/>
                <a:cs typeface="Arial" pitchFamily="34" charset="0"/>
              </a:rPr>
              <a:t>In terms of the actual numbers of people who inject drugs, three countries Russian Federation, China and the United</a:t>
            </a:r>
          </a:p>
          <a:p>
            <a:r>
              <a:rPr lang="en-GB" sz="1200" b="0" i="0" u="none" strike="noStrike" kern="1200" baseline="0" dirty="0" smtClean="0">
                <a:solidFill>
                  <a:schemeClr val="tx1"/>
                </a:solidFill>
                <a:latin typeface="Times New Roman" pitchFamily="18" charset="0"/>
                <a:ea typeface="+mn-ea"/>
                <a:cs typeface="Arial" pitchFamily="34" charset="0"/>
              </a:rPr>
              <a:t>States combined account for 46 per cent of the global total.</a:t>
            </a:r>
            <a:endParaRPr lang="en-GB" sz="1200" dirty="0" smtClean="0"/>
          </a:p>
          <a:p>
            <a:endParaRPr lang="en-GB" dirty="0" smtClean="0"/>
          </a:p>
          <a:p>
            <a:r>
              <a:rPr lang="en-GB" sz="1200" dirty="0" smtClean="0"/>
              <a:t>1.7 million PWID living with HIV (13.1% of PWID)</a:t>
            </a:r>
          </a:p>
          <a:p>
            <a:endParaRPr lang="en-GB" sz="1200" dirty="0" smtClean="0"/>
          </a:p>
          <a:p>
            <a:r>
              <a:rPr lang="en-GB" sz="1200" dirty="0" smtClean="0"/>
              <a:t>Highest rates of HIV among PWID in South West Asia (28.8%) and Eastern/South Eastern Europe 923.0%)</a:t>
            </a:r>
          </a:p>
          <a:p>
            <a:endParaRPr lang="en-GB" sz="1200" dirty="0" smtClean="0"/>
          </a:p>
          <a:p>
            <a:r>
              <a:rPr lang="en-GB" sz="1200" b="0" i="0" u="none" strike="noStrike" kern="1200" baseline="0" dirty="0" smtClean="0">
                <a:solidFill>
                  <a:schemeClr val="tx1"/>
                </a:solidFill>
                <a:latin typeface="Times New Roman" pitchFamily="18" charset="0"/>
                <a:ea typeface="+mn-ea"/>
                <a:cs typeface="Arial" pitchFamily="34" charset="0"/>
              </a:rPr>
              <a:t>In terms of the actual number of people who inject drugs living with HIV, four countries combined (China, Pakistan,</a:t>
            </a:r>
          </a:p>
          <a:p>
            <a:r>
              <a:rPr lang="en-GB" sz="1200" b="0" i="0" u="none" strike="noStrike" kern="1200" baseline="0" dirty="0" smtClean="0">
                <a:solidFill>
                  <a:schemeClr val="tx1"/>
                </a:solidFill>
                <a:latin typeface="Times New Roman" pitchFamily="18" charset="0"/>
                <a:ea typeface="+mn-ea"/>
                <a:cs typeface="Arial" pitchFamily="34" charset="0"/>
              </a:rPr>
              <a:t>the Russian Federation and the United States) account for 62 per cent of the global total.</a:t>
            </a:r>
            <a:endParaRPr lang="en-GB" sz="1200"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52% of PWID also have HCV</a:t>
            </a:r>
          </a:p>
          <a:p>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5</a:t>
            </a:fld>
            <a:endParaRPr lang="en-GB" altLang="en-US"/>
          </a:p>
        </p:txBody>
      </p:sp>
    </p:spTree>
    <p:extLst>
      <p:ext uri="{BB962C8B-B14F-4D97-AF65-F5344CB8AC3E}">
        <p14:creationId xmlns:p14="http://schemas.microsoft.com/office/powerpoint/2010/main" val="170262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A comprehensive package of nine evidence-based interventions, for the prevention, treatment and care of HIV among people who inject drugs has been widely endorsed by all stakeholders.</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Of them, the four most effective interventions for HIV prevention, treatment and care are needle and syringe programmes,</a:t>
            </a:r>
          </a:p>
          <a:p>
            <a:r>
              <a:rPr lang="en-GB" sz="1200" b="0" i="0" u="none" strike="noStrike" kern="1200" baseline="0" dirty="0" smtClean="0">
                <a:solidFill>
                  <a:schemeClr val="tx1"/>
                </a:solidFill>
                <a:latin typeface="Times New Roman" pitchFamily="18" charset="0"/>
                <a:ea typeface="+mn-ea"/>
                <a:cs typeface="Arial" pitchFamily="34" charset="0"/>
              </a:rPr>
              <a:t>opioid substitution therapy, HIV testing and counselling, and antiretroviral therapy.</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The coverage of the four most effective interventions is greatest in Western and Central Europe, where harm reduction interventions have been scaled up for more than a decade, leading to a decline in the number of newly diagnosed cases of HIV among people who inject drugs and of AIDS-related deaths attributed to unsafe injecting drug use.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In most countries, the extent of services provided to people who inject drugs falls below the lower-level targets presented in the </a:t>
            </a:r>
            <a:r>
              <a:rPr lang="en-GB" sz="1200" b="0" i="1" u="none" strike="noStrike" kern="1200" baseline="0" dirty="0" smtClean="0">
                <a:solidFill>
                  <a:schemeClr val="tx1"/>
                </a:solidFill>
                <a:latin typeface="Times New Roman" pitchFamily="18" charset="0"/>
                <a:ea typeface="+mn-ea"/>
                <a:cs typeface="Arial" pitchFamily="34" charset="0"/>
              </a:rPr>
              <a:t>Technical Guide</a:t>
            </a:r>
            <a:r>
              <a:rPr lang="en-GB" sz="1200" b="0" i="0" u="none" strike="noStrike" kern="1200" baseline="0" dirty="0" smtClean="0">
                <a:solidFill>
                  <a:schemeClr val="tx1"/>
                </a:solidFill>
                <a:latin typeface="Times New Roman" pitchFamily="18" charset="0"/>
                <a:ea typeface="+mn-ea"/>
                <a:cs typeface="Arial" pitchFamily="34" charset="0"/>
              </a:rPr>
              <a:t>. However, global estimates mask important regional variations.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In the 16  high prevalence countries — which account for 45% of the global number of people who inject drugs and 66 per cent of the global number of people who inject drugs living with HIV —a generally low level of service provision can be noted, particularly with regard to needle and syringe programmes and opioid substitution therapy. </a:t>
            </a:r>
          </a:p>
          <a:p>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6</a:t>
            </a:fld>
            <a:endParaRPr lang="en-GB" altLang="en-US"/>
          </a:p>
        </p:txBody>
      </p:sp>
    </p:spTree>
    <p:extLst>
      <p:ext uri="{BB962C8B-B14F-4D97-AF65-F5344CB8AC3E}">
        <p14:creationId xmlns:p14="http://schemas.microsoft.com/office/powerpoint/2010/main" val="21285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Times New Roman" pitchFamily="18" charset="0"/>
                <a:ea typeface="+mn-ea"/>
                <a:cs typeface="Arial" pitchFamily="34" charset="0"/>
              </a:rPr>
              <a:t>Globally, seizures of heroin and illicit morphine went down 19 per cent in 2012.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The main declines in opiate seizures were reported in South-West Asia and Western and Central Europe, where seizures declined by 29 per cent and 19 per cent respectively.</a:t>
            </a:r>
          </a:p>
          <a:p>
            <a:endParaRPr lang="en-GB" sz="1200" b="0" i="0" u="none" strike="noStrike" kern="1200" baseline="0" dirty="0" smtClean="0">
              <a:solidFill>
                <a:schemeClr val="tx1"/>
              </a:solidFill>
              <a:latin typeface="Times New Roman" pitchFamily="18"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Times New Roman" pitchFamily="18" charset="0"/>
                <a:ea typeface="+mn-ea"/>
                <a:cs typeface="Arial" pitchFamily="34" charset="0"/>
              </a:rPr>
              <a:t>A substantial increase in heroin seizures was reported in Eastern and South-Eastern Europe (15.98 tons in 2012 compared with 9.88 tons in 2011), mainly as a result of increased quantities reported seized in Turkey. The flow of heroin along the long-established Balkan route, from Afghanistan to Western and Central Europe via Iran (Islamic Republic of ) and Turkey, has declined in recent years, but there is evidence of alternate routes developing  the so called Southern route – possibly via Middle East and Africa as well as directly from Pakistan.</a:t>
            </a:r>
          </a:p>
          <a:p>
            <a:endParaRPr lang="en-GB" sz="1200" b="0" i="0" u="none" strike="noStrike" kern="1200" baseline="0" dirty="0" smtClean="0">
              <a:solidFill>
                <a:schemeClr val="tx1"/>
              </a:solidFill>
              <a:latin typeface="Times New Roman" pitchFamily="18" charset="0"/>
              <a:ea typeface="+mn-ea"/>
              <a:cs typeface="Arial" pitchFamily="34" charset="0"/>
            </a:endParaRP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Heroin seizures also increased substantially in Australia and New Zealand (1.09 tons in 2012 compared with 0.61 tons in</a:t>
            </a:r>
          </a:p>
          <a:p>
            <a:r>
              <a:rPr lang="en-GB" sz="1200" b="0" i="0" u="none" strike="noStrike" kern="1200" baseline="0" dirty="0" smtClean="0">
                <a:solidFill>
                  <a:schemeClr val="tx1"/>
                </a:solidFill>
                <a:latin typeface="Times New Roman" pitchFamily="18" charset="0"/>
                <a:ea typeface="+mn-ea"/>
                <a:cs typeface="Arial" pitchFamily="34" charset="0"/>
              </a:rPr>
              <a:t>2011) and in South Asia (1.3 tons in 2012 compared with 0.723 tons reported in 2011).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In North America, heroin seizures declined by 58 per cent in Mexico but increased in the United States, to 5.5 tons in 2012</a:t>
            </a:r>
          </a:p>
          <a:p>
            <a:endParaRPr lang="en-GB" sz="1200" b="0" i="0" u="none" strike="noStrike" kern="1200" baseline="0" dirty="0" smtClean="0">
              <a:solidFill>
                <a:schemeClr val="tx1"/>
              </a:solidFill>
              <a:latin typeface="Times New Roman" pitchFamily="18"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7</a:t>
            </a:fld>
            <a:endParaRPr lang="en-GB" altLang="en-US"/>
          </a:p>
        </p:txBody>
      </p:sp>
    </p:spTree>
    <p:extLst>
      <p:ext uri="{BB962C8B-B14F-4D97-AF65-F5344CB8AC3E}">
        <p14:creationId xmlns:p14="http://schemas.microsoft.com/office/powerpoint/2010/main" val="129323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global</a:t>
            </a:r>
            <a:r>
              <a:rPr lang="en-GB" baseline="0" dirty="0" smtClean="0"/>
              <a:t> area under opium cultivation in 2013 was 296,720 hectares highest level since 1998</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Main increase in opium cultivation was observed in Afghanistan – 36% from 2012.  Though not as pronounced, opium cultivation in Myanmar also continue to increase  - a trend that began after 2006.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global potential production of opium is estimated at 6,883 tons – a return to levels observed in 2011 or 2008. Opium production in Afghanistan accounts for 80% of global opium production.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potential production of heroin has also increased to 560 tons comparable with 2008 estimates</a:t>
            </a:r>
            <a:endParaRPr lang="en-GB"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8</a:t>
            </a:fld>
            <a:endParaRPr lang="en-GB" altLang="en-US"/>
          </a:p>
        </p:txBody>
      </p:sp>
    </p:spTree>
    <p:extLst>
      <p:ext uri="{BB962C8B-B14F-4D97-AF65-F5344CB8AC3E}">
        <p14:creationId xmlns:p14="http://schemas.microsoft.com/office/powerpoint/2010/main" val="116054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Times New Roman" pitchFamily="18" charset="0"/>
                <a:ea typeface="+mn-ea"/>
                <a:cs typeface="Arial" pitchFamily="34" charset="0"/>
              </a:rPr>
              <a:t>In spite of the apparent complexity and the fluctuations in key supply indicators, a long-term perspective (taking 1991 as a starting point) reveals some elements of stability in the </a:t>
            </a:r>
            <a:r>
              <a:rPr lang="en-GB" sz="1200" b="0" i="0" u="none" strike="noStrike" kern="1200" baseline="0" dirty="0" err="1" smtClean="0">
                <a:solidFill>
                  <a:schemeClr val="tx1"/>
                </a:solidFill>
                <a:latin typeface="Times New Roman" pitchFamily="18" charset="0"/>
                <a:ea typeface="+mn-ea"/>
                <a:cs typeface="Arial" pitchFamily="34" charset="0"/>
              </a:rPr>
              <a:t>underlyning</a:t>
            </a:r>
            <a:r>
              <a:rPr lang="en-GB" sz="1200" b="0" i="0" u="none" strike="noStrike" kern="1200" baseline="0" dirty="0" smtClean="0">
                <a:solidFill>
                  <a:schemeClr val="tx1"/>
                </a:solidFill>
                <a:latin typeface="Times New Roman" pitchFamily="18" charset="0"/>
                <a:ea typeface="+mn-ea"/>
                <a:cs typeface="Arial" pitchFamily="34" charset="0"/>
              </a:rPr>
              <a:t> fundamental indicators at a global level. </a:t>
            </a:r>
          </a:p>
          <a:p>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9</a:t>
            </a:fld>
            <a:endParaRPr lang="en-GB" altLang="en-US"/>
          </a:p>
        </p:txBody>
      </p:sp>
    </p:spTree>
    <p:extLst>
      <p:ext uri="{BB962C8B-B14F-4D97-AF65-F5344CB8AC3E}">
        <p14:creationId xmlns:p14="http://schemas.microsoft.com/office/powerpoint/2010/main" val="2281253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28"/>
          <p:cNvSpPr>
            <a:spLocks noChangeArrowheads="1"/>
          </p:cNvSpPr>
          <p:nvPr userDrawn="1"/>
        </p:nvSpPr>
        <p:spPr bwMode="auto">
          <a:xfrm>
            <a:off x="0" y="0"/>
            <a:ext cx="9144000" cy="15573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defRPr/>
            </a:pPr>
            <a:endParaRPr lang="en-GB" altLang="en-US" smtClean="0">
              <a:cs typeface="+mn-cs"/>
            </a:endParaRPr>
          </a:p>
        </p:txBody>
      </p:sp>
      <p:pic>
        <p:nvPicPr>
          <p:cNvPr id="4" name="Picture 1113" descr="UNODC_logo_E_unblue_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088" y="111125"/>
            <a:ext cx="748982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031"/>
          <p:cNvSpPr>
            <a:spLocks noGrp="1" noChangeArrowheads="1"/>
          </p:cNvSpPr>
          <p:nvPr>
            <p:ph type="ctrTitle" sz="quarter"/>
          </p:nvPr>
        </p:nvSpPr>
        <p:spPr>
          <a:xfrm>
            <a:off x="2525713" y="3429000"/>
            <a:ext cx="5791200" cy="549275"/>
          </a:xfrm>
        </p:spPr>
        <p:txBody>
          <a:bodyPr anchor="t">
            <a:spAutoFit/>
          </a:bodyPr>
          <a:lstStyle>
            <a:lvl1pPr>
              <a:defRPr/>
            </a:lvl1pPr>
          </a:lstStyle>
          <a:p>
            <a:pPr lvl="0"/>
            <a:r>
              <a:rPr lang="en-US" altLang="en-US" noProof="0" smtClean="0"/>
              <a:t>Click to edit Master title style</a:t>
            </a:r>
          </a:p>
        </p:txBody>
      </p:sp>
      <p:sp>
        <p:nvSpPr>
          <p:cNvPr id="5" name="Rectangle 1032"/>
          <p:cNvSpPr>
            <a:spLocks noGrp="1" noChangeArrowheads="1"/>
          </p:cNvSpPr>
          <p:nvPr>
            <p:ph type="dt" sz="quarter" idx="10"/>
          </p:nvPr>
        </p:nvSpPr>
        <p:spPr bwMode="auto">
          <a:xfrm>
            <a:off x="6324600" y="61722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cs typeface="+mn-cs"/>
              </a:defRPr>
            </a:lvl1pPr>
          </a:lstStyle>
          <a:p>
            <a:pPr>
              <a:defRPr/>
            </a:pPr>
            <a:endParaRPr lang="en-US" altLang="en-US"/>
          </a:p>
        </p:txBody>
      </p:sp>
    </p:spTree>
    <p:extLst>
      <p:ext uri="{BB962C8B-B14F-4D97-AF65-F5344CB8AC3E}">
        <p14:creationId xmlns:p14="http://schemas.microsoft.com/office/powerpoint/2010/main" val="224686867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988570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6249198"/>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0734172"/>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58301626"/>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Tree>
    <p:extLst>
      <p:ext uri="{BB962C8B-B14F-4D97-AF65-F5344CB8AC3E}">
        <p14:creationId xmlns:p14="http://schemas.microsoft.com/office/powerpoint/2010/main" val="1450826210"/>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7721831"/>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5B60A7-428F-41F5-9FAE-3DE8DB8625E8}" type="slidenum">
              <a:rPr lang="en-GB" altLang="en-US"/>
              <a:pPr>
                <a:defRPr/>
              </a:pPr>
              <a:t>‹#›</a:t>
            </a:fld>
            <a:endParaRPr lang="en-GB" altLang="en-US"/>
          </a:p>
        </p:txBody>
      </p:sp>
    </p:spTree>
    <p:extLst>
      <p:ext uri="{BB962C8B-B14F-4D97-AF65-F5344CB8AC3E}">
        <p14:creationId xmlns:p14="http://schemas.microsoft.com/office/powerpoint/2010/main" val="204485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B4985E-BDB8-4612-8375-6850215F8ADF}" type="slidenum">
              <a:rPr lang="en-GB" altLang="en-US"/>
              <a:pPr>
                <a:defRPr/>
              </a:pPr>
              <a:t>‹#›</a:t>
            </a:fld>
            <a:endParaRPr lang="en-GB" altLang="en-US"/>
          </a:p>
        </p:txBody>
      </p:sp>
    </p:spTree>
    <p:extLst>
      <p:ext uri="{BB962C8B-B14F-4D97-AF65-F5344CB8AC3E}">
        <p14:creationId xmlns:p14="http://schemas.microsoft.com/office/powerpoint/2010/main" val="2723826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4A3247-BC57-4559-981F-74383AC1D661}" type="slidenum">
              <a:rPr lang="en-GB" altLang="en-US"/>
              <a:pPr>
                <a:defRPr/>
              </a:pPr>
              <a:t>‹#›</a:t>
            </a:fld>
            <a:endParaRPr lang="en-GB" altLang="en-US"/>
          </a:p>
        </p:txBody>
      </p:sp>
    </p:spTree>
    <p:extLst>
      <p:ext uri="{BB962C8B-B14F-4D97-AF65-F5344CB8AC3E}">
        <p14:creationId xmlns:p14="http://schemas.microsoft.com/office/powerpoint/2010/main" val="3369827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E0C641-F6F4-48E6-A740-4DFCDB0A24FF}" type="slidenum">
              <a:rPr lang="en-GB" altLang="en-US"/>
              <a:pPr>
                <a:defRPr/>
              </a:pPr>
              <a:t>‹#›</a:t>
            </a:fld>
            <a:endParaRPr lang="en-GB" altLang="en-US"/>
          </a:p>
        </p:txBody>
      </p:sp>
    </p:spTree>
    <p:extLst>
      <p:ext uri="{BB962C8B-B14F-4D97-AF65-F5344CB8AC3E}">
        <p14:creationId xmlns:p14="http://schemas.microsoft.com/office/powerpoint/2010/main" val="127264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4250669"/>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63D15FB4-E339-482D-9AE6-2B67E1894227}" type="slidenum">
              <a:rPr lang="en-GB" altLang="en-US"/>
              <a:pPr>
                <a:defRPr/>
              </a:pPr>
              <a:t>‹#›</a:t>
            </a:fld>
            <a:endParaRPr lang="en-GB" altLang="en-US"/>
          </a:p>
        </p:txBody>
      </p:sp>
    </p:spTree>
    <p:extLst>
      <p:ext uri="{BB962C8B-B14F-4D97-AF65-F5344CB8AC3E}">
        <p14:creationId xmlns:p14="http://schemas.microsoft.com/office/powerpoint/2010/main" val="1519099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3FF0FB97-EB80-461C-8E7B-789C9068F604}" type="slidenum">
              <a:rPr lang="en-GB" altLang="en-US"/>
              <a:pPr>
                <a:defRPr/>
              </a:pPr>
              <a:t>‹#›</a:t>
            </a:fld>
            <a:endParaRPr lang="en-GB" altLang="en-US"/>
          </a:p>
        </p:txBody>
      </p:sp>
    </p:spTree>
    <p:extLst>
      <p:ext uri="{BB962C8B-B14F-4D97-AF65-F5344CB8AC3E}">
        <p14:creationId xmlns:p14="http://schemas.microsoft.com/office/powerpoint/2010/main" val="144284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656D5C4F-B3F4-4399-91C2-83054114B0BB}" type="slidenum">
              <a:rPr lang="en-GB" altLang="en-US"/>
              <a:pPr>
                <a:defRPr/>
              </a:pPr>
              <a:t>‹#›</a:t>
            </a:fld>
            <a:endParaRPr lang="en-GB" altLang="en-US"/>
          </a:p>
        </p:txBody>
      </p:sp>
    </p:spTree>
    <p:extLst>
      <p:ext uri="{BB962C8B-B14F-4D97-AF65-F5344CB8AC3E}">
        <p14:creationId xmlns:p14="http://schemas.microsoft.com/office/powerpoint/2010/main" val="3182358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4125EBD-3B97-4C2A-826E-4DB4ED3939B0}" type="slidenum">
              <a:rPr lang="en-GB" altLang="en-US"/>
              <a:pPr>
                <a:defRPr/>
              </a:pPr>
              <a:t>‹#›</a:t>
            </a:fld>
            <a:endParaRPr lang="en-GB" altLang="en-US"/>
          </a:p>
        </p:txBody>
      </p:sp>
    </p:spTree>
    <p:extLst>
      <p:ext uri="{BB962C8B-B14F-4D97-AF65-F5344CB8AC3E}">
        <p14:creationId xmlns:p14="http://schemas.microsoft.com/office/powerpoint/2010/main" val="1339824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6C3BD91-9C28-498C-9DC7-3FB65093E587}" type="slidenum">
              <a:rPr lang="en-GB" altLang="en-US"/>
              <a:pPr>
                <a:defRPr/>
              </a:pPr>
              <a:t>‹#›</a:t>
            </a:fld>
            <a:endParaRPr lang="en-GB" altLang="en-US"/>
          </a:p>
        </p:txBody>
      </p:sp>
    </p:spTree>
    <p:extLst>
      <p:ext uri="{BB962C8B-B14F-4D97-AF65-F5344CB8AC3E}">
        <p14:creationId xmlns:p14="http://schemas.microsoft.com/office/powerpoint/2010/main" val="3161800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9BEC72-378E-4438-B40B-BB8B1297D04F}" type="slidenum">
              <a:rPr lang="en-GB" altLang="en-US"/>
              <a:pPr>
                <a:defRPr/>
              </a:pPr>
              <a:t>‹#›</a:t>
            </a:fld>
            <a:endParaRPr lang="en-GB" altLang="en-US"/>
          </a:p>
        </p:txBody>
      </p:sp>
    </p:spTree>
    <p:extLst>
      <p:ext uri="{BB962C8B-B14F-4D97-AF65-F5344CB8AC3E}">
        <p14:creationId xmlns:p14="http://schemas.microsoft.com/office/powerpoint/2010/main" val="168445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6FA506-EF48-4F21-B18E-439C5A6D06FD}" type="slidenum">
              <a:rPr lang="en-GB" altLang="en-US"/>
              <a:pPr>
                <a:defRPr/>
              </a:pPr>
              <a:t>‹#›</a:t>
            </a:fld>
            <a:endParaRPr lang="en-GB" altLang="en-US"/>
          </a:p>
        </p:txBody>
      </p:sp>
    </p:spTree>
    <p:extLst>
      <p:ext uri="{BB962C8B-B14F-4D97-AF65-F5344CB8AC3E}">
        <p14:creationId xmlns:p14="http://schemas.microsoft.com/office/powerpoint/2010/main" val="212448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1952015"/>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8667273"/>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800479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2751085"/>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014496"/>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1745273"/>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4603808"/>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A6D7"/>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171450"/>
            <a:ext cx="9144000" cy="898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defRPr/>
            </a:pPr>
            <a:endParaRPr lang="en-GB" altLang="en-US" smtClean="0">
              <a:cs typeface="+mn-cs"/>
            </a:endParaRPr>
          </a:p>
        </p:txBody>
      </p:sp>
      <p:sp>
        <p:nvSpPr>
          <p:cNvPr id="1027" name="Rectangle 1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4" descr="UNODC_logo_E_unblue_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388" y="17463"/>
            <a:ext cx="32416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2"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 id="2147484220" r:id="rId15"/>
  </p:sldLayoutIdLst>
  <p:transition>
    <p:cut/>
  </p:transition>
  <p:txStyles>
    <p:title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p:titleStyle>
    <p:bodyStyle>
      <a:lvl1pPr marL="342900" indent="-342900" algn="l" rtl="0" eaLnBrk="0" fontAlgn="base" hangingPunct="0">
        <a:spcBef>
          <a:spcPct val="20000"/>
        </a:spcBef>
        <a:spcAft>
          <a:spcPct val="0"/>
        </a:spcAft>
        <a:buChar char="•"/>
        <a:defRPr sz="28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FF"/>
          </a:solidFill>
          <a:latin typeface="+mn-lt"/>
        </a:defRPr>
      </a:lvl2pPr>
      <a:lvl3pPr marL="1143000" indent="-228600" algn="l" rtl="0" eaLnBrk="0" fontAlgn="base" hangingPunct="0">
        <a:spcBef>
          <a:spcPct val="20000"/>
        </a:spcBef>
        <a:spcAft>
          <a:spcPct val="0"/>
        </a:spcAft>
        <a:buChar char="•"/>
        <a:defRPr sz="2000">
          <a:solidFill>
            <a:srgbClr val="FFFFFF"/>
          </a:solidFill>
          <a:latin typeface="+mn-lt"/>
        </a:defRPr>
      </a:lvl3pPr>
      <a:lvl4pPr marL="1600200" indent="-228600" algn="l" rtl="0" eaLnBrk="0" fontAlgn="base" hangingPunct="0">
        <a:spcBef>
          <a:spcPct val="20000"/>
        </a:spcBef>
        <a:spcAft>
          <a:spcPct val="0"/>
        </a:spcAft>
        <a:buChar char="–"/>
        <a:defRPr>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514600" indent="-228600" algn="l" rtl="0" fontAlgn="base">
        <a:spcBef>
          <a:spcPct val="20000"/>
        </a:spcBef>
        <a:spcAft>
          <a:spcPct val="0"/>
        </a:spcAft>
        <a:buChar char="»"/>
        <a:defRPr>
          <a:solidFill>
            <a:srgbClr val="FFFFFF"/>
          </a:solidFill>
          <a:latin typeface="+mn-lt"/>
        </a:defRPr>
      </a:lvl6pPr>
      <a:lvl7pPr marL="2971800" indent="-228600" algn="l" rtl="0" fontAlgn="base">
        <a:spcBef>
          <a:spcPct val="20000"/>
        </a:spcBef>
        <a:spcAft>
          <a:spcPct val="0"/>
        </a:spcAft>
        <a:buChar char="»"/>
        <a:defRPr>
          <a:solidFill>
            <a:srgbClr val="FFFFFF"/>
          </a:solidFill>
          <a:latin typeface="+mn-lt"/>
        </a:defRPr>
      </a:lvl7pPr>
      <a:lvl8pPr marL="3429000" indent="-228600" algn="l" rtl="0" fontAlgn="base">
        <a:spcBef>
          <a:spcPct val="20000"/>
        </a:spcBef>
        <a:spcAft>
          <a:spcPct val="0"/>
        </a:spcAft>
        <a:buChar char="»"/>
        <a:defRPr>
          <a:solidFill>
            <a:srgbClr val="FFFFFF"/>
          </a:solidFill>
          <a:latin typeface="+mn-lt"/>
        </a:defRPr>
      </a:lvl8pPr>
      <a:lvl9pPr marL="3886200" indent="-228600" algn="l" rtl="0" fontAlgn="base">
        <a:spcBef>
          <a:spcPct val="20000"/>
        </a:spcBef>
        <a:spcAft>
          <a:spcPct val="0"/>
        </a:spcAft>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FA6D7"/>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cs typeface="+mn-cs"/>
              </a:defRPr>
            </a:lvl1pPr>
          </a:lstStyle>
          <a:p>
            <a:pPr>
              <a:defRPr/>
            </a:pPr>
            <a:endParaRPr lang="en-GB" alt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cs typeface="+mn-cs"/>
              </a:defRPr>
            </a:lvl1pPr>
          </a:lstStyle>
          <a:p>
            <a:pPr>
              <a:defRPr/>
            </a:pPr>
            <a:endParaRPr lang="en-GB" alt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cs typeface="+mn-cs"/>
              </a:defRPr>
            </a:lvl1pPr>
          </a:lstStyle>
          <a:p>
            <a:pPr>
              <a:defRPr/>
            </a:pPr>
            <a:fld id="{551237E8-CCDA-4A05-9A0B-60ED8905C5C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3246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algn="r" eaLnBrk="1" hangingPunct="1">
              <a:spcBef>
                <a:spcPct val="0"/>
              </a:spcBef>
              <a:buFontTx/>
              <a:buNone/>
            </a:pPr>
            <a:endParaRPr lang="en-US" altLang="en-US" sz="1400" b="1"/>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062" y="1634970"/>
            <a:ext cx="3535615"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1160" y="1052737"/>
            <a:ext cx="8199272" cy="576064"/>
          </a:xfrm>
          <a:prstGeom prst="rect">
            <a:avLst/>
          </a:prstGeom>
        </p:spPr>
        <p:txBody>
          <a:bodyPr/>
          <a:lst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r>
              <a:rPr lang="en-GB" kern="0" dirty="0" smtClean="0"/>
              <a:t>Coca cultivation and production</a:t>
            </a:r>
            <a:endParaRPr lang="en-GB" kern="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440" y="1757031"/>
            <a:ext cx="6408712" cy="481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84673"/>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4" y="836711"/>
            <a:ext cx="7560840" cy="652173"/>
          </a:xfrm>
          <a:prstGeom prst="rect">
            <a:avLst/>
          </a:prstGeom>
        </p:spPr>
        <p:txBody>
          <a:bodyPr/>
          <a:lst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r>
              <a:rPr lang="en-GB" sz="3600" kern="0" dirty="0" smtClean="0"/>
              <a:t>Changes in cannabis market in Europe</a:t>
            </a:r>
            <a:endParaRPr lang="en-GB" sz="4000" kern="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94" y="1916832"/>
            <a:ext cx="8197018" cy="316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30015"/>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4" y="836711"/>
            <a:ext cx="7560840" cy="652173"/>
          </a:xfrm>
          <a:prstGeom prst="rect">
            <a:avLst/>
          </a:prstGeom>
        </p:spPr>
        <p:txBody>
          <a:bodyPr/>
          <a:lst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r>
              <a:rPr lang="en-GB" sz="3600" kern="0" dirty="0" smtClean="0"/>
              <a:t>Cannabis </a:t>
            </a:r>
            <a:r>
              <a:rPr lang="en-GB" sz="3600" kern="0" dirty="0" smtClean="0"/>
              <a:t>market in the US</a:t>
            </a:r>
            <a:endParaRPr lang="en-GB" sz="4000" kern="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72816"/>
            <a:ext cx="5184576" cy="475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868845"/>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64" y="1697815"/>
            <a:ext cx="8078014" cy="396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913278"/>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cannabis policy in the Americas</a:t>
            </a:r>
            <a:endParaRPr lang="en-GB" dirty="0"/>
          </a:p>
        </p:txBody>
      </p:sp>
      <p:sp>
        <p:nvSpPr>
          <p:cNvPr id="3" name="Content Placeholder 2"/>
          <p:cNvSpPr>
            <a:spLocks noGrp="1"/>
          </p:cNvSpPr>
          <p:nvPr>
            <p:ph idx="1"/>
          </p:nvPr>
        </p:nvSpPr>
        <p:spPr>
          <a:xfrm>
            <a:off x="683568" y="1556792"/>
            <a:ext cx="7772400" cy="4114800"/>
          </a:xfrm>
        </p:spPr>
        <p:txBody>
          <a:bodyPr/>
          <a:lstStyle/>
          <a:p>
            <a:r>
              <a:rPr lang="en-GB" dirty="0" smtClean="0"/>
              <a:t>INCB position</a:t>
            </a:r>
          </a:p>
          <a:p>
            <a:r>
              <a:rPr lang="en-GB" dirty="0" smtClean="0"/>
              <a:t>Details, design and implementation of the new laws vary significantly </a:t>
            </a:r>
          </a:p>
          <a:p>
            <a:r>
              <a:rPr lang="en-GB" dirty="0" smtClean="0"/>
              <a:t>Need for monitoring and evaluation</a:t>
            </a:r>
          </a:p>
          <a:p>
            <a:pPr lvl="1"/>
            <a:r>
              <a:rPr lang="en-GB" dirty="0" smtClean="0"/>
              <a:t>Health </a:t>
            </a:r>
          </a:p>
          <a:p>
            <a:pPr lvl="2"/>
            <a:r>
              <a:rPr lang="en-GB" dirty="0" smtClean="0"/>
              <a:t>Increase in prevalence from recreational use sale expected , but need to look at the health impact and possible substitution effects</a:t>
            </a:r>
          </a:p>
          <a:p>
            <a:pPr lvl="1"/>
            <a:r>
              <a:rPr lang="en-GB" dirty="0" smtClean="0"/>
              <a:t>Criminal justice</a:t>
            </a:r>
          </a:p>
          <a:p>
            <a:pPr lvl="2"/>
            <a:r>
              <a:rPr lang="en-GB" dirty="0" smtClean="0"/>
              <a:t>Not easy to assess, there are data on persons apprehended for  possession for personal use, but no data to show what happens after in terms of prosecution, conviction and imprisonment</a:t>
            </a:r>
          </a:p>
          <a:p>
            <a:pPr lvl="1"/>
            <a:r>
              <a:rPr lang="en-GB" dirty="0" smtClean="0"/>
              <a:t>Economic costs and benefits  </a:t>
            </a:r>
            <a:endParaRPr lang="en-GB" dirty="0"/>
          </a:p>
        </p:txBody>
      </p:sp>
    </p:spTree>
    <p:extLst>
      <p:ext uri="{BB962C8B-B14F-4D97-AF65-F5344CB8AC3E}">
        <p14:creationId xmlns:p14="http://schemas.microsoft.com/office/powerpoint/2010/main" val="3685018279"/>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4" y="836712"/>
            <a:ext cx="2880320" cy="681037"/>
          </a:xfrm>
          <a:prstGeom prst="rect">
            <a:avLst/>
          </a:prstGeom>
        </p:spPr>
        <p:txBody>
          <a:bodyPr/>
          <a:lst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r>
              <a:rPr lang="en-GB" sz="3200" kern="0" dirty="0" smtClean="0"/>
              <a:t>ATS seizures</a:t>
            </a:r>
            <a:endParaRPr lang="en-GB" sz="3200" kern="0"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 y="4357300"/>
            <a:ext cx="560424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596" y="716496"/>
            <a:ext cx="5931984" cy="364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250127"/>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44488"/>
            <a:ext cx="9324975" cy="1139825"/>
          </a:xfrm>
        </p:spPr>
        <p:txBody>
          <a:bodyPr/>
          <a:lstStyle/>
          <a:p>
            <a:r>
              <a:rPr lang="en-GB" altLang="en-US" sz="2200" smtClean="0"/>
              <a:t>Regional distribution of the value added of the global chemical industry, 1990-2010 </a:t>
            </a:r>
          </a:p>
        </p:txBody>
      </p:sp>
      <p:graphicFrame>
        <p:nvGraphicFramePr>
          <p:cNvPr id="4" name="Chart 3"/>
          <p:cNvGraphicFramePr/>
          <p:nvPr/>
        </p:nvGraphicFramePr>
        <p:xfrm>
          <a:off x="0" y="1124744"/>
          <a:ext cx="8964488"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13316" name="Rectangle 4"/>
          <p:cNvSpPr>
            <a:spLocks noChangeArrowheads="1"/>
          </p:cNvSpPr>
          <p:nvPr/>
        </p:nvSpPr>
        <p:spPr bwMode="auto">
          <a:xfrm>
            <a:off x="179388" y="6338888"/>
            <a:ext cx="8601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200">
                <a:latin typeface="Arial Unicode MS" pitchFamily="34" charset="-128"/>
              </a:rPr>
              <a:t>Source: UNODC estimates based on World Bank, Indicators, August 2013</a:t>
            </a:r>
            <a:r>
              <a:rPr lang="en-GB" altLang="en-US" sz="1600">
                <a:latin typeface="Arial Unicode MS" pitchFamily="34" charset="-128"/>
              </a:rPr>
              <a:t>. </a:t>
            </a:r>
          </a:p>
        </p:txBody>
      </p:sp>
    </p:spTree>
    <p:extLst>
      <p:ext uri="{BB962C8B-B14F-4D97-AF65-F5344CB8AC3E}">
        <p14:creationId xmlns:p14="http://schemas.microsoft.com/office/powerpoint/2010/main" val="3637132437"/>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3" y="579438"/>
            <a:ext cx="4746626" cy="857250"/>
          </a:xfrm>
        </p:spPr>
        <p:txBody>
          <a:bodyPr/>
          <a:lstStyle/>
          <a:p>
            <a:pPr algn="ctr"/>
            <a:r>
              <a:rPr lang="en-GB" altLang="en-US" sz="1800" smtClean="0"/>
              <a:t>Global exports of the chemical industry,</a:t>
            </a:r>
            <a:br>
              <a:rPr lang="en-GB" altLang="en-US" sz="1800" smtClean="0"/>
            </a:br>
            <a:r>
              <a:rPr lang="en-GB" altLang="en-US" sz="1800" smtClean="0"/>
              <a:t>1990-2012</a:t>
            </a:r>
          </a:p>
        </p:txBody>
      </p:sp>
      <p:sp>
        <p:nvSpPr>
          <p:cNvPr id="1638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163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1638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1639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3" name="Rectangle 2"/>
          <p:cNvSpPr/>
          <p:nvPr/>
        </p:nvSpPr>
        <p:spPr>
          <a:xfrm>
            <a:off x="4572000" y="692150"/>
            <a:ext cx="4572000" cy="646113"/>
          </a:xfrm>
          <a:prstGeom prst="rect">
            <a:avLst/>
          </a:prstGeom>
        </p:spPr>
        <p:txBody>
          <a:bodyPr>
            <a:spAutoFit/>
          </a:bodyPr>
          <a:lstStyle/>
          <a:p>
            <a:pPr algn="ctr">
              <a:defRPr/>
            </a:pPr>
            <a:r>
              <a:rPr lang="en-GB" sz="1800" b="1" dirty="0">
                <a:latin typeface="+mj-lt"/>
                <a:cs typeface="+mn-cs"/>
              </a:rPr>
              <a:t>Growth in exports, output and value-added of the chemical industry (based on constant US$)</a:t>
            </a:r>
          </a:p>
        </p:txBody>
      </p:sp>
      <p:sp>
        <p:nvSpPr>
          <p:cNvPr id="16392" name="Rectangle 4"/>
          <p:cNvSpPr>
            <a:spLocks noChangeArrowheads="1"/>
          </p:cNvSpPr>
          <p:nvPr/>
        </p:nvSpPr>
        <p:spPr bwMode="auto">
          <a:xfrm>
            <a:off x="17463" y="6297613"/>
            <a:ext cx="9126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200" dirty="0">
                <a:latin typeface="Arial Unicode MS" pitchFamily="34" charset="-128"/>
              </a:rPr>
              <a:t>Sources: </a:t>
            </a:r>
            <a:r>
              <a:rPr lang="en-GB" altLang="en-US" sz="1200" dirty="0" err="1">
                <a:latin typeface="Arial Unicode MS" pitchFamily="34" charset="-128"/>
              </a:rPr>
              <a:t>UNODC</a:t>
            </a:r>
            <a:r>
              <a:rPr lang="en-GB" altLang="en-US" sz="1200" dirty="0">
                <a:latin typeface="Arial Unicode MS" pitchFamily="34" charset="-128"/>
              </a:rPr>
              <a:t> estimates based on World Bank Indicators, </a:t>
            </a:r>
            <a:r>
              <a:rPr lang="en-GB" altLang="en-US" sz="1200" dirty="0" err="1">
                <a:latin typeface="Arial Unicode MS" pitchFamily="34" charset="-128"/>
              </a:rPr>
              <a:t>UNIDO</a:t>
            </a:r>
            <a:r>
              <a:rPr lang="en-GB" altLang="en-US" sz="1200" dirty="0">
                <a:latin typeface="Arial Unicode MS" pitchFamily="34" charset="-128"/>
              </a:rPr>
              <a:t> Industrial Database and UN </a:t>
            </a:r>
            <a:r>
              <a:rPr lang="en-GB" altLang="en-US" sz="1200" dirty="0" err="1">
                <a:latin typeface="Arial Unicode MS" pitchFamily="34" charset="-128"/>
              </a:rPr>
              <a:t>COMTRADE</a:t>
            </a:r>
            <a:r>
              <a:rPr lang="en-GB" altLang="en-US" sz="1200" dirty="0">
                <a:latin typeface="Arial Unicode MS" pitchFamily="34" charset="-128"/>
              </a:rPr>
              <a:t> (</a:t>
            </a:r>
            <a:r>
              <a:rPr lang="en-GB" altLang="en-US" sz="1200" dirty="0" err="1">
                <a:latin typeface="Arial Unicode MS" pitchFamily="34" charset="-128"/>
              </a:rPr>
              <a:t>SITC</a:t>
            </a:r>
            <a:r>
              <a:rPr lang="en-GB" altLang="en-US" sz="1200" dirty="0">
                <a:latin typeface="Arial Unicode MS" pitchFamily="34" charset="-128"/>
              </a:rPr>
              <a:t> </a:t>
            </a:r>
            <a:r>
              <a:rPr lang="en-GB" altLang="en-US" sz="1200" dirty="0" err="1">
                <a:latin typeface="Arial Unicode MS" pitchFamily="34" charset="-128"/>
              </a:rPr>
              <a:t>Rev.3</a:t>
            </a:r>
            <a:r>
              <a:rPr lang="en-GB" altLang="en-US" sz="1200" dirty="0">
                <a:latin typeface="Arial Unicode MS" pitchFamily="34" charset="-128"/>
              </a:rPr>
              <a:t>). </a:t>
            </a:r>
          </a:p>
        </p:txBody>
      </p:sp>
      <p:graphicFrame>
        <p:nvGraphicFramePr>
          <p:cNvPr id="13" name="Chart 12"/>
          <p:cNvGraphicFramePr>
            <a:graphicFrameLocks noGrp="1"/>
          </p:cNvGraphicFramePr>
          <p:nvPr/>
        </p:nvGraphicFramePr>
        <p:xfrm>
          <a:off x="0" y="1317303"/>
          <a:ext cx="4857750" cy="4933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noGrp="1"/>
          </p:cNvGraphicFramePr>
          <p:nvPr/>
        </p:nvGraphicFramePr>
        <p:xfrm>
          <a:off x="4932040" y="1338263"/>
          <a:ext cx="4192938" cy="48990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8657403"/>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88" y="549275"/>
            <a:ext cx="9144000" cy="858838"/>
          </a:xfrm>
        </p:spPr>
        <p:txBody>
          <a:bodyPr/>
          <a:lstStyle/>
          <a:p>
            <a:r>
              <a:rPr lang="en-GB" altLang="en-US" sz="2300" smtClean="0"/>
              <a:t>Potential manufacture of precursor chemicals (Table I and Table II), 2010-2012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7125"/>
            <a:ext cx="760095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31888"/>
            <a:ext cx="75882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362825" y="3756025"/>
            <a:ext cx="1752600" cy="830263"/>
          </a:xfrm>
          <a:prstGeom prst="rect">
            <a:avLst/>
          </a:prstGeom>
          <a:solidFill>
            <a:srgbClr val="FFFFFF"/>
          </a:solidFill>
          <a:ln w="9525">
            <a:solidFill>
              <a:srgbClr val="FFFFFF"/>
            </a:solidFill>
            <a:miter lim="800000"/>
            <a:headEnd/>
            <a:tailEnd/>
          </a:ln>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200">
                <a:solidFill>
                  <a:schemeClr val="tx1"/>
                </a:solidFill>
                <a:latin typeface="Arial Unicode MS" pitchFamily="34" charset="-128"/>
              </a:rPr>
              <a:t>77 potential precursors producing countries account for 77% of the world population</a:t>
            </a:r>
          </a:p>
        </p:txBody>
      </p:sp>
      <p:sp>
        <p:nvSpPr>
          <p:cNvPr id="10" name="TextBox 9"/>
          <p:cNvSpPr txBox="1">
            <a:spLocks noChangeArrowheads="1"/>
          </p:cNvSpPr>
          <p:nvPr/>
        </p:nvSpPr>
        <p:spPr bwMode="auto">
          <a:xfrm>
            <a:off x="7372350" y="2276475"/>
            <a:ext cx="1752600" cy="1385888"/>
          </a:xfrm>
          <a:prstGeom prst="rect">
            <a:avLst/>
          </a:prstGeom>
          <a:solidFill>
            <a:srgbClr val="FFFFFF"/>
          </a:solidFill>
          <a:ln w="9525">
            <a:solidFill>
              <a:srgbClr val="FFFFFF"/>
            </a:solidFill>
            <a:miter lim="800000"/>
            <a:headEnd/>
            <a:tailEnd/>
          </a:ln>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200">
                <a:solidFill>
                  <a:schemeClr val="tx1"/>
                </a:solidFill>
                <a:latin typeface="Arial Unicode MS" pitchFamily="34" charset="-128"/>
              </a:rPr>
              <a:t>20 countries officially reported manufacture of Table I precursors to UNODC  over the 2010-2012 period </a:t>
            </a:r>
          </a:p>
          <a:p>
            <a:pPr eaLnBrk="1" hangingPunct="1">
              <a:spcBef>
                <a:spcPct val="0"/>
              </a:spcBef>
              <a:buFontTx/>
              <a:buNone/>
            </a:pPr>
            <a:r>
              <a:rPr lang="en-GB" altLang="en-US" sz="1200">
                <a:solidFill>
                  <a:schemeClr val="tx1"/>
                </a:solidFill>
                <a:latin typeface="Arial Unicode MS" pitchFamily="34" charset="-128"/>
              </a:rPr>
              <a:t>(8 in Asia, 8 in Europe and 4 in the Americas).</a:t>
            </a:r>
          </a:p>
        </p:txBody>
      </p:sp>
      <p:sp>
        <p:nvSpPr>
          <p:cNvPr id="23560" name="Rectangle 8"/>
          <p:cNvSpPr>
            <a:spLocks noChangeArrowheads="1"/>
          </p:cNvSpPr>
          <p:nvPr/>
        </p:nvSpPr>
        <p:spPr bwMode="auto">
          <a:xfrm>
            <a:off x="684213" y="6430963"/>
            <a:ext cx="4319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fr-FR" altLang="en-US" sz="1200">
                <a:latin typeface="Arial Unicode MS" pitchFamily="34" charset="-128"/>
              </a:rPr>
              <a:t>Sources: UNODC, Annual  Reports Questionnaire data and UN COMTRADE data. </a:t>
            </a:r>
            <a:endParaRPr lang="en-GB" altLang="en-US" sz="1200">
              <a:latin typeface="Arial Unicode MS" pitchFamily="34" charset="-128"/>
            </a:endParaRPr>
          </a:p>
        </p:txBody>
      </p:sp>
    </p:spTree>
    <p:extLst>
      <p:ext uri="{BB962C8B-B14F-4D97-AF65-F5344CB8AC3E}">
        <p14:creationId xmlns:p14="http://schemas.microsoft.com/office/powerpoint/2010/main" val="150389129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7950" y="404813"/>
            <a:ext cx="9036050" cy="1143000"/>
          </a:xfrm>
        </p:spPr>
        <p:txBody>
          <a:bodyPr/>
          <a:lstStyle/>
          <a:p>
            <a:pPr eaLnBrk="1" hangingPunct="1"/>
            <a:r>
              <a:rPr lang="en-GB" altLang="en-US" sz="2000" smtClean="0"/>
              <a:t>Global (legal) exports of precursor chemicals in constant 2012 US dollars, 1996-2012</a:t>
            </a:r>
          </a:p>
        </p:txBody>
      </p:sp>
      <p:sp>
        <p:nvSpPr>
          <p:cNvPr id="2662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graphicFrame>
        <p:nvGraphicFramePr>
          <p:cNvPr id="7" name="Chart 6"/>
          <p:cNvGraphicFramePr>
            <a:graphicFrameLocks noGrp="1"/>
          </p:cNvGraphicFramePr>
          <p:nvPr/>
        </p:nvGraphicFramePr>
        <p:xfrm>
          <a:off x="107504" y="1267701"/>
          <a:ext cx="8928992"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7"/>
          <p:cNvSpPr>
            <a:spLocks noChangeArrowheads="1"/>
          </p:cNvSpPr>
          <p:nvPr/>
        </p:nvSpPr>
        <p:spPr bwMode="auto">
          <a:xfrm>
            <a:off x="1598613" y="6562725"/>
            <a:ext cx="338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fr-FR" altLang="en-US" sz="1200" dirty="0">
                <a:latin typeface="Arial Unicode MS" pitchFamily="34" charset="-128"/>
              </a:rPr>
              <a:t>Source: </a:t>
            </a:r>
            <a:r>
              <a:rPr lang="fr-FR" altLang="en-US" sz="1200" dirty="0" err="1">
                <a:latin typeface="Arial Unicode MS" pitchFamily="34" charset="-128"/>
              </a:rPr>
              <a:t>COMTRADE</a:t>
            </a:r>
            <a:r>
              <a:rPr lang="fr-FR" altLang="en-US" sz="1200" dirty="0">
                <a:latin typeface="Arial Unicode MS" pitchFamily="34" charset="-128"/>
              </a:rPr>
              <a:t> data. </a:t>
            </a:r>
            <a:endParaRPr lang="en-GB" altLang="en-US" sz="1200" dirty="0">
              <a:latin typeface="Arial Unicode MS" pitchFamily="34" charset="-128"/>
            </a:endParaRPr>
          </a:p>
        </p:txBody>
      </p:sp>
      <p:sp>
        <p:nvSpPr>
          <p:cNvPr id="2" name="TextBox 1"/>
          <p:cNvSpPr txBox="1">
            <a:spLocks noChangeArrowheads="1"/>
          </p:cNvSpPr>
          <p:nvPr/>
        </p:nvSpPr>
        <p:spPr bwMode="auto">
          <a:xfrm>
            <a:off x="1908175" y="1628775"/>
            <a:ext cx="3074988" cy="830263"/>
          </a:xfrm>
          <a:prstGeom prst="rect">
            <a:avLst/>
          </a:prstGeom>
          <a:solidFill>
            <a:srgbClr val="FFFFFF"/>
          </a:solidFill>
          <a:ln w="9525">
            <a:solidFill>
              <a:schemeClr val="tx1"/>
            </a:solidFill>
            <a:miter lim="800000"/>
            <a:headEnd/>
            <a:tailEnd/>
          </a:ln>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600">
                <a:solidFill>
                  <a:schemeClr val="tx1"/>
                </a:solidFill>
                <a:latin typeface="Arial Unicode MS" pitchFamily="34" charset="-128"/>
              </a:rPr>
              <a:t>Change:                  1996-2012:</a:t>
            </a:r>
          </a:p>
          <a:p>
            <a:pPr eaLnBrk="1" hangingPunct="1">
              <a:spcBef>
                <a:spcPct val="0"/>
              </a:spcBef>
              <a:buFontTx/>
              <a:buNone/>
            </a:pPr>
            <a:r>
              <a:rPr lang="en-GB" altLang="en-US" sz="1600">
                <a:solidFill>
                  <a:schemeClr val="tx1"/>
                </a:solidFill>
                <a:latin typeface="Arial Unicode MS" pitchFamily="34" charset="-128"/>
              </a:rPr>
              <a:t>Table I precursors:      +35% </a:t>
            </a:r>
          </a:p>
          <a:p>
            <a:pPr eaLnBrk="1" hangingPunct="1">
              <a:spcBef>
                <a:spcPct val="0"/>
              </a:spcBef>
              <a:buFontTx/>
              <a:buNone/>
            </a:pPr>
            <a:r>
              <a:rPr lang="en-GB" altLang="en-US" sz="1600">
                <a:solidFill>
                  <a:schemeClr val="tx1"/>
                </a:solidFill>
                <a:latin typeface="Arial Unicode MS" pitchFamily="34" charset="-128"/>
              </a:rPr>
              <a:t>Table II precursors:   3½ times </a:t>
            </a:r>
          </a:p>
        </p:txBody>
      </p:sp>
    </p:spTree>
    <p:extLst>
      <p:ext uri="{BB962C8B-B14F-4D97-AF65-F5344CB8AC3E}">
        <p14:creationId xmlns:p14="http://schemas.microsoft.com/office/powerpoint/2010/main" val="2595046412"/>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3008313" cy="670396"/>
          </a:xfrm>
        </p:spPr>
        <p:txBody>
          <a:bodyPr/>
          <a:lstStyle/>
          <a:p>
            <a:r>
              <a:rPr lang="en-GB" sz="2400" dirty="0" smtClean="0"/>
              <a:t>Global Drug use</a:t>
            </a:r>
            <a:endParaRPr lang="en-GB" sz="2400" dirty="0"/>
          </a:p>
        </p:txBody>
      </p:sp>
      <p:pic>
        <p:nvPicPr>
          <p:cNvPr id="2560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8239" y="1772816"/>
            <a:ext cx="809253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615467"/>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09600"/>
            <a:ext cx="7772400" cy="587375"/>
          </a:xfrm>
        </p:spPr>
        <p:txBody>
          <a:bodyPr/>
          <a:lstStyle/>
          <a:p>
            <a:r>
              <a:rPr lang="en-GB" altLang="en-US" sz="2400" smtClean="0"/>
              <a:t>Global seizures of Table I precursors, 1989-2012</a:t>
            </a:r>
            <a:r>
              <a:rPr lang="en-GB" altLang="en-US" smtClean="0"/>
              <a:t> </a:t>
            </a:r>
          </a:p>
        </p:txBody>
      </p:sp>
      <p:sp>
        <p:nvSpPr>
          <p:cNvPr id="2765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2765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2765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27654"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2765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2765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graphicFrame>
        <p:nvGraphicFramePr>
          <p:cNvPr id="25" name="Chart 24"/>
          <p:cNvGraphicFramePr>
            <a:graphicFrameLocks noGrp="1"/>
          </p:cNvGraphicFramePr>
          <p:nvPr/>
        </p:nvGraphicFramePr>
        <p:xfrm>
          <a:off x="251520" y="1196752"/>
          <a:ext cx="8784976"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27658" name="Rectangle 25"/>
          <p:cNvSpPr>
            <a:spLocks noChangeArrowheads="1"/>
          </p:cNvSpPr>
          <p:nvPr/>
        </p:nvSpPr>
        <p:spPr bwMode="auto">
          <a:xfrm>
            <a:off x="111125" y="5915025"/>
            <a:ext cx="90154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100">
                <a:latin typeface="Arial Unicode MS" pitchFamily="34" charset="-128"/>
              </a:rPr>
              <a:t>*cocaine precursor: potassium permanganate; heroin precursor: acetic anhydride; amphetamine-type stimulants (ATS) precursors: P-2-P, phenylacetic acid, ephedrine, pseudoephedrine, norephedrine, 3,4-MDP-2-P, safrole, isosafrole, piperonal; others: lysergic acid; ergometrine, ergotamine, N-Aceylanthranilic acid </a:t>
            </a:r>
          </a:p>
          <a:p>
            <a:pPr eaLnBrk="1" hangingPunct="1">
              <a:spcBef>
                <a:spcPct val="0"/>
              </a:spcBef>
              <a:buFontTx/>
              <a:buNone/>
            </a:pPr>
            <a:r>
              <a:rPr lang="en-GB" altLang="en-US" sz="1100">
                <a:latin typeface="Arial Unicode MS" pitchFamily="34" charset="-128"/>
              </a:rPr>
              <a:t>*preliminary data for 2012; data may still rise once additional information becomes available.</a:t>
            </a:r>
          </a:p>
          <a:p>
            <a:pPr eaLnBrk="1" hangingPunct="1">
              <a:spcBef>
                <a:spcPct val="0"/>
              </a:spcBef>
              <a:buFontTx/>
              <a:buNone/>
            </a:pPr>
            <a:r>
              <a:rPr lang="en-GB" altLang="en-US" sz="1100">
                <a:latin typeface="Arial Unicode MS" pitchFamily="34" charset="-128"/>
              </a:rPr>
              <a:t>Source: INCB, </a:t>
            </a:r>
            <a:r>
              <a:rPr lang="en-GB" altLang="en-US" sz="1100" i="1">
                <a:latin typeface="Arial Unicode MS" pitchFamily="34" charset="-128"/>
              </a:rPr>
              <a:t>2013 Precursors report</a:t>
            </a:r>
            <a:r>
              <a:rPr lang="en-GB" altLang="en-US" sz="1100">
                <a:latin typeface="Arial Unicode MS" pitchFamily="34" charset="-128"/>
              </a:rPr>
              <a:t>, New York 2014 (and previous years). </a:t>
            </a:r>
          </a:p>
        </p:txBody>
      </p:sp>
    </p:spTree>
    <p:extLst>
      <p:ext uri="{BB962C8B-B14F-4D97-AF65-F5344CB8AC3E}">
        <p14:creationId xmlns:p14="http://schemas.microsoft.com/office/powerpoint/2010/main" val="328987315"/>
      </p:ext>
    </p:ext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55576" y="404664"/>
            <a:ext cx="7772400" cy="1008112"/>
          </a:xfrm>
        </p:spPr>
        <p:txBody>
          <a:bodyPr/>
          <a:lstStyle/>
          <a:p>
            <a:r>
              <a:rPr lang="en-GB" altLang="en-US" dirty="0" smtClean="0"/>
              <a:t>Effects of precursor control </a:t>
            </a:r>
          </a:p>
        </p:txBody>
      </p:sp>
      <p:sp>
        <p:nvSpPr>
          <p:cNvPr id="3" name="Content Placeholder 2"/>
          <p:cNvSpPr>
            <a:spLocks noGrp="1"/>
          </p:cNvSpPr>
          <p:nvPr>
            <p:ph idx="1"/>
          </p:nvPr>
        </p:nvSpPr>
        <p:spPr>
          <a:xfrm>
            <a:off x="0" y="1052736"/>
            <a:ext cx="9144000" cy="4906739"/>
          </a:xfrm>
        </p:spPr>
        <p:txBody>
          <a:bodyPr/>
          <a:lstStyle/>
          <a:p>
            <a:r>
              <a:rPr lang="en-GB" altLang="en-US" dirty="0" smtClean="0"/>
              <a:t>Seizures and stopped shipments</a:t>
            </a:r>
          </a:p>
          <a:p>
            <a:pPr lvl="2">
              <a:spcBef>
                <a:spcPts val="0"/>
              </a:spcBef>
            </a:pPr>
            <a:r>
              <a:rPr lang="en-GB" altLang="en-US" dirty="0" smtClean="0"/>
              <a:t>Seizures of Table I precursors:  12-fold increase 1990-92 and 2010-2012</a:t>
            </a:r>
          </a:p>
          <a:p>
            <a:pPr lvl="2">
              <a:spcBef>
                <a:spcPts val="0"/>
              </a:spcBef>
            </a:pPr>
            <a:r>
              <a:rPr lang="en-GB" altLang="en-US" dirty="0" smtClean="0"/>
              <a:t>Stopped precursors shipments even more important than precursors seizures </a:t>
            </a:r>
          </a:p>
          <a:p>
            <a:r>
              <a:rPr lang="en-GB" altLang="en-US" dirty="0" smtClean="0"/>
              <a:t>Additional measurements of ‘effectiveness’: </a:t>
            </a:r>
          </a:p>
          <a:p>
            <a:pPr lvl="1"/>
            <a:r>
              <a:rPr lang="en-GB" altLang="en-US" dirty="0" smtClean="0"/>
              <a:t>Interception rate </a:t>
            </a:r>
            <a:r>
              <a:rPr lang="en-GB" altLang="en-US" sz="1800" dirty="0" smtClean="0"/>
              <a:t>(15%  for diverted potassium permanganate and acetic anhydride over the 2007-2012 period)</a:t>
            </a:r>
          </a:p>
          <a:p>
            <a:pPr lvl="1"/>
            <a:r>
              <a:rPr lang="en-GB" altLang="en-US" dirty="0" smtClean="0"/>
              <a:t>Reduction of drug availability </a:t>
            </a:r>
          </a:p>
          <a:p>
            <a:pPr lvl="2"/>
            <a:r>
              <a:rPr lang="en-GB" altLang="en-US" sz="2400" dirty="0" smtClean="0"/>
              <a:t>Seizures of precursor chemicals compared to drug seizures </a:t>
            </a:r>
          </a:p>
          <a:p>
            <a:pPr marL="914400" lvl="2" indent="0">
              <a:buNone/>
            </a:pPr>
            <a:r>
              <a:rPr lang="en-GB" altLang="en-US" dirty="0" smtClean="0"/>
              <a:t>    Seizures of ecstasy precursors:           18% more than ecstasy seizures (2007-2012); </a:t>
            </a:r>
          </a:p>
          <a:p>
            <a:pPr marL="914400" lvl="2" indent="0">
              <a:spcBef>
                <a:spcPts val="0"/>
              </a:spcBef>
              <a:buNone/>
            </a:pPr>
            <a:r>
              <a:rPr lang="en-GB" altLang="en-US" dirty="0" smtClean="0"/>
              <a:t>    Seizures of amphetamines precursors:  &gt; 2-fold seizures of amphetamine and meth-</a:t>
            </a:r>
          </a:p>
          <a:p>
            <a:pPr marL="914400" lvl="2" indent="0">
              <a:spcBef>
                <a:spcPts val="0"/>
              </a:spcBef>
              <a:buNone/>
            </a:pPr>
            <a:r>
              <a:rPr lang="en-GB" altLang="en-US" dirty="0"/>
              <a:t> </a:t>
            </a:r>
            <a:r>
              <a:rPr lang="en-GB" altLang="en-US" dirty="0" smtClean="0"/>
              <a:t>                                                                                                amphetamine (2007-2012)                  </a:t>
            </a:r>
          </a:p>
          <a:p>
            <a:pPr lvl="2">
              <a:spcBef>
                <a:spcPts val="0"/>
              </a:spcBef>
            </a:pPr>
            <a:r>
              <a:rPr lang="en-GB" altLang="en-US" dirty="0"/>
              <a:t> </a:t>
            </a:r>
            <a:r>
              <a:rPr lang="en-GB" altLang="en-US" sz="2400" dirty="0" smtClean="0"/>
              <a:t>Cases of reductions in supply of drugs linked to precursors control:  </a:t>
            </a:r>
          </a:p>
          <a:p>
            <a:pPr marL="914400" lvl="2" indent="0">
              <a:buNone/>
            </a:pPr>
            <a:r>
              <a:rPr lang="en-GB" altLang="en-US" dirty="0"/>
              <a:t> </a:t>
            </a:r>
            <a:r>
              <a:rPr lang="en-GB" altLang="en-US" dirty="0" smtClean="0"/>
              <a:t>    LSD, </a:t>
            </a:r>
            <a:r>
              <a:rPr lang="en-GB" altLang="en-US" dirty="0" err="1" smtClean="0"/>
              <a:t>methaqualone</a:t>
            </a:r>
            <a:r>
              <a:rPr lang="en-GB" altLang="en-US" dirty="0" smtClean="0"/>
              <a:t>, ecstasy  </a:t>
            </a:r>
          </a:p>
          <a:p>
            <a:pPr lvl="1"/>
            <a:r>
              <a:rPr lang="en-GB" altLang="en-US" dirty="0" smtClean="0"/>
              <a:t>Impact of precursor control on prices:  </a:t>
            </a:r>
          </a:p>
          <a:p>
            <a:pPr marL="457200" lvl="1" indent="0">
              <a:buNone/>
            </a:pPr>
            <a:r>
              <a:rPr lang="en-GB" altLang="en-US" sz="1800" dirty="0" smtClean="0"/>
              <a:t>	Licit: $1-1.5 per litre of acetic anhydride;  Afghanistan: $8 in 2002;  ≈ $200  ($157-$221) in 2013 	 </a:t>
            </a:r>
          </a:p>
        </p:txBody>
      </p:sp>
    </p:spTree>
    <p:extLst>
      <p:ext uri="{BB962C8B-B14F-4D97-AF65-F5344CB8AC3E}">
        <p14:creationId xmlns:p14="http://schemas.microsoft.com/office/powerpoint/2010/main" val="673613275"/>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4213" y="476250"/>
            <a:ext cx="7772400" cy="1143000"/>
          </a:xfrm>
        </p:spPr>
        <p:txBody>
          <a:bodyPr/>
          <a:lstStyle/>
          <a:p>
            <a:r>
              <a:rPr lang="en-GB" altLang="en-US" smtClean="0"/>
              <a:t>Reactions of clandestine operators </a:t>
            </a:r>
          </a:p>
        </p:txBody>
      </p:sp>
      <p:sp>
        <p:nvSpPr>
          <p:cNvPr id="3" name="Content Placeholder 2"/>
          <p:cNvSpPr>
            <a:spLocks noGrp="1"/>
          </p:cNvSpPr>
          <p:nvPr>
            <p:ph idx="1"/>
          </p:nvPr>
        </p:nvSpPr>
        <p:spPr>
          <a:xfrm>
            <a:off x="-2379" y="1340768"/>
            <a:ext cx="9252520" cy="4683125"/>
          </a:xfrm>
        </p:spPr>
        <p:txBody>
          <a:bodyPr/>
          <a:lstStyle/>
          <a:p>
            <a:r>
              <a:rPr lang="en-GB" altLang="en-US" dirty="0" smtClean="0"/>
              <a:t>More sophisticated ways to obtain precursor chemicals</a:t>
            </a:r>
          </a:p>
          <a:p>
            <a:pPr lvl="1"/>
            <a:r>
              <a:rPr lang="en-GB" altLang="en-US" dirty="0" smtClean="0"/>
              <a:t>Creation of specialized groups to obtain the precursors chemicals </a:t>
            </a:r>
          </a:p>
          <a:p>
            <a:pPr lvl="1"/>
            <a:r>
              <a:rPr lang="en-GB" altLang="en-US" dirty="0" smtClean="0"/>
              <a:t>Creation of front companies </a:t>
            </a:r>
          </a:p>
          <a:p>
            <a:pPr lvl="1"/>
            <a:r>
              <a:rPr lang="en-GB" altLang="en-US" dirty="0" smtClean="0"/>
              <a:t>Identification of weak links in the control system </a:t>
            </a:r>
          </a:p>
          <a:p>
            <a:pPr lvl="1"/>
            <a:r>
              <a:rPr lang="en-GB" altLang="en-US" dirty="0" smtClean="0"/>
              <a:t>Identification of weaknesses at the national level </a:t>
            </a:r>
            <a:r>
              <a:rPr lang="en-GB" altLang="en-US" sz="1800" dirty="0" smtClean="0"/>
              <a:t>(diversion from domestic sources)  </a:t>
            </a:r>
          </a:p>
          <a:p>
            <a:pPr lvl="1"/>
            <a:r>
              <a:rPr lang="en-GB" altLang="en-US" dirty="0" smtClean="0"/>
              <a:t>Use of the Internet</a:t>
            </a:r>
          </a:p>
          <a:p>
            <a:r>
              <a:rPr lang="en-GB" altLang="en-US" dirty="0" smtClean="0"/>
              <a:t>Use of pharmaceutical preparations </a:t>
            </a:r>
            <a:r>
              <a:rPr lang="en-GB" altLang="en-US" sz="1800" dirty="0" smtClean="0"/>
              <a:t>(containing ephedrine and pseudoephedrine)</a:t>
            </a:r>
          </a:p>
          <a:p>
            <a:r>
              <a:rPr lang="en-GB" altLang="en-US" dirty="0" smtClean="0"/>
              <a:t>Use of substitute chemicals and pre-precursors  </a:t>
            </a:r>
            <a:r>
              <a:rPr lang="en-GB" altLang="en-US" sz="1800" dirty="0" smtClean="0"/>
              <a:t>(</a:t>
            </a:r>
            <a:r>
              <a:rPr lang="en-GB" altLang="en-US" sz="1800" dirty="0" err="1" smtClean="0"/>
              <a:t>APAAN</a:t>
            </a:r>
            <a:r>
              <a:rPr lang="en-GB" altLang="en-US" sz="1800" dirty="0" smtClean="0"/>
              <a:t>, esters of  phenyl-</a:t>
            </a:r>
            <a:r>
              <a:rPr lang="en-GB" altLang="en-US" sz="1800" dirty="0" err="1" smtClean="0"/>
              <a:t>acete</a:t>
            </a:r>
            <a:r>
              <a:rPr lang="en-GB" altLang="en-US" sz="1800" dirty="0" smtClean="0"/>
              <a:t> (ethyl </a:t>
            </a:r>
            <a:r>
              <a:rPr lang="en-GB" altLang="en-US" sz="1800" dirty="0" err="1" smtClean="0"/>
              <a:t>phenylacete</a:t>
            </a:r>
            <a:r>
              <a:rPr lang="en-GB" altLang="en-US" sz="1800" dirty="0" smtClean="0"/>
              <a:t>, methyl </a:t>
            </a:r>
            <a:r>
              <a:rPr lang="en-GB" altLang="en-US" sz="1800" dirty="0" err="1" smtClean="0"/>
              <a:t>phenylacetate</a:t>
            </a:r>
            <a:r>
              <a:rPr lang="en-GB" altLang="en-US" sz="1800" dirty="0" smtClean="0"/>
              <a:t>), 3,4-</a:t>
            </a:r>
            <a:r>
              <a:rPr lang="en-GB" altLang="en-US" sz="1800" dirty="0" err="1" smtClean="0"/>
              <a:t>MDP</a:t>
            </a:r>
            <a:r>
              <a:rPr lang="en-GB" altLang="en-US" sz="1800" dirty="0" smtClean="0"/>
              <a:t>-2-P methyl </a:t>
            </a:r>
            <a:r>
              <a:rPr lang="en-GB" altLang="en-US" sz="1800" dirty="0" err="1" smtClean="0"/>
              <a:t>glycidate</a:t>
            </a:r>
            <a:r>
              <a:rPr lang="en-GB" altLang="en-US" sz="1800" dirty="0" smtClean="0"/>
              <a:t>, methylamine, etc.) </a:t>
            </a:r>
          </a:p>
          <a:p>
            <a:r>
              <a:rPr lang="en-GB" altLang="en-US" dirty="0" smtClean="0"/>
              <a:t>Production of New Psychoactive Substances (NPS)</a:t>
            </a:r>
          </a:p>
        </p:txBody>
      </p:sp>
    </p:spTree>
    <p:extLst>
      <p:ext uri="{BB962C8B-B14F-4D97-AF65-F5344CB8AC3E}">
        <p14:creationId xmlns:p14="http://schemas.microsoft.com/office/powerpoint/2010/main" val="2093663978"/>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84213" y="476250"/>
            <a:ext cx="7772400" cy="1143000"/>
          </a:xfrm>
        </p:spPr>
        <p:txBody>
          <a:bodyPr/>
          <a:lstStyle/>
          <a:p>
            <a:r>
              <a:rPr lang="en-GB" altLang="en-US" dirty="0" smtClean="0"/>
              <a:t>Conclusions</a:t>
            </a:r>
          </a:p>
        </p:txBody>
      </p:sp>
      <p:sp>
        <p:nvSpPr>
          <p:cNvPr id="3" name="Content Placeholder 2"/>
          <p:cNvSpPr>
            <a:spLocks noGrp="1"/>
          </p:cNvSpPr>
          <p:nvPr>
            <p:ph idx="1"/>
          </p:nvPr>
        </p:nvSpPr>
        <p:spPr>
          <a:xfrm>
            <a:off x="0" y="1268413"/>
            <a:ext cx="9251950" cy="4611687"/>
          </a:xfrm>
        </p:spPr>
        <p:txBody>
          <a:bodyPr/>
          <a:lstStyle/>
          <a:p>
            <a:pPr>
              <a:defRPr/>
            </a:pPr>
            <a:r>
              <a:rPr lang="en-GB" sz="2400" dirty="0" smtClean="0"/>
              <a:t>Potential vulnerabilities of diversion of precursor chemicals increased over the last two decades  </a:t>
            </a:r>
          </a:p>
          <a:p>
            <a:pPr>
              <a:defRPr/>
            </a:pPr>
            <a:r>
              <a:rPr lang="en-GB" sz="2400" dirty="0" smtClean="0"/>
              <a:t>Nonetheless, progress has been made in precursor control since the 1988 Convention was adopted </a:t>
            </a:r>
          </a:p>
          <a:p>
            <a:pPr>
              <a:defRPr/>
            </a:pPr>
            <a:r>
              <a:rPr lang="en-GB" sz="2400" smtClean="0"/>
              <a:t>Challenges are arising </a:t>
            </a:r>
            <a:r>
              <a:rPr lang="en-GB" sz="2400" dirty="0" smtClean="0"/>
              <a:t>from new strategies adopted by operators of clandestine laboratories, notably the use </a:t>
            </a:r>
            <a:r>
              <a:rPr lang="en-GB" sz="2400" smtClean="0"/>
              <a:t>of non-controlled  ‘</a:t>
            </a:r>
            <a:r>
              <a:rPr lang="en-GB" sz="2400" dirty="0" smtClean="0"/>
              <a:t>substitute precursors‘</a:t>
            </a:r>
          </a:p>
          <a:p>
            <a:pPr>
              <a:defRPr/>
            </a:pPr>
            <a:r>
              <a:rPr lang="en-GB" sz="2400" dirty="0"/>
              <a:t> </a:t>
            </a:r>
            <a:r>
              <a:rPr lang="en-GB" sz="2400" dirty="0" smtClean="0"/>
              <a:t>Some of the instruments (international legal requirements) already exist</a:t>
            </a:r>
            <a:r>
              <a:rPr lang="en-GB" dirty="0" smtClean="0"/>
              <a:t>:</a:t>
            </a:r>
          </a:p>
          <a:p>
            <a:pPr lvl="1">
              <a:defRPr/>
            </a:pPr>
            <a:r>
              <a:rPr lang="en-GB" sz="2000" dirty="0" smtClean="0"/>
              <a:t>‘limited international special surveillance list’</a:t>
            </a:r>
          </a:p>
          <a:p>
            <a:pPr lvl="1">
              <a:defRPr/>
            </a:pPr>
            <a:r>
              <a:rPr lang="en-GB" sz="2000" dirty="0" smtClean="0"/>
              <a:t>diversion of non-scheduled substances for clandestine manufacture made a ‘criminal offence’</a:t>
            </a:r>
          </a:p>
          <a:p>
            <a:pPr lvl="1">
              <a:defRPr/>
            </a:pPr>
            <a:r>
              <a:rPr lang="en-GB" sz="2000" dirty="0" smtClean="0"/>
              <a:t>pre-export notifications for non-scheduled substances and pharmaceutical preparations</a:t>
            </a:r>
          </a:p>
          <a:p>
            <a:pPr lvl="1">
              <a:defRPr/>
            </a:pPr>
            <a:r>
              <a:rPr lang="en-GB" sz="2000" dirty="0" smtClean="0"/>
              <a:t>participation in the PICS, including for non-scheduled substances  </a:t>
            </a:r>
          </a:p>
          <a:p>
            <a:pPr>
              <a:defRPr/>
            </a:pPr>
            <a:r>
              <a:rPr lang="en-GB" sz="2400" dirty="0" smtClean="0"/>
              <a:t>… but are still awaiting global implementation</a:t>
            </a:r>
            <a:r>
              <a:rPr lang="en-GB" dirty="0" smtClean="0"/>
              <a:t> </a:t>
            </a:r>
          </a:p>
          <a:p>
            <a:pPr marL="0" indent="0">
              <a:buFontTx/>
              <a:buNone/>
              <a:defRPr/>
            </a:pPr>
            <a:r>
              <a:rPr lang="en-GB" sz="2000" dirty="0"/>
              <a:t> </a:t>
            </a:r>
          </a:p>
        </p:txBody>
      </p:sp>
    </p:spTree>
    <p:extLst>
      <p:ext uri="{BB962C8B-B14F-4D97-AF65-F5344CB8AC3E}">
        <p14:creationId xmlns:p14="http://schemas.microsoft.com/office/powerpoint/2010/main" val="1188374106"/>
      </p:ext>
    </p:ext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22" name="Picture 2" descr="PIC_LOW NO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842963"/>
            <a:ext cx="7561263"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23" name="Rectangle 3"/>
          <p:cNvSpPr>
            <a:spLocks noChangeArrowheads="1"/>
          </p:cNvSpPr>
          <p:nvPr/>
        </p:nvSpPr>
        <p:spPr bwMode="auto">
          <a:xfrm>
            <a:off x="2843213" y="5876925"/>
            <a:ext cx="35766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algn="r" eaLnBrk="1" hangingPunct="1">
              <a:spcBef>
                <a:spcPct val="0"/>
              </a:spcBef>
              <a:buFontTx/>
              <a:buNone/>
            </a:pPr>
            <a:r>
              <a:rPr lang="en-GB" altLang="en-US" sz="2400">
                <a:solidFill>
                  <a:schemeClr val="tx1"/>
                </a:solidFill>
                <a:latin typeface="Frutiger 45"/>
              </a:rPr>
              <a:t>For more information:</a:t>
            </a:r>
            <a:br>
              <a:rPr lang="en-GB" altLang="en-US" sz="2400">
                <a:solidFill>
                  <a:schemeClr val="tx1"/>
                </a:solidFill>
                <a:latin typeface="Frutiger 45"/>
              </a:rPr>
            </a:br>
            <a:r>
              <a:rPr lang="en-GB" altLang="en-US" sz="2400">
                <a:solidFill>
                  <a:schemeClr val="tx1"/>
                </a:solidFill>
                <a:latin typeface="Frutiger 45"/>
              </a:rPr>
              <a:t>http://www.unodc.org/</a:t>
            </a:r>
          </a:p>
        </p:txBody>
      </p:sp>
      <p:sp>
        <p:nvSpPr>
          <p:cNvPr id="1617924" name="Rectangle 4"/>
          <p:cNvSpPr>
            <a:spLocks noChangeArrowheads="1"/>
          </p:cNvSpPr>
          <p:nvPr/>
        </p:nvSpPr>
        <p:spPr bwMode="auto">
          <a:xfrm>
            <a:off x="2897188" y="908050"/>
            <a:ext cx="3619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algn="ctr" eaLnBrk="1" hangingPunct="1">
              <a:spcBef>
                <a:spcPct val="0"/>
              </a:spcBef>
              <a:buFontTx/>
              <a:buNone/>
            </a:pPr>
            <a:r>
              <a:rPr lang="en-GB" altLang="en-US" sz="2400" b="1">
                <a:solidFill>
                  <a:schemeClr val="tx1"/>
                </a:solidFill>
                <a:latin typeface="Frutiger 45"/>
              </a:rPr>
              <a:t>THANK YOU </a:t>
            </a:r>
          </a:p>
          <a:p>
            <a:pPr algn="ctr" eaLnBrk="1" hangingPunct="1">
              <a:spcBef>
                <a:spcPct val="0"/>
              </a:spcBef>
              <a:buFontTx/>
              <a:buNone/>
            </a:pPr>
            <a:r>
              <a:rPr lang="en-GB" altLang="en-US" sz="2400" b="1">
                <a:solidFill>
                  <a:schemeClr val="tx1"/>
                </a:solidFill>
                <a:latin typeface="Frutiger 45"/>
              </a:rPr>
              <a:t>FOR YOUR ATTENTION</a:t>
            </a:r>
          </a:p>
        </p:txBody>
      </p:sp>
    </p:spTree>
    <p:extLst>
      <p:ext uri="{BB962C8B-B14F-4D97-AF65-F5344CB8AC3E}">
        <p14:creationId xmlns:p14="http://schemas.microsoft.com/office/powerpoint/2010/main" val="2915357041"/>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val="1997530075"/>
              </p:ext>
            </p:extLst>
          </p:nvPr>
        </p:nvGraphicFramePr>
        <p:xfrm>
          <a:off x="1187624" y="1700808"/>
          <a:ext cx="669674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23528" y="764704"/>
            <a:ext cx="7416824" cy="461665"/>
          </a:xfrm>
          <a:prstGeom prst="rect">
            <a:avLst/>
          </a:prstGeom>
          <a:noFill/>
        </p:spPr>
        <p:txBody>
          <a:bodyPr wrap="square" rtlCol="0">
            <a:spAutoFit/>
          </a:bodyPr>
          <a:lstStyle/>
          <a:p>
            <a:pPr algn="ctr"/>
            <a:r>
              <a:rPr lang="en-GB" sz="2400" b="1" dirty="0" smtClean="0"/>
              <a:t>Criminal Justice Process</a:t>
            </a:r>
            <a:endParaRPr lang="en-GB" sz="2400" b="1" dirty="0"/>
          </a:p>
        </p:txBody>
      </p:sp>
      <p:sp>
        <p:nvSpPr>
          <p:cNvPr id="5" name="Oval 4"/>
          <p:cNvSpPr/>
          <p:nvPr/>
        </p:nvSpPr>
        <p:spPr bwMode="auto">
          <a:xfrm>
            <a:off x="467544" y="1226369"/>
            <a:ext cx="7848872" cy="1770583"/>
          </a:xfrm>
          <a:prstGeom prst="ellipse">
            <a:avLst/>
          </a:prstGeom>
          <a:noFill/>
          <a:ln w="69850" cap="flat" cmpd="sng" algn="ctr">
            <a:solidFill>
              <a:srgbClr val="F038B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300" b="0" i="0" u="none" strike="noStrike" cap="none" normalizeH="0" baseline="0" smtClean="0">
              <a:ln>
                <a:noFill/>
              </a:ln>
              <a:solidFill>
                <a:srgbClr val="FFFFFF"/>
              </a:solidFill>
              <a:effectLst/>
              <a:latin typeface="Arial Unicode MS" pitchFamily="34" charset="-128"/>
            </a:endParaRPr>
          </a:p>
        </p:txBody>
      </p:sp>
    </p:spTree>
    <p:extLst>
      <p:ext uri="{BB962C8B-B14F-4D97-AF65-F5344CB8AC3E}">
        <p14:creationId xmlns:p14="http://schemas.microsoft.com/office/powerpoint/2010/main" val="368339758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980728"/>
            <a:ext cx="3312368" cy="304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43" y="4028610"/>
            <a:ext cx="3719301" cy="28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16678" y="4149080"/>
            <a:ext cx="4331786" cy="2308324"/>
          </a:xfrm>
          <a:prstGeom prst="rect">
            <a:avLst/>
          </a:prstGeom>
          <a:noFill/>
        </p:spPr>
        <p:txBody>
          <a:bodyPr wrap="square" rtlCol="0">
            <a:spAutoFit/>
          </a:bodyPr>
          <a:lstStyle/>
          <a:p>
            <a:r>
              <a:rPr lang="en-GB" sz="2400" b="1" dirty="0">
                <a:latin typeface="Times New Roman" pitchFamily="18" charset="0"/>
              </a:rPr>
              <a:t>Cannabis is </a:t>
            </a:r>
            <a:r>
              <a:rPr lang="en-GB" sz="2400" b="1" dirty="0" smtClean="0">
                <a:latin typeface="Times New Roman" pitchFamily="18" charset="0"/>
              </a:rPr>
              <a:t>the most </a:t>
            </a:r>
            <a:r>
              <a:rPr lang="en-GB" sz="2400" b="1" dirty="0">
                <a:latin typeface="Times New Roman" pitchFamily="18" charset="0"/>
              </a:rPr>
              <a:t>prominent drug in  </a:t>
            </a:r>
            <a:r>
              <a:rPr lang="en-GB" sz="2400" b="1" dirty="0" smtClean="0">
                <a:latin typeface="Times New Roman" pitchFamily="18" charset="0"/>
              </a:rPr>
              <a:t>offences </a:t>
            </a:r>
            <a:r>
              <a:rPr lang="en-GB" sz="2400" b="1" dirty="0">
                <a:latin typeface="Times New Roman" pitchFamily="18" charset="0"/>
              </a:rPr>
              <a:t>for possession for personal use. </a:t>
            </a:r>
            <a:endParaRPr lang="en-GB" sz="2400" b="1" dirty="0" smtClean="0">
              <a:latin typeface="Times New Roman" pitchFamily="18" charset="0"/>
            </a:endParaRPr>
          </a:p>
          <a:p>
            <a:r>
              <a:rPr lang="en-GB" sz="2400" b="1" dirty="0" smtClean="0">
                <a:latin typeface="Times New Roman" pitchFamily="18" charset="0"/>
              </a:rPr>
              <a:t>For </a:t>
            </a:r>
            <a:r>
              <a:rPr lang="en-GB" sz="2400" b="1" dirty="0">
                <a:latin typeface="Times New Roman" pitchFamily="18" charset="0"/>
              </a:rPr>
              <a:t>trafficking offences, </a:t>
            </a:r>
            <a:r>
              <a:rPr lang="en-GB" sz="2400" b="1" dirty="0" smtClean="0">
                <a:latin typeface="Times New Roman" pitchFamily="18" charset="0"/>
              </a:rPr>
              <a:t>ATS is </a:t>
            </a:r>
            <a:r>
              <a:rPr lang="en-GB" sz="2400" b="1" dirty="0">
                <a:latin typeface="Times New Roman" pitchFamily="18" charset="0"/>
              </a:rPr>
              <a:t>the prominent drug in Asia and cocaine in the Americas</a:t>
            </a:r>
            <a:endParaRPr lang="en-GB" sz="2400" b="1" dirty="0"/>
          </a:p>
        </p:txBody>
      </p:sp>
      <p:sp>
        <p:nvSpPr>
          <p:cNvPr id="8" name="TextBox 7"/>
          <p:cNvSpPr txBox="1"/>
          <p:nvPr/>
        </p:nvSpPr>
        <p:spPr>
          <a:xfrm>
            <a:off x="358806" y="1689273"/>
            <a:ext cx="4331786" cy="2308324"/>
          </a:xfrm>
          <a:prstGeom prst="rect">
            <a:avLst/>
          </a:prstGeom>
          <a:noFill/>
        </p:spPr>
        <p:txBody>
          <a:bodyPr wrap="square" rtlCol="0">
            <a:spAutoFit/>
          </a:bodyPr>
          <a:lstStyle/>
          <a:p>
            <a:r>
              <a:rPr lang="en-GB" sz="2400" b="1" dirty="0">
                <a:latin typeface="Times New Roman" pitchFamily="18" charset="0"/>
              </a:rPr>
              <a:t>Over the period 2003-2012, the annual global proportion of drug users that was arrested for possession for personal use has fluctuated between 3 and 4 per cent</a:t>
            </a:r>
            <a:endParaRPr lang="en-GB" sz="2400" b="1" dirty="0"/>
          </a:p>
        </p:txBody>
      </p:sp>
      <p:sp>
        <p:nvSpPr>
          <p:cNvPr id="2" name="TextBox 1"/>
          <p:cNvSpPr txBox="1"/>
          <p:nvPr/>
        </p:nvSpPr>
        <p:spPr>
          <a:xfrm>
            <a:off x="539552" y="986898"/>
            <a:ext cx="4392488" cy="461665"/>
          </a:xfrm>
          <a:prstGeom prst="rect">
            <a:avLst/>
          </a:prstGeom>
          <a:noFill/>
        </p:spPr>
        <p:txBody>
          <a:bodyPr wrap="square" rtlCol="0">
            <a:spAutoFit/>
          </a:bodyPr>
          <a:lstStyle/>
          <a:p>
            <a:r>
              <a:rPr lang="en-GB" sz="2400" b="1" dirty="0" smtClean="0">
                <a:solidFill>
                  <a:srgbClr val="FF0000"/>
                </a:solidFill>
              </a:rPr>
              <a:t>Drug-related crime</a:t>
            </a:r>
            <a:endParaRPr lang="en-GB" sz="2400" b="1" dirty="0">
              <a:solidFill>
                <a:srgbClr val="FF0000"/>
              </a:solidFill>
            </a:endParaRPr>
          </a:p>
        </p:txBody>
      </p:sp>
    </p:spTree>
    <p:extLst>
      <p:ext uri="{BB962C8B-B14F-4D97-AF65-F5344CB8AC3E}">
        <p14:creationId xmlns:p14="http://schemas.microsoft.com/office/powerpoint/2010/main" val="576564873"/>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3" y="2462064"/>
            <a:ext cx="3008313" cy="1296144"/>
          </a:xfrm>
        </p:spPr>
        <p:txBody>
          <a:bodyPr>
            <a:normAutofit fontScale="90000"/>
          </a:bodyPr>
          <a:lstStyle/>
          <a:p>
            <a:r>
              <a:rPr lang="en-GB" dirty="0" smtClean="0">
                <a:solidFill>
                  <a:srgbClr val="FF0000"/>
                </a:solidFill>
              </a:rPr>
              <a:t>People who </a:t>
            </a:r>
            <a:r>
              <a:rPr lang="en-GB" dirty="0">
                <a:solidFill>
                  <a:srgbClr val="FF0000"/>
                </a:solidFill>
              </a:rPr>
              <a:t>inject drugs</a:t>
            </a:r>
            <a:r>
              <a:rPr lang="en-GB" dirty="0"/>
              <a:t/>
            </a:r>
            <a:br>
              <a:rPr lang="en-GB" dirty="0"/>
            </a:br>
            <a:r>
              <a:rPr lang="en-GB" dirty="0"/>
              <a:t>12.7 million people who inject drugs (0.27 %  prevalence)</a:t>
            </a:r>
            <a:br>
              <a:rPr lang="en-GB" dirty="0"/>
            </a:br>
            <a:endParaRPr lang="en-GB" sz="2000" b="1"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987824" y="836712"/>
            <a:ext cx="6012160" cy="287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3789040"/>
            <a:ext cx="6084168" cy="306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bwMode="auto">
          <a:xfrm>
            <a:off x="78894" y="4077072"/>
            <a:ext cx="3008313"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lnSpcReduction="10000"/>
          </a:bodyPr>
          <a:lstStyle>
            <a:lvl1pPr algn="l" rtl="0" eaLnBrk="0" fontAlgn="base" hangingPunct="0">
              <a:spcBef>
                <a:spcPct val="0"/>
              </a:spcBef>
              <a:spcAft>
                <a:spcPct val="0"/>
              </a:spcAft>
              <a:defRPr sz="2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r>
              <a:rPr lang="en-GB" kern="0" dirty="0" smtClean="0">
                <a:solidFill>
                  <a:srgbClr val="FF0000"/>
                </a:solidFill>
              </a:rPr>
              <a:t>HIV among PWID</a:t>
            </a:r>
          </a:p>
          <a:p>
            <a:r>
              <a:rPr lang="en-GB" dirty="0"/>
              <a:t>1.7 million PWID living with HIV (13.1% of PWID</a:t>
            </a:r>
            <a:r>
              <a:rPr lang="en-GB" dirty="0" smtClean="0"/>
              <a:t>)</a:t>
            </a:r>
            <a:endParaRPr lang="en-GB" kern="0" dirty="0"/>
          </a:p>
        </p:txBody>
      </p:sp>
      <p:sp>
        <p:nvSpPr>
          <p:cNvPr id="6" name="Title 1"/>
          <p:cNvSpPr txBox="1">
            <a:spLocks/>
          </p:cNvSpPr>
          <p:nvPr/>
        </p:nvSpPr>
        <p:spPr bwMode="auto">
          <a:xfrm>
            <a:off x="69555" y="908720"/>
            <a:ext cx="3008313"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2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r>
              <a:rPr lang="en-GB" sz="2500" kern="0" dirty="0" smtClean="0">
                <a:solidFill>
                  <a:srgbClr val="7030A0"/>
                </a:solidFill>
              </a:rPr>
              <a:t>Joint UNODC-UNAIDS-WHO-WB estimates</a:t>
            </a:r>
            <a:r>
              <a:rPr lang="en-GB" kern="0" dirty="0" smtClean="0"/>
              <a:t/>
            </a:r>
            <a:br>
              <a:rPr lang="en-GB" kern="0" dirty="0" smtClean="0"/>
            </a:br>
            <a:endParaRPr lang="en-GB" kern="0" dirty="0"/>
          </a:p>
        </p:txBody>
      </p:sp>
    </p:spTree>
    <p:extLst>
      <p:ext uri="{BB962C8B-B14F-4D97-AF65-F5344CB8AC3E}">
        <p14:creationId xmlns:p14="http://schemas.microsoft.com/office/powerpoint/2010/main" val="3722663752"/>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37" y="1448708"/>
            <a:ext cx="8130195" cy="414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815953"/>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1160" y="908720"/>
            <a:ext cx="3158711" cy="576064"/>
          </a:xfrm>
          <a:prstGeom prst="rect">
            <a:avLst/>
          </a:prstGeom>
        </p:spPr>
        <p:txBody>
          <a:bodyPr/>
          <a:lst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r>
              <a:rPr lang="en-GB" kern="0" dirty="0" smtClean="0"/>
              <a:t>Opiate seizures</a:t>
            </a:r>
            <a:endParaRPr lang="en-GB" kern="0" dirty="0"/>
          </a:p>
        </p:txBody>
      </p:sp>
      <p:pic>
        <p:nvPicPr>
          <p:cNvPr id="266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484785"/>
            <a:ext cx="8017081" cy="517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592454"/>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430" y="692696"/>
            <a:ext cx="541057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5658"/>
            <a:ext cx="5652120" cy="303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61160" y="1052737"/>
            <a:ext cx="3158711" cy="1152128"/>
          </a:xfrm>
          <a:prstGeom prst="rect">
            <a:avLst/>
          </a:prstGeom>
        </p:spPr>
        <p:txBody>
          <a:bodyPr/>
          <a:lst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r>
              <a:rPr lang="en-GB" kern="0" dirty="0" smtClean="0"/>
              <a:t>Opium cultivation and production</a:t>
            </a:r>
            <a:endParaRPr lang="en-GB" kern="0" dirty="0"/>
          </a:p>
        </p:txBody>
      </p:sp>
    </p:spTree>
    <p:extLst>
      <p:ext uri="{BB962C8B-B14F-4D97-AF65-F5344CB8AC3E}">
        <p14:creationId xmlns:p14="http://schemas.microsoft.com/office/powerpoint/2010/main" val="1116364846"/>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92080" y="1340768"/>
            <a:ext cx="3158711" cy="1656184"/>
          </a:xfrm>
          <a:prstGeom prst="rect">
            <a:avLst/>
          </a:prstGeom>
        </p:spPr>
        <p:txBody>
          <a:bodyPr/>
          <a:lst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a:lstStyle>
          <a:p>
            <a:r>
              <a:rPr lang="en-GB" sz="4000" kern="0" dirty="0" smtClean="0"/>
              <a:t>Stability of the opiate global market </a:t>
            </a:r>
            <a:endParaRPr lang="en-GB" sz="4000" kern="0" dirty="0"/>
          </a:p>
        </p:txBody>
      </p:sp>
      <p:sp>
        <p:nvSpPr>
          <p:cNvPr id="5" name="Rectangle 4"/>
          <p:cNvSpPr/>
          <p:nvPr/>
        </p:nvSpPr>
        <p:spPr>
          <a:xfrm>
            <a:off x="4349824" y="2821142"/>
            <a:ext cx="444352" cy="1215717"/>
          </a:xfrm>
          <a:prstGeom prst="rect">
            <a:avLst/>
          </a:prstGeom>
        </p:spPr>
        <p:txBody>
          <a:bodyPr wrap="none">
            <a:spAutoFit/>
          </a:bodyPr>
          <a:lstStyle/>
          <a:p>
            <a:r>
              <a:rPr lang="en-GB" dirty="0"/>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49" y="908720"/>
            <a:ext cx="4263727" cy="57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965845"/>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77A5D5"/>
      </a:lt1>
      <a:dk2>
        <a:srgbClr val="000000"/>
      </a:dk2>
      <a:lt2>
        <a:srgbClr val="808080"/>
      </a:lt2>
      <a:accent1>
        <a:srgbClr val="00CC99"/>
      </a:accent1>
      <a:accent2>
        <a:srgbClr val="3333CC"/>
      </a:accent2>
      <a:accent3>
        <a:srgbClr val="BDCFE7"/>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7300" b="0" i="0" u="none" strike="noStrike" cap="none" normalizeH="0" baseline="0" smtClean="0">
            <a:ln>
              <a:noFill/>
            </a:ln>
            <a:solidFill>
              <a:srgbClr val="FFFFFF"/>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7300" b="0" i="0" u="none" strike="noStrike" cap="none" normalizeH="0" baseline="0" smtClean="0">
            <a:ln>
              <a:noFill/>
            </a:ln>
            <a:solidFill>
              <a:srgbClr val="FFFFFF"/>
            </a:solidFill>
            <a:effectLst/>
            <a:latin typeface="Arial Unicode MS"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7300" b="0" i="0" u="none" strike="noStrike" cap="none" normalizeH="0" baseline="0" smtClean="0">
            <a:ln>
              <a:noFill/>
            </a:ln>
            <a:solidFill>
              <a:srgbClr val="FFFFFF"/>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7300" b="0" i="0" u="none" strike="noStrike" cap="none" normalizeH="0" baseline="0" smtClean="0">
            <a:ln>
              <a:noFill/>
            </a:ln>
            <a:solidFill>
              <a:srgbClr val="FFFFFF"/>
            </a:solidFill>
            <a:effectLst/>
            <a:latin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77A5D5"/>
    </a:lt1>
    <a:dk2>
      <a:srgbClr val="000000"/>
    </a:dk2>
    <a:lt2>
      <a:srgbClr val="808080"/>
    </a:lt2>
    <a:accent1>
      <a:srgbClr val="00CC99"/>
    </a:accent1>
    <a:accent2>
      <a:srgbClr val="3333CC"/>
    </a:accent2>
    <a:accent3>
      <a:srgbClr val="BDCFE7"/>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4175</Words>
  <Application>Microsoft Office PowerPoint</Application>
  <PresentationFormat>On-screen Show (4:3)</PresentationFormat>
  <Paragraphs>317</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 Design</vt:lpstr>
      <vt:lpstr>Custom Design</vt:lpstr>
      <vt:lpstr>PowerPoint Presentation</vt:lpstr>
      <vt:lpstr>Global Drug use</vt:lpstr>
      <vt:lpstr>PowerPoint Presentation</vt:lpstr>
      <vt:lpstr>PowerPoint Presentation</vt:lpstr>
      <vt:lpstr>People who inject drugs 12.7 million people who inject drugs (0.27 %  prevalence)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Changing cannabis policy in the Americas</vt:lpstr>
      <vt:lpstr>PowerPoint Presentation</vt:lpstr>
      <vt:lpstr>Regional distribution of the value added of the global chemical industry, 1990-2010 </vt:lpstr>
      <vt:lpstr>Global exports of the chemical industry, 1990-2012</vt:lpstr>
      <vt:lpstr>Potential manufacture of precursor chemicals (Table I and Table II), 2010-2012</vt:lpstr>
      <vt:lpstr>Global (legal) exports of precursor chemicals in constant 2012 US dollars, 1996-2012</vt:lpstr>
      <vt:lpstr>Global seizures of Table I precursors, 1989-2012 </vt:lpstr>
      <vt:lpstr>Effects of precursor control </vt:lpstr>
      <vt:lpstr>Reactions of clandestine operators </vt:lpstr>
      <vt:lpstr>Conclusions</vt:lpstr>
      <vt:lpstr>PowerPoint Presentation</vt:lpstr>
    </vt:vector>
  </TitlesOfParts>
  <Company>UNOV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Angela Me</cp:lastModifiedBy>
  <cp:revision>1904</cp:revision>
  <cp:lastPrinted>2014-06-26T11:39:26Z</cp:lastPrinted>
  <dcterms:created xsi:type="dcterms:W3CDTF">2003-04-01T06:49:12Z</dcterms:created>
  <dcterms:modified xsi:type="dcterms:W3CDTF">2014-06-26T11:42:07Z</dcterms:modified>
</cp:coreProperties>
</file>