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7"/>
  </p:notesMasterIdLst>
  <p:handoutMasterIdLst>
    <p:handoutMasterId r:id="rId18"/>
  </p:handoutMasterIdLst>
  <p:sldIdLst>
    <p:sldId id="270" r:id="rId3"/>
    <p:sldId id="271" r:id="rId4"/>
    <p:sldId id="272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87" r:id="rId13"/>
    <p:sldId id="288" r:id="rId14"/>
    <p:sldId id="289" r:id="rId15"/>
    <p:sldId id="290" r:id="rId16"/>
  </p:sldIdLst>
  <p:sldSz cx="9144000" cy="5143500" type="screen16x9"/>
  <p:notesSz cx="6858000" cy="9144000"/>
  <p:defaultTextStyle>
    <a:defPPr>
      <a:defRPr lang="en-US"/>
    </a:defPPr>
    <a:lvl1pPr marL="0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4"/>
    <p:restoredTop sz="93002"/>
  </p:normalViewPr>
  <p:slideViewPr>
    <p:cSldViewPr>
      <p:cViewPr varScale="1">
        <p:scale>
          <a:sx n="107" d="100"/>
          <a:sy n="107" d="100"/>
        </p:scale>
        <p:origin x="126" y="3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80B4E-D6AD-4266-9331-6DBA686EDF8D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D446F-C790-42F6-BF20-CCA8449F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26305-C8B0-B44B-8E3F-15EBA209D3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904B5-BF73-1E4B-A710-D310038E5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3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videos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each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02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Times New Roman" panose="02020603050405020304" pitchFamily="18" charset="0"/>
              </a:rPr>
              <a:t>To enable the video in a slideshow mode please follow these steps: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“Enable Content” in the yellow line at the top of the window (if it appears).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Click with the right button of the mouse on the video and select “Preview” from the drop-down menu. </a:t>
            </a:r>
          </a:p>
          <a:p>
            <a:pPr marL="457200" indent="-457200">
              <a:buAutoNum type="arabicPeriod"/>
            </a:pPr>
            <a:r>
              <a:rPr lang="en-US" sz="1200" dirty="0">
                <a:cs typeface="Times New Roman" panose="02020603050405020304" pitchFamily="18" charset="0"/>
              </a:rPr>
              <a:t>Wait few seconds until the video loads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904B5-BF73-1E4B-A710-D310038E5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7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21601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62575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3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57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4J Module PPT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1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3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25A52-1907-424F-B966-B593B32A90F7}" type="datetimeFigureOut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18/10/2018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38398" tIns="19198" rIns="38398" bIns="1919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08EA7-A193-F847-A9A1-437C1BD81AA2}" type="slidenum">
              <a:rPr lang="en-GB">
                <a:solidFill>
                  <a:srgbClr val="7E7E7E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54770"/>
            <a:ext cx="8474075" cy="8370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4650" y="1200151"/>
            <a:ext cx="846455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0100" y="4874420"/>
            <a:ext cx="609600" cy="183356"/>
          </a:xfrm>
          <a:prstGeom prst="rect">
            <a:avLst/>
          </a:prstGeom>
        </p:spPr>
        <p:txBody>
          <a:bodyPr lIns="91423" tIns="45711" rIns="91423" bIns="45711" anchor="t"/>
          <a:lstStyle>
            <a:lvl1pPr>
              <a:defRPr/>
            </a:lvl1pPr>
          </a:lstStyle>
          <a:p>
            <a:pPr>
              <a:defRPr/>
            </a:pPr>
            <a:fld id="{743BD5F9-4490-774B-830A-E7B4C4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4895850"/>
            <a:ext cx="6705600" cy="171450"/>
          </a:xfrm>
          <a:prstGeom prst="rect">
            <a:avLst/>
          </a:prstGeom>
        </p:spPr>
        <p:txBody>
          <a:bodyPr lIns="91423" tIns="45711" rIns="91423" bIns="45711"/>
          <a:lstStyle>
            <a:lvl1pPr>
              <a:defRPr>
                <a:latin typeface="Times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561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"/>
            <a:ext cx="9144000" cy="5142161"/>
          </a:xfrm>
          <a:prstGeom prst="rect">
            <a:avLst/>
          </a:prstGeom>
        </p:spPr>
      </p:pic>
      <p:sp>
        <p:nvSpPr>
          <p:cNvPr id="23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648121" y="1476032"/>
            <a:ext cx="3788113" cy="2707136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0"/>
            <a:ext cx="9144000" cy="5142161"/>
          </a:xfrm>
          <a:prstGeom prst="rect">
            <a:avLst/>
          </a:prstGeom>
        </p:spPr>
      </p:pic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ortfolio-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DohaBackground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"/>
            <a:ext cx="9144000" cy="5142161"/>
          </a:xfrm>
          <a:prstGeom prst="rect">
            <a:avLst/>
          </a:prstGeom>
        </p:spPr>
      </p:pic>
      <p:sp>
        <p:nvSpPr>
          <p:cNvPr id="34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>
            <a:lvl1pPr>
              <a:defRPr sz="23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19"/>
          <p:cNvCxnSpPr/>
          <p:nvPr userDrawn="1"/>
        </p:nvCxnSpPr>
        <p:spPr>
          <a:xfrm>
            <a:off x="628652" y="4786312"/>
            <a:ext cx="5846573" cy="0"/>
          </a:xfrm>
          <a:prstGeom prst="line">
            <a:avLst/>
          </a:prstGeom>
          <a:ln w="28575" cmpd="sng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82" y="4554583"/>
            <a:ext cx="2091063" cy="33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705725"/>
          </a:xfrm>
          <a:prstGeom prst="rect">
            <a:avLst/>
          </a:prstGeom>
        </p:spPr>
        <p:txBody>
          <a:bodyPr vert="horz" lIns="91423" tIns="45711" rIns="91423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1690"/>
            <a:ext cx="8229600" cy="2754306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"/>
            <a:ext cx="9143999" cy="9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80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ctr" defTabSz="914226" rtl="0" eaLnBrk="1" latinLnBrk="0" hangingPunct="1">
        <a:spcBef>
          <a:spcPct val="0"/>
        </a:spcBef>
        <a:buNone/>
        <a:defRPr sz="4400" kern="1200">
          <a:solidFill>
            <a:srgbClr val="648AC6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3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6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9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6" algn="l" defTabSz="9142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76779" tIns="38390" rIns="76779" bIns="383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76779" tIns="38390" rIns="76779" bIns="383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l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ct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76779" tIns="38390" rIns="76779" bIns="38390" rtlCol="0" anchor="ctr"/>
          <a:lstStyle>
            <a:lvl1pPr marL="0" indent="0" algn="r">
              <a:buFont typeface="Arial"/>
              <a:buNone/>
              <a:defRPr sz="1000">
                <a:solidFill>
                  <a:schemeClr val="tx1">
                    <a:tint val="75000"/>
                  </a:schemeClr>
                </a:solidFill>
                <a:latin typeface="Raleway Regular"/>
                <a:cs typeface="Raleway Regular"/>
              </a:defRPr>
            </a:lvl1pPr>
          </a:lstStyle>
          <a:p>
            <a:pPr defTabSz="767796"/>
            <a:fld id="{FCEE2C88-6C8F-484D-AF69-578F576B1F44}" type="slidenum">
              <a:rPr lang="en-US" smtClean="0">
                <a:solidFill>
                  <a:srgbClr val="7E7E7E">
                    <a:tint val="75000"/>
                  </a:srgbClr>
                </a:solidFill>
              </a:rPr>
              <a:pPr defTabSz="767796"/>
              <a:t>‹#›</a:t>
            </a:fld>
            <a:endParaRPr lang="en-US">
              <a:solidFill>
                <a:srgbClr val="7E7E7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marL="0" indent="0" algn="l" defTabSz="767796" rtl="0" eaLnBrk="1" latinLnBrk="0" hangingPunct="1">
        <a:lnSpc>
          <a:spcPct val="90000"/>
        </a:lnSpc>
        <a:spcBef>
          <a:spcPct val="0"/>
        </a:spcBef>
        <a:buFont typeface="Arial"/>
        <a:buNone/>
        <a:defRPr lang="en-US" sz="2500" kern="1200">
          <a:solidFill>
            <a:schemeClr val="tx1"/>
          </a:solidFill>
          <a:latin typeface="Eurostile"/>
          <a:ea typeface="+mj-ea"/>
          <a:cs typeface="Eurostile"/>
        </a:defRPr>
      </a:lvl1pPr>
    </p:titleStyle>
    <p:bodyStyle>
      <a:lvl1pPr marL="0" indent="0" algn="l" defTabSz="7677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1pPr>
      <a:lvl2pPr marL="383898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7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2pPr>
      <a:lvl3pPr marL="767796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5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3pPr>
      <a:lvl4pPr marL="1151694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 smtClean="0">
          <a:solidFill>
            <a:schemeClr val="tx1"/>
          </a:solidFill>
          <a:effectLst/>
          <a:latin typeface="Apex"/>
          <a:ea typeface="+mn-ea"/>
          <a:cs typeface="Apex"/>
        </a:defRPr>
      </a:lvl4pPr>
      <a:lvl5pPr marL="1535593" indent="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lang="en-US" sz="1300" kern="1200" dirty="0">
          <a:solidFill>
            <a:schemeClr val="tx1"/>
          </a:solidFill>
          <a:effectLst/>
          <a:latin typeface="Apex"/>
          <a:ea typeface="+mn-ea"/>
          <a:cs typeface="Apex"/>
        </a:defRPr>
      </a:lvl5pPr>
      <a:lvl6pPr marL="2111440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7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5" indent="-191950" algn="l" defTabSz="7677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4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3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1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89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87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86" algn="l" defTabSz="7677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https://www.youtube.com/embed/Mv8GdWVvNwM" TargetMode="External"/><Relationship Id="rId1" Type="http://schemas.openxmlformats.org/officeDocument/2006/relationships/video" Target="https://www.youtube.com/embed/9tU-D-m2JY8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50303045_Evidence_That_Gendered_Wording_in_Job_Advertisements_Exists_and_Sustains_Gender_Inequality" TargetMode="External"/><Relationship Id="rId2" Type="http://schemas.openxmlformats.org/officeDocument/2006/relationships/hyperlink" Target="http://multipleidentitieslgbtq.wiki.westga.edu/file/view/crenshaw1991.pdf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nwlc-ciw49tixgw5lbab.stackpathdns.com/wp-content/uploads/2017/07/Equal-Pay-for-Black-Women.pdf" TargetMode="External"/><Relationship Id="rId5" Type="http://schemas.openxmlformats.org/officeDocument/2006/relationships/hyperlink" Target="https://warwick.ac.uk/fac/arts/english/currentstudents/pg/masters/modules/postcol_theory/mohanty_under_western_eyes_revisted.pdf" TargetMode="External"/><Relationship Id="rId4" Type="http://schemas.openxmlformats.org/officeDocument/2006/relationships/hyperlink" Target="https://www.researchgate.net/publication/275714106_In_A_Different_Voice_Psychological_Theory_and_Women's_Develop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p.utm.edu/care-eth/" TargetMode="External"/><Relationship Id="rId2" Type="http://schemas.openxmlformats.org/officeDocument/2006/relationships/hyperlink" Target="https://www.researchgate.net/profile/Vrushali_Patil6/publication/259713108_From_Patriarchy_to_Intersectionality_A_Transnational_Feminist_Assessment_of_How_Far_We've_Really_Come/links/5665acdf08ae192bbf925a5a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unwomen.org/en/what-we-do/ending-violence-against-women/facts-and-figur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https://www.youtube.com/embed/hD5f8GuNuGQ" TargetMode="External"/><Relationship Id="rId1" Type="http://schemas.openxmlformats.org/officeDocument/2006/relationships/video" Target="https://www.youtube.com/embed/XlRxqC0Sze4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y7rrJAC84FA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3670526"/>
          </a:xfrm>
          <a:prstGeom prst="rect">
            <a:avLst/>
          </a:prstGeom>
          <a:noFill/>
        </p:spPr>
        <p:txBody>
          <a:bodyPr wrap="square" lIns="38391" tIns="19194" rIns="38391" bIns="19194">
            <a:spAutoFit/>
          </a:bodyPr>
          <a:lstStyle/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dirty="0">
              <a:solidFill>
                <a:srgbClr val="FFFFFF"/>
              </a:solidFill>
              <a:latin typeface="LaTo light"/>
              <a:cs typeface="LaTo light"/>
            </a:endParaRPr>
          </a:p>
          <a:p>
            <a:pPr algn="ctr" defTabSz="767650">
              <a:defRPr/>
            </a:pPr>
            <a:endParaRPr lang="en-US" b="1" spc="126" dirty="0">
              <a:solidFill>
                <a:srgbClr val="FFFFFF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Eurostile"/>
              <a:cs typeface="Eurostile"/>
            </a:endParaRP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Justice (E4J)</a:t>
            </a:r>
          </a:p>
          <a:p>
            <a:pPr algn="ctr" defTabSz="767650">
              <a:defRPr/>
            </a:pPr>
            <a:r>
              <a:rPr lang="en-US" sz="3000" b="1" spc="126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 and Ethics</a:t>
            </a:r>
          </a:p>
          <a:p>
            <a:pPr algn="ctr" defTabSz="767650">
              <a:defRPr/>
            </a:pPr>
            <a:endParaRPr lang="en-US" sz="3000" b="1" spc="126" dirty="0">
              <a:solidFill>
                <a:srgbClr val="AC42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spc="150" dirty="0">
                <a:solidFill>
                  <a:srgbClr val="AC42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9: Gender Dimensions of Ethics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06" y="275733"/>
            <a:ext cx="1138736" cy="907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1454-C67E-4AB1-8135-1120416C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Implicit gender bias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F5999-F717-4A5E-ADE2-92C3B8F3DA40}"/>
              </a:ext>
            </a:extLst>
          </p:cNvPr>
          <p:cNvSpPr/>
          <p:nvPr/>
        </p:nvSpPr>
        <p:spPr>
          <a:xfrm>
            <a:off x="1331640" y="163564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ex"/>
              </a:rPr>
              <a:t>E4: The “Gender-Career Implicit Associations Test”</a:t>
            </a:r>
          </a:p>
          <a:p>
            <a:endParaRPr lang="en-GB" sz="2000" b="1" dirty="0">
              <a:latin typeface="Apex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ex"/>
              </a:rPr>
              <a:t>E5: Gender equity in recruitment advertisements (“Gender Decoder”)</a:t>
            </a:r>
            <a:endParaRPr lang="en-US" sz="2000" b="1" dirty="0"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27028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EB54-D2E1-4D5E-9A57-8C5ED844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24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Sexual harassment online and at work 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DFD63-C0F7-4E60-8B12-AE04E87D9D76}"/>
              </a:ext>
            </a:extLst>
          </p:cNvPr>
          <p:cNvSpPr txBox="1"/>
          <p:nvPr/>
        </p:nvSpPr>
        <p:spPr>
          <a:xfrm>
            <a:off x="179512" y="119198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E6: Sexual harassment online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9BBE0642-E597-48D2-9257-072F336E0A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9512" y="1579589"/>
            <a:ext cx="4032448" cy="2288305"/>
          </a:xfrm>
          <a:prstGeom prst="rect">
            <a:avLst/>
          </a:prstGeom>
        </p:spPr>
      </p:pic>
      <p:pic>
        <p:nvPicPr>
          <p:cNvPr id="5" name="Online Media 4">
            <a:hlinkClick r:id="" action="ppaction://media"/>
            <a:extLst>
              <a:ext uri="{FF2B5EF4-FFF2-40B4-BE49-F238E27FC236}">
                <a16:creationId xmlns:a16="http://schemas.microsoft.com/office/drawing/2014/main" id="{A7927B0E-67A0-4F76-8155-5E8BE2D8D3D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77771" y="1563638"/>
            <a:ext cx="4096453" cy="23042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E0DAAC-096B-4CC0-AAE7-CDEB9F605185}"/>
              </a:ext>
            </a:extLst>
          </p:cNvPr>
          <p:cNvSpPr txBox="1"/>
          <p:nvPr/>
        </p:nvSpPr>
        <p:spPr>
          <a:xfrm>
            <a:off x="4716015" y="1195244"/>
            <a:ext cx="409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E7: Sexual harassment at work</a:t>
            </a:r>
          </a:p>
        </p:txBody>
      </p:sp>
    </p:spTree>
    <p:extLst>
      <p:ext uri="{BB962C8B-B14F-4D97-AF65-F5344CB8AC3E}">
        <p14:creationId xmlns:p14="http://schemas.microsoft.com/office/powerpoint/2010/main" val="18343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A1454-C67E-4AB1-8135-1120416C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Class wrap up – “Minute Paper”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F5999-F717-4A5E-ADE2-92C3B8F3DA40}"/>
              </a:ext>
            </a:extLst>
          </p:cNvPr>
          <p:cNvSpPr/>
          <p:nvPr/>
        </p:nvSpPr>
        <p:spPr>
          <a:xfrm>
            <a:off x="1331640" y="163564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ex"/>
              </a:rPr>
              <a:t>What was the most important thing you learned today?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b="1" dirty="0">
              <a:latin typeface="Apex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Apex"/>
              </a:rPr>
              <a:t>What question remains in your mind?</a:t>
            </a:r>
          </a:p>
        </p:txBody>
      </p:sp>
    </p:spTree>
    <p:extLst>
      <p:ext uri="{BB962C8B-B14F-4D97-AF65-F5344CB8AC3E}">
        <p14:creationId xmlns:p14="http://schemas.microsoft.com/office/powerpoint/2010/main" val="904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82F5-2AEB-488D-BFD9-8DFB4DDA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41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Core reading</a:t>
            </a:r>
            <a:endParaRPr lang="en-GB" sz="3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EEADB-3853-436D-B811-7E33CC728C9F}"/>
              </a:ext>
            </a:extLst>
          </p:cNvPr>
          <p:cNvSpPr/>
          <p:nvPr/>
        </p:nvSpPr>
        <p:spPr>
          <a:xfrm>
            <a:off x="628650" y="1131590"/>
            <a:ext cx="7886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/>
              <a:t> Crenshaw, </a:t>
            </a:r>
            <a:r>
              <a:rPr lang="en-GB" sz="1600" dirty="0" err="1"/>
              <a:t>Kimberle</a:t>
            </a:r>
            <a:r>
              <a:rPr lang="en-GB" sz="1600" dirty="0"/>
              <a:t> (1991).</a:t>
            </a:r>
            <a:r>
              <a:rPr lang="en-GB" sz="1600" dirty="0">
                <a:solidFill>
                  <a:srgbClr val="333333"/>
                </a:solidFill>
              </a:rPr>
              <a:t> </a:t>
            </a:r>
            <a:r>
              <a:rPr lang="en-GB" sz="1600" dirty="0">
                <a:solidFill>
                  <a:srgbClr val="337AB7"/>
                </a:solidFill>
                <a:hlinkClick r:id="rId2"/>
              </a:rPr>
              <a:t>Mapping the margins: intersectionality, identity politics, and violence against women of </a:t>
            </a:r>
            <a:r>
              <a:rPr lang="en-GB" sz="1600" dirty="0" err="1">
                <a:solidFill>
                  <a:srgbClr val="337AB7"/>
                </a:solidFill>
                <a:hlinkClick r:id="rId2"/>
              </a:rPr>
              <a:t>color</a:t>
            </a:r>
            <a:r>
              <a:rPr lang="en-GB" sz="1600" dirty="0"/>
              <a:t>. </a:t>
            </a:r>
            <a:r>
              <a:rPr lang="en-GB" sz="1600" i="1" dirty="0"/>
              <a:t>Stanford Law Review</a:t>
            </a:r>
            <a:r>
              <a:rPr lang="en-GB" sz="1600" dirty="0"/>
              <a:t>, vol. 43, No. 6, pp. 1241-1299.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/>
              <a:t> Gaucher, Danielle, Justin P. Friesen and Aaron C. Kay (2011).</a:t>
            </a:r>
            <a:r>
              <a:rPr lang="en-GB" sz="1600" dirty="0">
                <a:solidFill>
                  <a:srgbClr val="333333"/>
                </a:solidFill>
              </a:rPr>
              <a:t> </a:t>
            </a:r>
            <a:r>
              <a:rPr lang="en-GB" sz="1600" dirty="0">
                <a:solidFill>
                  <a:srgbClr val="337AB7"/>
                </a:solidFill>
                <a:hlinkClick r:id="rId3"/>
              </a:rPr>
              <a:t>Evidence that gendered wording in job advertisements exists and sustains gender inequality</a:t>
            </a:r>
            <a:r>
              <a:rPr lang="en-GB" sz="1600" dirty="0"/>
              <a:t>. </a:t>
            </a:r>
            <a:r>
              <a:rPr lang="en-GB" sz="1600" i="1" dirty="0"/>
              <a:t>Journal of Personality and Social Psychology</a:t>
            </a:r>
            <a:r>
              <a:rPr lang="en-GB" sz="1600" dirty="0"/>
              <a:t>, vol. 101, No. 1, pp. 109-28.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/>
              <a:t> Gilligan Carol (1982).</a:t>
            </a:r>
            <a:r>
              <a:rPr lang="en-GB" sz="1600" dirty="0">
                <a:solidFill>
                  <a:srgbClr val="333333"/>
                </a:solidFill>
              </a:rPr>
              <a:t> </a:t>
            </a:r>
            <a:r>
              <a:rPr lang="en-GB" sz="1600" i="1" dirty="0">
                <a:solidFill>
                  <a:srgbClr val="337AB7"/>
                </a:solidFill>
                <a:hlinkClick r:id="rId4"/>
              </a:rPr>
              <a:t>In a Different Voice</a:t>
            </a:r>
            <a:r>
              <a:rPr lang="en-GB" sz="1600" dirty="0"/>
              <a:t>. Cambridge: Harvard University Press.  » See especially pp. 24-39.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/>
              <a:t> Mohanty, Chandra T. (2003).</a:t>
            </a:r>
            <a:r>
              <a:rPr lang="en-GB" sz="1600" dirty="0">
                <a:solidFill>
                  <a:srgbClr val="333333"/>
                </a:solidFill>
              </a:rPr>
              <a:t> </a:t>
            </a:r>
            <a:r>
              <a:rPr lang="en-GB" sz="1600" dirty="0">
                <a:solidFill>
                  <a:srgbClr val="337AB7"/>
                </a:solidFill>
                <a:hlinkClick r:id="rId5"/>
              </a:rPr>
              <a:t>'Under western eyes' revisited: feminist solidarity through </a:t>
            </a:r>
            <a:r>
              <a:rPr lang="en-GB" sz="1600" dirty="0" err="1">
                <a:solidFill>
                  <a:srgbClr val="337AB7"/>
                </a:solidFill>
                <a:hlinkClick r:id="rId5"/>
              </a:rPr>
              <a:t>anticapitalist</a:t>
            </a:r>
            <a:r>
              <a:rPr lang="en-GB" sz="1600" dirty="0">
                <a:solidFill>
                  <a:srgbClr val="337AB7"/>
                </a:solidFill>
                <a:hlinkClick r:id="rId5"/>
              </a:rPr>
              <a:t> struggles</a:t>
            </a:r>
            <a:r>
              <a:rPr lang="en-GB" sz="1600" dirty="0">
                <a:solidFill>
                  <a:srgbClr val="333333"/>
                </a:solidFill>
              </a:rPr>
              <a:t>. </a:t>
            </a:r>
            <a:r>
              <a:rPr lang="en-GB" sz="1600" i="1" dirty="0"/>
              <a:t>Signs</a:t>
            </a:r>
            <a:r>
              <a:rPr lang="en-GB" sz="1600" dirty="0"/>
              <a:t> vol. 28, No. 2, pp. 499-535.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/>
              <a:t> National Women's Law Centre (2017).</a:t>
            </a:r>
            <a:r>
              <a:rPr lang="en-GB" sz="1600" dirty="0">
                <a:solidFill>
                  <a:srgbClr val="333333"/>
                </a:solidFill>
              </a:rPr>
              <a:t> </a:t>
            </a:r>
            <a:r>
              <a:rPr lang="en-GB" sz="1600" i="1" dirty="0">
                <a:solidFill>
                  <a:srgbClr val="337AB7"/>
                </a:solidFill>
                <a:hlinkClick r:id="rId6"/>
              </a:rPr>
              <a:t>Equal Pay for Black Women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6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1C71-22DF-4445-9E6C-9AFAA454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886700" cy="994172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008080"/>
                </a:solidFill>
                <a:latin typeface="Arial Narrow" panose="020B0606020202030204" pitchFamily="34" charset="0"/>
              </a:rPr>
              <a:t>Core reading II:</a:t>
            </a:r>
            <a:endParaRPr lang="en-GB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8A7B19-6535-43CF-A6EB-86EA0B3A048A}"/>
              </a:ext>
            </a:extLst>
          </p:cNvPr>
          <p:cNvSpPr/>
          <p:nvPr/>
        </p:nvSpPr>
        <p:spPr>
          <a:xfrm>
            <a:off x="467544" y="699542"/>
            <a:ext cx="78867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Noddings </a:t>
            </a:r>
            <a:r>
              <a:rPr lang="en-GB" sz="1600" dirty="0" err="1"/>
              <a:t>Nel</a:t>
            </a:r>
            <a:r>
              <a:rPr lang="en-GB" sz="1600" dirty="0"/>
              <a:t>. (1984). </a:t>
            </a:r>
            <a:r>
              <a:rPr lang="en-GB" sz="1600" i="1" dirty="0"/>
              <a:t>Caring: A Feminine Approach to Ethics and Moral Education</a:t>
            </a:r>
            <a:r>
              <a:rPr lang="en-GB" sz="1600" dirty="0"/>
              <a:t> </a:t>
            </a:r>
            <a:r>
              <a:rPr lang="en-GB" sz="1600" i="1" dirty="0"/>
              <a:t>.</a:t>
            </a:r>
            <a:r>
              <a:rPr lang="en-GB" sz="1600" dirty="0"/>
              <a:t> Los Angeles: University of California Press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Patil</a:t>
            </a:r>
            <a:r>
              <a:rPr lang="en-GB" sz="1600" dirty="0"/>
              <a:t>, </a:t>
            </a:r>
            <a:r>
              <a:rPr lang="en-GB" sz="1600" dirty="0" err="1"/>
              <a:t>Vrushali</a:t>
            </a:r>
            <a:r>
              <a:rPr lang="en-GB" sz="1600" dirty="0"/>
              <a:t> (2013). </a:t>
            </a:r>
            <a:r>
              <a:rPr lang="en-GB" sz="1600" dirty="0">
                <a:hlinkClick r:id="rId2"/>
              </a:rPr>
              <a:t>From patriarchy to intersectionality: a transnational feminist assessment of how far we've really come</a:t>
            </a:r>
            <a:r>
              <a:rPr lang="en-GB" sz="1600" dirty="0"/>
              <a:t>. </a:t>
            </a:r>
            <a:r>
              <a:rPr lang="en-GB" sz="1600" i="1" dirty="0"/>
              <a:t>Signs: Journal of Women in Culture and Society</a:t>
            </a:r>
            <a:r>
              <a:rPr lang="en-GB" sz="1600" dirty="0"/>
              <a:t>, vol. 38, No. 4, pp. 847-867.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Sander-Staudt, Maureen (2018). </a:t>
            </a:r>
            <a:r>
              <a:rPr lang="en-GB" sz="1600" dirty="0">
                <a:hlinkClick r:id="rId3"/>
              </a:rPr>
              <a:t>Care Ethics</a:t>
            </a:r>
            <a:r>
              <a:rPr lang="en-GB" sz="1600" dirty="0"/>
              <a:t>. </a:t>
            </a:r>
            <a:r>
              <a:rPr lang="en-GB" sz="1600" i="1" dirty="0"/>
              <a:t>The Internet Encyclopaedia of Philosophy</a:t>
            </a:r>
            <a:r>
              <a:rPr lang="en-GB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Tronto</a:t>
            </a:r>
            <a:r>
              <a:rPr lang="en-GB" sz="1600" dirty="0"/>
              <a:t>, Joan (2005). An ethic of care. In </a:t>
            </a:r>
            <a:r>
              <a:rPr lang="en-GB" sz="1600" i="1" dirty="0"/>
              <a:t>Feminist theory: a philosophical anthology</a:t>
            </a:r>
            <a:r>
              <a:rPr lang="en-GB" sz="1600" dirty="0"/>
              <a:t>, Ann E. Cudd and Robin O. Andreasen, eds. Malden, Massachusetts: Blackwell Publishing.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 err="1"/>
              <a:t>Tronto</a:t>
            </a:r>
            <a:r>
              <a:rPr lang="en-GB" sz="1600" dirty="0"/>
              <a:t>, Joan C. (2010). Creating caring institutions: politics, plurality, and purpose. </a:t>
            </a:r>
            <a:r>
              <a:rPr lang="en-GB" sz="1600" i="1" dirty="0"/>
              <a:t>Ethics and Social Welfare,</a:t>
            </a:r>
            <a:r>
              <a:rPr lang="en-GB" sz="1600" dirty="0"/>
              <a:t> vol. 4, pp. 158-71.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UN Women (2017). </a:t>
            </a:r>
            <a:r>
              <a:rPr lang="en-GB" sz="1600" i="1" dirty="0">
                <a:hlinkClick r:id="rId4"/>
              </a:rPr>
              <a:t>Facts and Figures: Ending Violence Against Women</a:t>
            </a:r>
            <a:r>
              <a:rPr lang="en-GB" sz="1600" dirty="0"/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7198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Agenda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266825"/>
            <a:ext cx="8094663" cy="30146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1800" dirty="0"/>
              <a:t>Class overview (15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Ethics of Care (25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CA" sz="1800" dirty="0"/>
              <a:t>Gender discrimination (40 minutes)</a:t>
            </a:r>
            <a:endParaRPr lang="en-GB" sz="1800" dirty="0"/>
          </a:p>
          <a:p>
            <a:pPr marL="342900" indent="-342900">
              <a:buFont typeface="Arial" charset="0"/>
              <a:buChar char="•"/>
            </a:pPr>
            <a:r>
              <a:rPr lang="en-GB" sz="1800" dirty="0"/>
              <a:t>Balancing self and other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Implicit gender bias  (30 minutes)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Sexual harassment online and at work (30 mins)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800" dirty="0">
                <a:cs typeface="Arial" charset="0"/>
              </a:rPr>
              <a:t>Conclusion (10 minutes)</a:t>
            </a:r>
            <a:endParaRPr lang="en-GB" sz="1800" dirty="0"/>
          </a:p>
          <a:p>
            <a:endParaRPr lang="en-GB" sz="1800" dirty="0"/>
          </a:p>
          <a:p>
            <a:pPr>
              <a:lnSpc>
                <a:spcPct val="150000"/>
              </a:lnSpc>
            </a:pPr>
            <a:endParaRPr lang="en-GB" sz="1800" b="1" dirty="0">
              <a:solidFill>
                <a:schemeClr val="accent6"/>
              </a:solidFill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b="1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Learning Outcomes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81793" y="1357287"/>
            <a:ext cx="8094663" cy="30146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Upon completion of this module students should be able to: </a:t>
            </a:r>
          </a:p>
          <a:p>
            <a:endParaRPr lang="en-US" sz="18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Define gender, gender discrimination, intersectionality, and the Ethics of Care theory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Understand the ways in which people are marginalized based on gender, and the ways in which gender intersects with other structures of power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Detect sexism in one’s everyday life and understand the ways one can combat it individually and collectively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Understand feminism and feminist ethics in their historical context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Apply the Ethics of Care theory to address and prevent gender discrimination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dirty="0"/>
              <a:t>Demonstrate what it means in one’s own everyday life to take a moral position against gender discrimination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58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Introduction to the gender dimensions of ethics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600" y="156363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Basic terms: gender and gender discrimination</a:t>
            </a:r>
          </a:p>
          <a:p>
            <a:endParaRPr lang="en-GB" b="1" u="sng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Ethics of Care in historical context</a:t>
            </a:r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10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Ethics of Care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08275"/>
            <a:ext cx="77768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1600" b="1" u="sng" dirty="0">
                <a:latin typeface="Apex"/>
              </a:rPr>
              <a:t>Key characteristics of Ethics of Care (</a:t>
            </a:r>
            <a:r>
              <a:rPr lang="en-GB" sz="1600" b="1" u="sng" dirty="0" err="1">
                <a:latin typeface="Apex"/>
              </a:rPr>
              <a:t>EoC</a:t>
            </a:r>
            <a:r>
              <a:rPr lang="en-GB" sz="1600" b="1" u="sng" dirty="0">
                <a:latin typeface="Apex"/>
              </a:rPr>
              <a:t>):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pex"/>
              </a:rPr>
              <a:t>The complexity and variation in degrees of dependence and interdependence between people and institutions over time are acknowledged and considered.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pex"/>
              </a:rPr>
              <a:t>Those people particularly impacted by our choices need to be considered carefully in our decision-making. Those especially vulnerable deserve extra consideration, love and care.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pex"/>
              </a:rPr>
              <a:t>Rather than relying on a “blanket” or “one size fits all” approach, it is necessary to attend to contextual details of situations in order to safeguard and promote the actual specific interests of those involved.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pex"/>
            </a:endParaRPr>
          </a:p>
        </p:txBody>
      </p:sp>
    </p:spTree>
    <p:extLst>
      <p:ext uri="{BB962C8B-B14F-4D97-AF65-F5344CB8AC3E}">
        <p14:creationId xmlns:p14="http://schemas.microsoft.com/office/powerpoint/2010/main" val="32794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Gender discrimination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275606"/>
            <a:ext cx="350865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/>
              <a:t>Forms of gender discrimination: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Sexism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Implicit sexism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Sexual harassment</a:t>
            </a:r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Sexual assault</a:t>
            </a:r>
            <a:endParaRPr lang="en-GB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pPr marL="800013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52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47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Gender discrimination (exercises)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03598"/>
            <a:ext cx="396044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E1: </a:t>
            </a:r>
            <a:r>
              <a:rPr lang="en-GB" sz="1600" b="1" dirty="0"/>
              <a:t>Privilege is invisible to those who have it</a:t>
            </a:r>
            <a:endParaRPr lang="en-US" sz="1600" b="1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8A0EF101-8671-44A3-BBE0-70D1BE9441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3528" y="1627047"/>
            <a:ext cx="3744416" cy="2232248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id="{A29BFC57-CA93-4863-915B-E028E2C4C8C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88024" y="1627047"/>
            <a:ext cx="3968440" cy="2232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11F6CD-1BAF-4221-9F64-1D0D25F2DFE5}"/>
              </a:ext>
            </a:extLst>
          </p:cNvPr>
          <p:cNvSpPr txBox="1"/>
          <p:nvPr/>
        </p:nvSpPr>
        <p:spPr>
          <a:xfrm>
            <a:off x="4716016" y="1203598"/>
            <a:ext cx="396044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E2: </a:t>
            </a:r>
            <a:r>
              <a:rPr lang="en-GB" sz="1600" b="1" dirty="0"/>
              <a:t>The power walk (role play)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126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Balancing self and other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82045"/>
            <a:ext cx="777686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to determine where to start– and stop – caring?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 to implement </a:t>
            </a:r>
            <a:r>
              <a:rPr lang="en-GB" dirty="0" err="1"/>
              <a:t>EoC</a:t>
            </a:r>
            <a:r>
              <a:rPr lang="en-GB" dirty="0"/>
              <a:t> approach in our own lives in everyday situations involving gender inequality</a:t>
            </a:r>
            <a:r>
              <a:rPr lang="en-US" dirty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How to address </a:t>
            </a:r>
            <a:r>
              <a:rPr lang="en-GB" dirty="0"/>
              <a:t>our own implicit gender-based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81FC-1B82-1F4B-96A8-30C2EB07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0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CA" sz="30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Balancing self and other (exercise)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059582"/>
            <a:ext cx="201622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E3: Self vs. other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C88AEBA0-D175-4B87-A947-6AC9665DB9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8451" y="1491630"/>
            <a:ext cx="4968552" cy="27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Ruby - Coloured 3 Light 1">
      <a:dk1>
        <a:srgbClr val="7E7E7E"/>
      </a:dk1>
      <a:lt1>
        <a:srgbClr val="FFFFFF"/>
      </a:lt1>
      <a:dk2>
        <a:srgbClr val="888888"/>
      </a:dk2>
      <a:lt2>
        <a:srgbClr val="FFFFFF"/>
      </a:lt2>
      <a:accent1>
        <a:srgbClr val="C42A13"/>
      </a:accent1>
      <a:accent2>
        <a:srgbClr val="F9711C"/>
      </a:accent2>
      <a:accent3>
        <a:srgbClr val="92AF27"/>
      </a:accent3>
      <a:accent4>
        <a:srgbClr val="38B28A"/>
      </a:accent4>
      <a:accent5>
        <a:srgbClr val="16749F"/>
      </a:accent5>
      <a:accent6>
        <a:srgbClr val="041B31"/>
      </a:accent6>
      <a:hlink>
        <a:srgbClr val="F33B48"/>
      </a:hlink>
      <a:folHlink>
        <a:srgbClr val="FFC000"/>
      </a:folHlink>
    </a:clrScheme>
    <a:fontScheme name="Custom 1">
      <a:majorFont>
        <a:latin typeface="Eurostile"/>
        <a:ea typeface=""/>
        <a:cs typeface=""/>
      </a:majorFont>
      <a:minorFont>
        <a:latin typeface="Apex New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655</Words>
  <Application>Microsoft Office PowerPoint</Application>
  <PresentationFormat>On-screen Show (16:9)</PresentationFormat>
  <Paragraphs>100</Paragraphs>
  <Slides>14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Apex</vt:lpstr>
      <vt:lpstr>Apex New Book</vt:lpstr>
      <vt:lpstr>Eurostile</vt:lpstr>
      <vt:lpstr>LaTo light</vt:lpstr>
      <vt:lpstr>Raleway Light</vt:lpstr>
      <vt:lpstr>Raleway Regular</vt:lpstr>
      <vt:lpstr>Arial</vt:lpstr>
      <vt:lpstr>Arial Narrow</vt:lpstr>
      <vt:lpstr>Calibri</vt:lpstr>
      <vt:lpstr>Times</vt:lpstr>
      <vt:lpstr>Times New Roman</vt:lpstr>
      <vt:lpstr>Wingdings</vt:lpstr>
      <vt:lpstr>Office Theme</vt:lpstr>
      <vt:lpstr>Default Theme</vt:lpstr>
      <vt:lpstr>PowerPoint Presentation</vt:lpstr>
      <vt:lpstr>Agenda</vt:lpstr>
      <vt:lpstr>Learning Outcomes</vt:lpstr>
      <vt:lpstr>Introduction to the gender dimensions of ethics</vt:lpstr>
      <vt:lpstr>Ethics of Care</vt:lpstr>
      <vt:lpstr>Gender discrimination</vt:lpstr>
      <vt:lpstr>Gender discrimination (exercises)</vt:lpstr>
      <vt:lpstr>Balancing self and other</vt:lpstr>
      <vt:lpstr>Balancing self and other (exercise)</vt:lpstr>
      <vt:lpstr>Implicit gender bias </vt:lpstr>
      <vt:lpstr>Sexual harassment online and at work </vt:lpstr>
      <vt:lpstr>Class wrap up – “Minute Paper”</vt:lpstr>
      <vt:lpstr>Core reading</vt:lpstr>
      <vt:lpstr>Core reading II:</vt:lpstr>
    </vt:vector>
  </TitlesOfParts>
  <Company>UNOV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Sauer</dc:creator>
  <cp:lastModifiedBy>Katharina Kiener-Manu</cp:lastModifiedBy>
  <cp:revision>49</cp:revision>
  <dcterms:created xsi:type="dcterms:W3CDTF">2016-11-08T12:49:39Z</dcterms:created>
  <dcterms:modified xsi:type="dcterms:W3CDTF">2018-10-18T15:05:05Z</dcterms:modified>
</cp:coreProperties>
</file>