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13"/>
  </p:notesMasterIdLst>
  <p:handoutMasterIdLst>
    <p:handoutMasterId r:id="rId14"/>
  </p:handoutMasterIdLst>
  <p:sldIdLst>
    <p:sldId id="270" r:id="rId3"/>
    <p:sldId id="271" r:id="rId4"/>
    <p:sldId id="272" r:id="rId5"/>
    <p:sldId id="278" r:id="rId6"/>
    <p:sldId id="279" r:id="rId7"/>
    <p:sldId id="280" r:id="rId8"/>
    <p:sldId id="281" r:id="rId9"/>
    <p:sldId id="282" r:id="rId10"/>
    <p:sldId id="283" r:id="rId11"/>
    <p:sldId id="284" r:id="rId12"/>
  </p:sldIdLst>
  <p:sldSz cx="9144000" cy="5143500" type="screen16x9"/>
  <p:notesSz cx="6858000" cy="9144000"/>
  <p:defaultTextStyle>
    <a:defPPr>
      <a:defRPr lang="en-US"/>
    </a:defPPr>
    <a:lvl1pPr marL="0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39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52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66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92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05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8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04"/>
    <p:restoredTop sz="93002"/>
  </p:normalViewPr>
  <p:slideViewPr>
    <p:cSldViewPr>
      <p:cViewPr varScale="1">
        <p:scale>
          <a:sx n="107" d="100"/>
          <a:sy n="107" d="100"/>
        </p:scale>
        <p:origin x="126" y="42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6" d="100"/>
          <a:sy n="126" d="100"/>
        </p:scale>
        <p:origin x="4912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80B4E-D6AD-4266-9331-6DBA686EDF8D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D446F-C790-42F6-BF20-CCA8449F1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922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26305-C8B0-B44B-8E3F-15EBA209D32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904B5-BF73-1E4B-A710-D310038E5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32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39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52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66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2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05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038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038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221601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625756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835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057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4J Module PPT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with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4"/>
            <a:ext cx="9144000" cy="5142161"/>
          </a:xfrm>
          <a:prstGeom prst="rect">
            <a:avLst/>
          </a:prstGeom>
        </p:spPr>
      </p:pic>
      <p:sp>
        <p:nvSpPr>
          <p:cNvPr id="23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648121" y="1476032"/>
            <a:ext cx="3788113" cy="2707136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3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7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1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19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03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87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7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38398" tIns="19198" rIns="38398" bIns="1919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D325A52-1907-424F-B966-B593B32A90F7}" type="datetimeFigureOut">
              <a:rPr lang="en-GB">
                <a:solidFill>
                  <a:srgbClr val="7E7E7E">
                    <a:tint val="75000"/>
                  </a:srgbClr>
                </a:solidFill>
              </a:rPr>
              <a:pPr/>
              <a:t>18/10/2018</a:t>
            </a:fld>
            <a:endParaRPr lang="en-GB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endParaRPr lang="en-GB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38398" tIns="19198" rIns="38398" bIns="1919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8108EA7-A193-F847-A9A1-437C1BD81AA2}" type="slidenum">
              <a:rPr lang="en-GB">
                <a:solidFill>
                  <a:srgbClr val="7E7E7E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7E7E7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7" y="54770"/>
            <a:ext cx="8474075" cy="8370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74650" y="1200151"/>
            <a:ext cx="846455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20100" y="4874420"/>
            <a:ext cx="609600" cy="183356"/>
          </a:xfrm>
          <a:prstGeom prst="rect">
            <a:avLst/>
          </a:prstGeom>
        </p:spPr>
        <p:txBody>
          <a:bodyPr lIns="91423" tIns="45711" rIns="91423" bIns="45711" anchor="t"/>
          <a:lstStyle>
            <a:lvl1pPr>
              <a:defRPr/>
            </a:lvl1pPr>
          </a:lstStyle>
          <a:p>
            <a:pPr>
              <a:defRPr/>
            </a:pPr>
            <a:fld id="{743BD5F9-4490-774B-830A-E7B4C4FCA3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4895850"/>
            <a:ext cx="6705600" cy="171450"/>
          </a:xfrm>
          <a:prstGeom prst="rect">
            <a:avLst/>
          </a:prstGeom>
        </p:spPr>
        <p:txBody>
          <a:bodyPr lIns="91423" tIns="45711" rIns="91423" bIns="45711"/>
          <a:lstStyle>
            <a:lvl1pPr>
              <a:defRPr>
                <a:latin typeface="Times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5618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with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4"/>
            <a:ext cx="9144000" cy="5142161"/>
          </a:xfrm>
          <a:prstGeom prst="rect">
            <a:avLst/>
          </a:prstGeom>
        </p:spPr>
      </p:pic>
      <p:sp>
        <p:nvSpPr>
          <p:cNvPr id="23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648121" y="1476032"/>
            <a:ext cx="3788113" cy="2707136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 16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0"/>
            <a:ext cx="9144000" cy="5142161"/>
          </a:xfrm>
          <a:prstGeom prst="rect">
            <a:avLst/>
          </a:prstGeom>
        </p:spPr>
      </p:pic>
      <p:sp>
        <p:nvSpPr>
          <p:cNvPr id="29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3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21600"/>
            <a:ext cx="8229600" cy="705725"/>
          </a:xfrm>
          <a:prstGeom prst="rect">
            <a:avLst/>
          </a:prstGeom>
        </p:spPr>
        <p:txBody>
          <a:bodyPr vert="horz" lIns="91423" tIns="45711" rIns="91423" bIns="45711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31690"/>
            <a:ext cx="8229600" cy="2754306"/>
          </a:xfrm>
          <a:prstGeom prst="rect">
            <a:avLst/>
          </a:prstGeom>
        </p:spPr>
        <p:txBody>
          <a:bodyPr vert="horz" lIns="91423" tIns="45711" rIns="91423" bIns="4571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1"/>
            <a:ext cx="9143999" cy="93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80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lvl1pPr algn="ctr" defTabSz="914226" rtl="0" eaLnBrk="1" latinLnBrk="0" hangingPunct="1">
        <a:spcBef>
          <a:spcPct val="0"/>
        </a:spcBef>
        <a:buNone/>
        <a:defRPr sz="4400" kern="1200">
          <a:solidFill>
            <a:srgbClr val="648AC6"/>
          </a:solidFill>
          <a:latin typeface="+mj-lt"/>
          <a:ea typeface="+mj-ea"/>
          <a:cs typeface="+mj-cs"/>
        </a:defRPr>
      </a:lvl1pPr>
    </p:titleStyle>
    <p:bodyStyle>
      <a:lvl1pPr marL="342835" indent="-342835" algn="l" defTabSz="91422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9" indent="-285696" algn="l" defTabSz="9142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3" indent="-228556" algn="l" defTabSz="9142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96" indent="-228556" algn="l" defTabSz="9142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09" indent="-228556" algn="l" defTabSz="91422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2" indent="-228556" algn="l" defTabSz="9142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5" indent="-228556" algn="l" defTabSz="9142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9" indent="-228556" algn="l" defTabSz="9142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2" indent="-228556" algn="l" defTabSz="9142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9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9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76779" tIns="38390" rIns="76779" bIns="3839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76779" tIns="38390" rIns="76779" bIns="38390" rtlCol="0" anchor="ctr"/>
          <a:lstStyle>
            <a:lvl1pPr marL="0" indent="0" algn="l">
              <a:buFont typeface="Arial"/>
              <a:buNone/>
              <a:defRPr sz="1000">
                <a:solidFill>
                  <a:schemeClr val="tx1">
                    <a:tint val="75000"/>
                  </a:schemeClr>
                </a:solidFill>
                <a:latin typeface="Raleway Regular"/>
                <a:cs typeface="Raleway Regular"/>
              </a:defRPr>
            </a:lvl1pPr>
          </a:lstStyle>
          <a:p>
            <a:pPr defTabSz="767796"/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76779" tIns="38390" rIns="76779" bIns="38390" rtlCol="0" anchor="ctr"/>
          <a:lstStyle>
            <a:lvl1pPr marL="0" indent="0" algn="ctr">
              <a:buFont typeface="Arial"/>
              <a:buNone/>
              <a:defRPr sz="1000">
                <a:solidFill>
                  <a:schemeClr val="tx1">
                    <a:tint val="75000"/>
                  </a:schemeClr>
                </a:solidFill>
                <a:latin typeface="Raleway Regular"/>
                <a:cs typeface="Raleway Regular"/>
              </a:defRPr>
            </a:lvl1pPr>
          </a:lstStyle>
          <a:p>
            <a:pPr defTabSz="767796"/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 vert="horz" lIns="76779" tIns="38390" rIns="76779" bIns="38390" rtlCol="0" anchor="ctr"/>
          <a:lstStyle>
            <a:lvl1pPr marL="0" indent="0" algn="r">
              <a:buFont typeface="Arial"/>
              <a:buNone/>
              <a:defRPr sz="1000">
                <a:solidFill>
                  <a:schemeClr val="tx1">
                    <a:tint val="75000"/>
                  </a:schemeClr>
                </a:solidFill>
                <a:latin typeface="Raleway Regular"/>
                <a:cs typeface="Raleway Regular"/>
              </a:defRPr>
            </a:lvl1pPr>
          </a:lstStyle>
          <a:p>
            <a:pPr defTabSz="767796"/>
            <a:fld id="{FCEE2C88-6C8F-484D-AF69-578F576B1F44}" type="slidenum">
              <a:rPr lang="en-US" smtClean="0">
                <a:solidFill>
                  <a:srgbClr val="7E7E7E">
                    <a:tint val="75000"/>
                  </a:srgbClr>
                </a:solidFill>
              </a:rPr>
              <a:pPr defTabSz="767796"/>
              <a:t>‹#›</a:t>
            </a:fld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</p:sldLayoutIdLst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hf hdr="0" ftr="0" dt="0"/>
  <p:txStyles>
    <p:titleStyle>
      <a:lvl1pPr marL="0" indent="0" algn="l" defTabSz="767796" rtl="0" eaLnBrk="1" latinLnBrk="0" hangingPunct="1">
        <a:lnSpc>
          <a:spcPct val="90000"/>
        </a:lnSpc>
        <a:spcBef>
          <a:spcPct val="0"/>
        </a:spcBef>
        <a:buFont typeface="Arial"/>
        <a:buNone/>
        <a:defRPr lang="en-US" sz="2500" kern="1200">
          <a:solidFill>
            <a:schemeClr val="tx1"/>
          </a:solidFill>
          <a:latin typeface="Eurostile"/>
          <a:ea typeface="+mj-ea"/>
          <a:cs typeface="Eurostile"/>
        </a:defRPr>
      </a:lvl1pPr>
    </p:titleStyle>
    <p:bodyStyle>
      <a:lvl1pPr marL="0" indent="0" algn="l" defTabSz="767796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1pPr>
      <a:lvl2pPr marL="383898" indent="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lang="en-US" sz="17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2pPr>
      <a:lvl3pPr marL="767796" indent="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lang="en-US" sz="15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3pPr>
      <a:lvl4pPr marL="1151694" indent="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lang="en-US" sz="13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4pPr>
      <a:lvl5pPr marL="1535593" indent="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lang="en-US" sz="1300" kern="1200" dirty="0">
          <a:solidFill>
            <a:schemeClr val="tx1"/>
          </a:solidFill>
          <a:effectLst/>
          <a:latin typeface="Apex"/>
          <a:ea typeface="+mn-ea"/>
          <a:cs typeface="Apex"/>
        </a:defRPr>
      </a:lvl5pPr>
      <a:lvl6pPr marL="2111440" indent="-19195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5339" indent="-19195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237" indent="-19195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135" indent="-19195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898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796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694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593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491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3389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287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1186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ytimes.com/2008/01/13/magazine/13Psychology-t.html?mcubz=3" TargetMode="Externa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9144000" cy="3670526"/>
          </a:xfrm>
          <a:prstGeom prst="rect">
            <a:avLst/>
          </a:prstGeom>
          <a:noFill/>
        </p:spPr>
        <p:txBody>
          <a:bodyPr wrap="square" lIns="38391" tIns="19194" rIns="38391" bIns="19194">
            <a:spAutoFit/>
          </a:bodyPr>
          <a:lstStyle/>
          <a:p>
            <a:pPr algn="ctr" defTabSz="767650">
              <a:defRPr/>
            </a:pPr>
            <a:endParaRPr lang="en-US" dirty="0">
              <a:solidFill>
                <a:srgbClr val="FFFFFF"/>
              </a:solidFill>
              <a:latin typeface="LaTo light"/>
              <a:cs typeface="LaTo light"/>
            </a:endParaRPr>
          </a:p>
          <a:p>
            <a:pPr algn="ctr" defTabSz="767650">
              <a:defRPr/>
            </a:pPr>
            <a:endParaRPr lang="en-US" dirty="0">
              <a:solidFill>
                <a:srgbClr val="FFFFFF"/>
              </a:solidFill>
              <a:latin typeface="LaTo light"/>
              <a:cs typeface="LaTo light"/>
            </a:endParaRPr>
          </a:p>
          <a:p>
            <a:pPr algn="ctr" defTabSz="767650">
              <a:defRPr/>
            </a:pPr>
            <a:endParaRPr lang="en-US" b="1" spc="126" dirty="0">
              <a:solidFill>
                <a:srgbClr val="FFFFFF"/>
              </a:solidFill>
              <a:latin typeface="Eurostile"/>
              <a:cs typeface="Eurostile"/>
            </a:endParaRPr>
          </a:p>
          <a:p>
            <a:pPr algn="ctr" defTabSz="767650">
              <a:defRPr/>
            </a:pPr>
            <a:endParaRPr lang="en-US" sz="3000" b="1" spc="126" dirty="0">
              <a:solidFill>
                <a:srgbClr val="AC4263"/>
              </a:solidFill>
              <a:latin typeface="Eurostile"/>
              <a:cs typeface="Eurostile"/>
            </a:endParaRPr>
          </a:p>
          <a:p>
            <a:pPr algn="ctr" defTabSz="767650">
              <a:defRPr/>
            </a:pPr>
            <a:endParaRPr lang="en-US" sz="3000" b="1" spc="126" dirty="0">
              <a:solidFill>
                <a:srgbClr val="AC4263"/>
              </a:solidFill>
              <a:latin typeface="Eurostile"/>
              <a:cs typeface="Eurostile"/>
            </a:endParaRPr>
          </a:p>
          <a:p>
            <a:pPr algn="ctr" defTabSz="767650">
              <a:defRPr/>
            </a:pPr>
            <a:r>
              <a:rPr lang="en-US" sz="3000" b="1" spc="126" dirty="0">
                <a:solidFill>
                  <a:srgbClr val="AC42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for Justice (E4J)</a:t>
            </a:r>
          </a:p>
          <a:p>
            <a:pPr algn="ctr" defTabSz="767650">
              <a:defRPr/>
            </a:pPr>
            <a:r>
              <a:rPr lang="en-US" sz="3000" b="1" spc="126" dirty="0">
                <a:solidFill>
                  <a:srgbClr val="AC42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Integrity and Ethics</a:t>
            </a:r>
          </a:p>
          <a:p>
            <a:pPr algn="ctr" defTabSz="767650">
              <a:defRPr/>
            </a:pPr>
            <a:endParaRPr lang="en-US" sz="3000" b="1" spc="126" dirty="0">
              <a:solidFill>
                <a:srgbClr val="AC42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3200" spc="150" dirty="0">
                <a:solidFill>
                  <a:srgbClr val="AC42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8: </a:t>
            </a:r>
            <a:r>
              <a:rPr lang="en-US" sz="3200" spc="150" dirty="0" err="1">
                <a:solidFill>
                  <a:srgbClr val="AC42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Behavioural</a:t>
            </a:r>
            <a:r>
              <a:rPr lang="en-US" sz="3200" spc="150" dirty="0">
                <a:solidFill>
                  <a:srgbClr val="AC42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Ethics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206" y="275733"/>
            <a:ext cx="1138736" cy="907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3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B814F-5E8B-4A77-941B-BC7861098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24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Core reading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F26333-84E2-4BA2-8765-7A03B9386A81}"/>
              </a:ext>
            </a:extLst>
          </p:cNvPr>
          <p:cNvSpPr txBox="1"/>
          <p:nvPr/>
        </p:nvSpPr>
        <p:spPr>
          <a:xfrm>
            <a:off x="611560" y="1347614"/>
            <a:ext cx="78867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/>
              <a:t>Steven Pinker (2008). </a:t>
            </a:r>
            <a:r>
              <a:rPr lang="en-GB" sz="1400" b="1" i="1" dirty="0"/>
              <a:t>The moral instinct</a:t>
            </a:r>
            <a:r>
              <a:rPr lang="en-GB" sz="1400" dirty="0"/>
              <a:t>. The New York Times, 13 Jan. Available from </a:t>
            </a:r>
            <a:r>
              <a:rPr lang="en-GB" sz="1400" u="sng" dirty="0">
                <a:hlinkClick r:id="rId2"/>
              </a:rPr>
              <a:t>http://www.nytimes.com/2008/01/13/magazine/13Psychology-t.html?mcubz=3</a:t>
            </a:r>
            <a:endParaRPr lang="en-GB" sz="1400" u="sng" dirty="0"/>
          </a:p>
          <a:p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/>
              <a:t>Haidt, Jonathan (2012). </a:t>
            </a:r>
            <a:r>
              <a:rPr lang="en-GB" sz="1400" b="1" i="1" dirty="0"/>
              <a:t>The Righteous Mind: Why Good People are Divided by Politics and Religion</a:t>
            </a:r>
            <a:r>
              <a:rPr lang="en-GB" sz="1400" dirty="0"/>
              <a:t>. New York: Pantheon Books. » </a:t>
            </a:r>
            <a:r>
              <a:rPr lang="en-GB" sz="1400" u="sng" dirty="0"/>
              <a:t>See especially Chapters 1-4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/>
              <a:t>Bazerman, Max H. and Ann E. </a:t>
            </a:r>
            <a:r>
              <a:rPr lang="en-GB" sz="1400" dirty="0" err="1"/>
              <a:t>Tenbrunsel</a:t>
            </a:r>
            <a:r>
              <a:rPr lang="en-GB" sz="1400" dirty="0"/>
              <a:t> (2012). </a:t>
            </a:r>
            <a:r>
              <a:rPr lang="en-GB" sz="1400" b="1" i="1" dirty="0"/>
              <a:t>Blind Spots: Why We Fail to Do What’s Right and What to Do about It</a:t>
            </a:r>
            <a:r>
              <a:rPr lang="en-GB" sz="1400" dirty="0"/>
              <a:t>. Princeton, NJ: Princeton University Press. » </a:t>
            </a:r>
            <a:r>
              <a:rPr lang="en-GB" sz="1400" u="sng" dirty="0"/>
              <a:t>See especially Chapters 1-4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/>
              <a:t>Epley, Nicholas and David Tannenbaum (in press). </a:t>
            </a:r>
            <a:r>
              <a:rPr lang="en-GB" sz="1400" b="1" i="1" dirty="0"/>
              <a:t>Treating ethics as a design problem</a:t>
            </a:r>
            <a:r>
              <a:rPr lang="en-GB" sz="1400" dirty="0"/>
              <a:t>. </a:t>
            </a:r>
            <a:r>
              <a:rPr lang="en-GB" sz="1400" dirty="0" err="1"/>
              <a:t>Behavioral</a:t>
            </a:r>
            <a:r>
              <a:rPr lang="en-GB" sz="1400" dirty="0"/>
              <a:t> Science and Policy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9595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Agenda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81793" y="1266825"/>
            <a:ext cx="8094663" cy="3014663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GB" sz="1800" dirty="0"/>
              <a:t>Class overview (10 minutes)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800" dirty="0"/>
              <a:t>Four myths about morality (45 minutes)</a:t>
            </a:r>
          </a:p>
          <a:p>
            <a:pPr marL="342900" indent="-342900">
              <a:buFont typeface="Arial" charset="0"/>
              <a:buChar char="•"/>
            </a:pPr>
            <a:r>
              <a:rPr lang="en-CA" sz="1800" dirty="0"/>
              <a:t>Ethics as design problem (15 minutes)</a:t>
            </a:r>
            <a:endParaRPr lang="en-GB" sz="1800" dirty="0"/>
          </a:p>
          <a:p>
            <a:pPr marL="342900" indent="-342900">
              <a:buFont typeface="Arial" charset="0"/>
              <a:buChar char="•"/>
            </a:pPr>
            <a:r>
              <a:rPr lang="en-GB" sz="1800" dirty="0"/>
              <a:t>Ethics, by design (25 minutes)</a:t>
            </a:r>
            <a:endParaRPr lang="en-GB" sz="1600" b="1" dirty="0">
              <a:solidFill>
                <a:schemeClr val="accent6"/>
              </a:solidFill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sz="1800" dirty="0">
                <a:cs typeface="Arial" charset="0"/>
              </a:rPr>
              <a:t>Turning principles into practice (20 minutes)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800" dirty="0">
                <a:cs typeface="Arial" charset="0"/>
              </a:rPr>
              <a:t>Case study: your ethical beacon (30 minutes)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800" dirty="0">
                <a:cs typeface="Arial" charset="0"/>
              </a:rPr>
              <a:t>Designing a more ethical organization (30 minutes)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800" dirty="0">
                <a:cs typeface="Arial" charset="0"/>
              </a:rPr>
              <a:t>Conclusion (5 minutes)</a:t>
            </a:r>
            <a:endParaRPr lang="en-GB" sz="1800" dirty="0"/>
          </a:p>
          <a:p>
            <a:endParaRPr lang="en-GB" sz="1800" dirty="0"/>
          </a:p>
          <a:p>
            <a:pPr>
              <a:lnSpc>
                <a:spcPct val="150000"/>
              </a:lnSpc>
            </a:pPr>
            <a:endParaRPr lang="en-GB" sz="1800" b="1" dirty="0">
              <a:solidFill>
                <a:schemeClr val="accent6"/>
              </a:solidFill>
              <a:latin typeface="+mj-lt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724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Learning Outcomes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81793" y="1357287"/>
            <a:ext cx="8094663" cy="30146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Upon completion of this module students should be able to: </a:t>
            </a:r>
          </a:p>
          <a:p>
            <a:endParaRPr lang="en-US" sz="18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dirty="0"/>
              <a:t>Recognize common misunderstandings about ethical and unethical </a:t>
            </a:r>
            <a:r>
              <a:rPr lang="en-US" dirty="0" err="1"/>
              <a:t>behaviour</a:t>
            </a:r>
            <a:r>
              <a:rPr lang="en-US" dirty="0"/>
              <a:t>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dirty="0"/>
              <a:t>Treat ethics as a design problem instead of a belief problem, thereby encouraging more ethical </a:t>
            </a:r>
            <a:r>
              <a:rPr lang="en-US" dirty="0" err="1"/>
              <a:t>behaviour</a:t>
            </a:r>
            <a:r>
              <a:rPr lang="en-US" dirty="0"/>
              <a:t> by designing contexts that increase the likelihood of ethical </a:t>
            </a:r>
            <a:r>
              <a:rPr lang="en-US" dirty="0" err="1"/>
              <a:t>behaviour</a:t>
            </a:r>
            <a:r>
              <a:rPr lang="en-US" dirty="0"/>
              <a:t> rather than by only trying to change the existing beliefs and principles of others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dirty="0"/>
              <a:t>Identify ethical risks in everyday life, societies, and organizations that can lead good people to do bad things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dirty="0"/>
              <a:t>Understand how to change contexts and circumstances so that people with ethical intentions can more easily follow them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dirty="0"/>
              <a:t>Appreciate design-based solutions that can be implemented effectively to increase ethical </a:t>
            </a:r>
            <a:r>
              <a:rPr lang="en-US" dirty="0" err="1"/>
              <a:t>behaviour</a:t>
            </a:r>
            <a:r>
              <a:rPr lang="en-US" dirty="0"/>
              <a:t> at very little financial cost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158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81FC-1B82-1F4B-96A8-30C2EB072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30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+mj-cs"/>
              </a:rPr>
              <a:t>The four myths about ethical behaviour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7600" y="1563638"/>
            <a:ext cx="7776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Myth 1: It’s the individual: there are good people and bad people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Myth 2: It’s all about motives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Myth 3: It’s about ethical principles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Myth 4: Everyone is different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10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81FC-1B82-1F4B-96A8-30C2EB072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30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+mj-cs"/>
              </a:rPr>
              <a:t>Principles of behaviour design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563638"/>
            <a:ext cx="777686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Make desired </a:t>
            </a:r>
            <a:r>
              <a:rPr lang="en-US" dirty="0" err="1"/>
              <a:t>behaviour</a:t>
            </a:r>
            <a:r>
              <a:rPr lang="en-US" dirty="0"/>
              <a:t> easy (remove barriers that make ethical actions harder than they need to be)</a:t>
            </a:r>
            <a:endParaRPr lang="en-GB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Protect from risk (it is easy to underestimate ethical risks)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Design to be better (no system is perfect, and one should not let perfect be the enemy of improvement)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45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81FC-1B82-1F4B-96A8-30C2EB072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30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+mj-cs"/>
              </a:rPr>
              <a:t>Turning ethical principles into practice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268019"/>
            <a:ext cx="734481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u="sng" dirty="0"/>
              <a:t>Basic steps:</a:t>
            </a:r>
          </a:p>
          <a:p>
            <a:pPr marL="800013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/>
              <a:t>articulating principles (e.g. mission statements) that are memorable, actionable, and focused on unique core attributes</a:t>
            </a:r>
          </a:p>
          <a:p>
            <a:pPr marL="800013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400" dirty="0"/>
              <a:t>enacting the principles by creating norms that guide action</a:t>
            </a:r>
          </a:p>
          <a:p>
            <a:pPr marL="800013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GB" dirty="0"/>
          </a:p>
          <a:p>
            <a:pPr lvl="1">
              <a:lnSpc>
                <a:spcPct val="150000"/>
              </a:lnSpc>
            </a:pPr>
            <a:endParaRPr lang="en-US" dirty="0"/>
          </a:p>
          <a:p>
            <a:pPr marL="800013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99701" y="2822091"/>
            <a:ext cx="5832648" cy="1391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u="sng" dirty="0"/>
              <a:t>Primary problems:</a:t>
            </a:r>
          </a:p>
          <a:p>
            <a:pPr marL="742863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400" dirty="0"/>
              <a:t>ethical unawareness</a:t>
            </a:r>
          </a:p>
          <a:p>
            <a:pPr marL="742863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/>
              <a:t>actions guide </a:t>
            </a:r>
            <a:r>
              <a:rPr lang="en-US" sz="1400" dirty="0" err="1"/>
              <a:t>behaviour</a:t>
            </a:r>
            <a:r>
              <a:rPr lang="en-US" sz="1400" dirty="0"/>
              <a:t> more than articulated principles and words</a:t>
            </a:r>
            <a:r>
              <a:rPr lang="en-GB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352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81FC-1B82-1F4B-96A8-30C2EB072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30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+mj-cs"/>
              </a:rPr>
              <a:t>Pre-class surveys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482045"/>
            <a:ext cx="777686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“Own versus others’ behaviour”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“How much?”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“</a:t>
            </a:r>
            <a:r>
              <a:rPr lang="en-GB" dirty="0"/>
              <a:t>Investment advisor demonstration”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62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81FC-1B82-1F4B-96A8-30C2EB072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30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+mj-cs"/>
              </a:rPr>
              <a:t>Ethical beacon (exercise)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482045"/>
            <a:ext cx="777686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What was your ethical beacon?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How do they lead with ethical principles?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How do they enact principles in day-to-day practices (such as hiring, evaluation, compensation, or polices)?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How do they respond to inevitable ethical failings?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829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4C45D-0BC7-4438-9898-A6E4F45BA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Designing a more ethical organization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D653D5-9851-461F-A47D-F881F63F24BD}"/>
              </a:ext>
            </a:extLst>
          </p:cNvPr>
          <p:cNvSpPr txBox="1"/>
          <p:nvPr/>
        </p:nvSpPr>
        <p:spPr>
          <a:xfrm>
            <a:off x="1475656" y="1923678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are </a:t>
            </a:r>
            <a:r>
              <a:rPr lang="en-GB" u="sng" dirty="0"/>
              <a:t>your examples</a:t>
            </a:r>
            <a:r>
              <a:rPr lang="en-GB" dirty="0"/>
              <a:t> of organizations designing more ethical systems into everyday practices of hiring, promoting, rewarding, and monitoring?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71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Ruby - Coloured 3 Light 1">
      <a:dk1>
        <a:srgbClr val="7E7E7E"/>
      </a:dk1>
      <a:lt1>
        <a:srgbClr val="FFFFFF"/>
      </a:lt1>
      <a:dk2>
        <a:srgbClr val="888888"/>
      </a:dk2>
      <a:lt2>
        <a:srgbClr val="FFFFFF"/>
      </a:lt2>
      <a:accent1>
        <a:srgbClr val="C42A13"/>
      </a:accent1>
      <a:accent2>
        <a:srgbClr val="F9711C"/>
      </a:accent2>
      <a:accent3>
        <a:srgbClr val="92AF27"/>
      </a:accent3>
      <a:accent4>
        <a:srgbClr val="38B28A"/>
      </a:accent4>
      <a:accent5>
        <a:srgbClr val="16749F"/>
      </a:accent5>
      <a:accent6>
        <a:srgbClr val="041B31"/>
      </a:accent6>
      <a:hlink>
        <a:srgbClr val="F33B48"/>
      </a:hlink>
      <a:folHlink>
        <a:srgbClr val="FFC000"/>
      </a:folHlink>
    </a:clrScheme>
    <a:fontScheme name="Custom 1">
      <a:majorFont>
        <a:latin typeface="Eurostile"/>
        <a:ea typeface=""/>
        <a:cs typeface=""/>
      </a:majorFont>
      <a:minorFont>
        <a:latin typeface="Apex New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441</Words>
  <Application>Microsoft Office PowerPoint</Application>
  <PresentationFormat>On-screen Show (16:9)</PresentationFormat>
  <Paragraphs>63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Apex</vt:lpstr>
      <vt:lpstr>Apex New Book</vt:lpstr>
      <vt:lpstr>Eurostile</vt:lpstr>
      <vt:lpstr>LaTo light</vt:lpstr>
      <vt:lpstr>Raleway Light</vt:lpstr>
      <vt:lpstr>Raleway Regular</vt:lpstr>
      <vt:lpstr>Arial</vt:lpstr>
      <vt:lpstr>Arial Narrow</vt:lpstr>
      <vt:lpstr>Calibri</vt:lpstr>
      <vt:lpstr>Times</vt:lpstr>
      <vt:lpstr>Times New Roman</vt:lpstr>
      <vt:lpstr>Wingdings</vt:lpstr>
      <vt:lpstr>Office Theme</vt:lpstr>
      <vt:lpstr>Default Theme</vt:lpstr>
      <vt:lpstr>PowerPoint Presentation</vt:lpstr>
      <vt:lpstr>Agenda</vt:lpstr>
      <vt:lpstr>Learning Outcomes</vt:lpstr>
      <vt:lpstr>The four myths about ethical behaviour</vt:lpstr>
      <vt:lpstr>Principles of behaviour design</vt:lpstr>
      <vt:lpstr>Turning ethical principles into practice</vt:lpstr>
      <vt:lpstr>Pre-class surveys</vt:lpstr>
      <vt:lpstr>Ethical beacon (exercise)</vt:lpstr>
      <vt:lpstr>Designing a more ethical organization</vt:lpstr>
      <vt:lpstr>Core reading</vt:lpstr>
    </vt:vector>
  </TitlesOfParts>
  <Company>UNOV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Sauer</dc:creator>
  <cp:lastModifiedBy>Katharina Kiener-Manu</cp:lastModifiedBy>
  <cp:revision>37</cp:revision>
  <dcterms:created xsi:type="dcterms:W3CDTF">2016-11-08T12:49:39Z</dcterms:created>
  <dcterms:modified xsi:type="dcterms:W3CDTF">2018-10-18T15:01:27Z</dcterms:modified>
</cp:coreProperties>
</file>