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Lst>
  <p:notesMasterIdLst>
    <p:notesMasterId r:id="rId14"/>
  </p:notesMasterIdLst>
  <p:handoutMasterIdLst>
    <p:handoutMasterId r:id="rId15"/>
  </p:handoutMasterIdLst>
  <p:sldIdLst>
    <p:sldId id="270" r:id="rId3"/>
    <p:sldId id="271" r:id="rId4"/>
    <p:sldId id="272" r:id="rId5"/>
    <p:sldId id="278" r:id="rId6"/>
    <p:sldId id="285" r:id="rId7"/>
    <p:sldId id="279" r:id="rId8"/>
    <p:sldId id="280" r:id="rId9"/>
    <p:sldId id="286" r:id="rId10"/>
    <p:sldId id="281" r:id="rId11"/>
    <p:sldId id="284" r:id="rId12"/>
    <p:sldId id="287" r:id="rId13"/>
  </p:sldIdLst>
  <p:sldSz cx="9144000" cy="5143500" type="screen16x9"/>
  <p:notesSz cx="6858000" cy="9144000"/>
  <p:defaultTextStyle>
    <a:defPPr>
      <a:defRPr lang="en-US"/>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8A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04"/>
    <p:restoredTop sz="93002"/>
  </p:normalViewPr>
  <p:slideViewPr>
    <p:cSldViewPr>
      <p:cViewPr varScale="1">
        <p:scale>
          <a:sx n="107" d="100"/>
          <a:sy n="107" d="100"/>
        </p:scale>
        <p:origin x="126" y="426"/>
      </p:cViewPr>
      <p:guideLst>
        <p:guide orient="horz" pos="2160"/>
        <p:guide pos="2880"/>
        <p:guide orient="horz" pos="1620"/>
      </p:guideLst>
    </p:cSldViewPr>
  </p:slideViewPr>
  <p:notesTextViewPr>
    <p:cViewPr>
      <p:scale>
        <a:sx n="1" d="1"/>
        <a:sy n="1" d="1"/>
      </p:scale>
      <p:origin x="0" y="0"/>
    </p:cViewPr>
  </p:notesTextViewPr>
  <p:notesViewPr>
    <p:cSldViewPr>
      <p:cViewPr varScale="1">
        <p:scale>
          <a:sx n="126" d="100"/>
          <a:sy n="126" d="100"/>
        </p:scale>
        <p:origin x="4912"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E80B4E-D6AD-4266-9331-6DBA686EDF8D}" type="datetimeFigureOut">
              <a:rPr lang="en-GB" smtClean="0"/>
              <a:t>18/10/2018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9D446F-C790-42F6-BF20-CCA8449F13C3}" type="slidenum">
              <a:rPr lang="en-GB" smtClean="0"/>
              <a:t>‹#›</a:t>
            </a:fld>
            <a:endParaRPr lang="en-GB"/>
          </a:p>
        </p:txBody>
      </p:sp>
    </p:spTree>
    <p:extLst>
      <p:ext uri="{BB962C8B-B14F-4D97-AF65-F5344CB8AC3E}">
        <p14:creationId xmlns:p14="http://schemas.microsoft.com/office/powerpoint/2010/main" val="4247922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26305-C8B0-B44B-8E3F-15EBA209D324}"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2904B5-BF73-1E4B-A710-D310038E5FE3}" type="slidenum">
              <a:rPr lang="en-US" smtClean="0"/>
              <a:t>‹#›</a:t>
            </a:fld>
            <a:endParaRPr lang="en-US"/>
          </a:p>
        </p:txBody>
      </p:sp>
    </p:spTree>
    <p:extLst>
      <p:ext uri="{BB962C8B-B14F-4D97-AF65-F5344CB8AC3E}">
        <p14:creationId xmlns:p14="http://schemas.microsoft.com/office/powerpoint/2010/main" val="1238132106"/>
      </p:ext>
    </p:extLst>
  </p:cSld>
  <p:clrMap bg1="lt1" tx1="dk1" bg2="lt2" tx2="dk2" accent1="accent1" accent2="accent2" accent3="accent3" accent4="accent4" accent5="accent5" accent6="accent6" hlink="hlink" folHlink="folHlink"/>
  <p:notesStyle>
    <a:lvl1pPr marL="0" algn="l" defTabSz="914226" rtl="0" eaLnBrk="1" latinLnBrk="0" hangingPunct="1">
      <a:defRPr sz="1200" kern="1200">
        <a:solidFill>
          <a:schemeClr val="tx1"/>
        </a:solidFill>
        <a:latin typeface="+mn-lt"/>
        <a:ea typeface="+mn-ea"/>
        <a:cs typeface="+mn-cs"/>
      </a:defRPr>
    </a:lvl1pPr>
    <a:lvl2pPr marL="457113" algn="l" defTabSz="914226" rtl="0" eaLnBrk="1" latinLnBrk="0" hangingPunct="1">
      <a:defRPr sz="1200" kern="1200">
        <a:solidFill>
          <a:schemeClr val="tx1"/>
        </a:solidFill>
        <a:latin typeface="+mn-lt"/>
        <a:ea typeface="+mn-ea"/>
        <a:cs typeface="+mn-cs"/>
      </a:defRPr>
    </a:lvl2pPr>
    <a:lvl3pPr marL="914226" algn="l" defTabSz="914226" rtl="0" eaLnBrk="1" latinLnBrk="0" hangingPunct="1">
      <a:defRPr sz="1200" kern="1200">
        <a:solidFill>
          <a:schemeClr val="tx1"/>
        </a:solidFill>
        <a:latin typeface="+mn-lt"/>
        <a:ea typeface="+mn-ea"/>
        <a:cs typeface="+mn-cs"/>
      </a:defRPr>
    </a:lvl3pPr>
    <a:lvl4pPr marL="1371339" algn="l" defTabSz="914226" rtl="0" eaLnBrk="1" latinLnBrk="0" hangingPunct="1">
      <a:defRPr sz="1200" kern="1200">
        <a:solidFill>
          <a:schemeClr val="tx1"/>
        </a:solidFill>
        <a:latin typeface="+mn-lt"/>
        <a:ea typeface="+mn-ea"/>
        <a:cs typeface="+mn-cs"/>
      </a:defRPr>
    </a:lvl4pPr>
    <a:lvl5pPr marL="1828452" algn="l" defTabSz="914226" rtl="0" eaLnBrk="1" latinLnBrk="0" hangingPunct="1">
      <a:defRPr sz="1200" kern="1200">
        <a:solidFill>
          <a:schemeClr val="tx1"/>
        </a:solidFill>
        <a:latin typeface="+mn-lt"/>
        <a:ea typeface="+mn-ea"/>
        <a:cs typeface="+mn-cs"/>
      </a:defRPr>
    </a:lvl5pPr>
    <a:lvl6pPr marL="2285566" algn="l" defTabSz="914226" rtl="0" eaLnBrk="1" latinLnBrk="0" hangingPunct="1">
      <a:defRPr sz="1200" kern="1200">
        <a:solidFill>
          <a:schemeClr val="tx1"/>
        </a:solidFill>
        <a:latin typeface="+mn-lt"/>
        <a:ea typeface="+mn-ea"/>
        <a:cs typeface="+mn-cs"/>
      </a:defRPr>
    </a:lvl6pPr>
    <a:lvl7pPr marL="2742679" algn="l" defTabSz="914226" rtl="0" eaLnBrk="1" latinLnBrk="0" hangingPunct="1">
      <a:defRPr sz="1200" kern="1200">
        <a:solidFill>
          <a:schemeClr val="tx1"/>
        </a:solidFill>
        <a:latin typeface="+mn-lt"/>
        <a:ea typeface="+mn-ea"/>
        <a:cs typeface="+mn-cs"/>
      </a:defRPr>
    </a:lvl7pPr>
    <a:lvl8pPr marL="3199792" algn="l" defTabSz="914226" rtl="0" eaLnBrk="1" latinLnBrk="0" hangingPunct="1">
      <a:defRPr sz="1200" kern="1200">
        <a:solidFill>
          <a:schemeClr val="tx1"/>
        </a:solidFill>
        <a:latin typeface="+mn-lt"/>
        <a:ea typeface="+mn-ea"/>
        <a:cs typeface="+mn-cs"/>
      </a:defRPr>
    </a:lvl8pPr>
    <a:lvl9pPr marL="3656905" algn="l" defTabSz="9142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cs typeface="Times New Roman" panose="02020603050405020304" pitchFamily="18" charset="0"/>
            </a:endParaRPr>
          </a:p>
        </p:txBody>
      </p:sp>
    </p:spTree>
    <p:extLst>
      <p:ext uri="{BB962C8B-B14F-4D97-AF65-F5344CB8AC3E}">
        <p14:creationId xmlns:p14="http://schemas.microsoft.com/office/powerpoint/2010/main" val="1240038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cs typeface="Times New Roman" panose="02020603050405020304" pitchFamily="18" charset="0"/>
            </a:endParaRPr>
          </a:p>
        </p:txBody>
      </p:sp>
    </p:spTree>
    <p:extLst>
      <p:ext uri="{BB962C8B-B14F-4D97-AF65-F5344CB8AC3E}">
        <p14:creationId xmlns:p14="http://schemas.microsoft.com/office/powerpoint/2010/main" val="1240038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221601"/>
            <a:ext cx="7772400" cy="1102519"/>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403648" y="2625756"/>
            <a:ext cx="6400800" cy="1314450"/>
          </a:xfrm>
        </p:spPr>
        <p:txBody>
          <a:bodyPr/>
          <a:lstStyle>
            <a:lvl1pPr marL="0" indent="0" algn="ctr">
              <a:buNone/>
              <a:defRPr>
                <a:solidFill>
                  <a:schemeClr val="tx1">
                    <a:tint val="75000"/>
                  </a:schemeClr>
                </a:solidFill>
              </a:defRPr>
            </a:lvl1pPr>
            <a:lvl2pPr marL="457113" indent="0" algn="ctr">
              <a:buNone/>
              <a:defRPr>
                <a:solidFill>
                  <a:schemeClr val="tx1">
                    <a:tint val="75000"/>
                  </a:schemeClr>
                </a:solidFill>
              </a:defRPr>
            </a:lvl2pPr>
            <a:lvl3pPr marL="914226" indent="0" algn="ctr">
              <a:buNone/>
              <a:defRPr>
                <a:solidFill>
                  <a:schemeClr val="tx1">
                    <a:tint val="75000"/>
                  </a:schemeClr>
                </a:solidFill>
              </a:defRPr>
            </a:lvl3pPr>
            <a:lvl4pPr marL="1371339" indent="0" algn="ctr">
              <a:buNone/>
              <a:defRPr>
                <a:solidFill>
                  <a:schemeClr val="tx1">
                    <a:tint val="75000"/>
                  </a:schemeClr>
                </a:solidFill>
              </a:defRPr>
            </a:lvl4pPr>
            <a:lvl5pPr marL="1828452" indent="0" algn="ctr">
              <a:buNone/>
              <a:defRPr>
                <a:solidFill>
                  <a:schemeClr val="tx1">
                    <a:tint val="75000"/>
                  </a:schemeClr>
                </a:solidFill>
              </a:defRPr>
            </a:lvl5pPr>
            <a:lvl6pPr marL="2285566" indent="0" algn="ctr">
              <a:buNone/>
              <a:defRPr>
                <a:solidFill>
                  <a:schemeClr val="tx1">
                    <a:tint val="75000"/>
                  </a:schemeClr>
                </a:solidFill>
              </a:defRPr>
            </a:lvl6pPr>
            <a:lvl7pPr marL="2742679" indent="0" algn="ctr">
              <a:buNone/>
              <a:defRPr>
                <a:solidFill>
                  <a:schemeClr val="tx1">
                    <a:tint val="75000"/>
                  </a:schemeClr>
                </a:solidFill>
              </a:defRPr>
            </a:lvl7pPr>
            <a:lvl8pPr marL="3199792" indent="0" algn="ctr">
              <a:buNone/>
              <a:defRPr>
                <a:solidFill>
                  <a:schemeClr val="tx1">
                    <a:tint val="75000"/>
                  </a:schemeClr>
                </a:solidFill>
              </a:defRPr>
            </a:lvl8pPr>
            <a:lvl9pPr marL="3656905"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341835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Portfolio-2-">
    <p:spTree>
      <p:nvGrpSpPr>
        <p:cNvPr id="1" name=""/>
        <p:cNvGrpSpPr/>
        <p:nvPr/>
      </p:nvGrpSpPr>
      <p:grpSpPr>
        <a:xfrm>
          <a:off x="0" y="0"/>
          <a:ext cx="0" cy="0"/>
          <a:chOff x="0" y="0"/>
          <a:chExt cx="0" cy="0"/>
        </a:xfrm>
      </p:grpSpPr>
      <p:pic>
        <p:nvPicPr>
          <p:cNvPr id="18" name="Bild 17"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341"/>
            <a:ext cx="9144000" cy="5142161"/>
          </a:xfrm>
          <a:prstGeom prst="rect">
            <a:avLst/>
          </a:prstGeom>
        </p:spPr>
      </p:pic>
      <p:sp>
        <p:nvSpPr>
          <p:cNvPr id="34"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6" name="Straight Connector 19"/>
          <p:cNvCxnSpPr/>
          <p:nvPr userDrawn="1"/>
        </p:nvCxnSpPr>
        <p:spPr>
          <a:xfrm>
            <a:off x="628652"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4082" y="4554583"/>
            <a:ext cx="2091063" cy="333163"/>
          </a:xfrm>
          <a:prstGeom prst="rect">
            <a:avLst/>
          </a:prstGeom>
        </p:spPr>
      </p:pic>
    </p:spTree>
    <p:extLst>
      <p:ext uri="{BB962C8B-B14F-4D97-AF65-F5344CB8AC3E}">
        <p14:creationId xmlns:p14="http://schemas.microsoft.com/office/powerpoint/2010/main" val="30233427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Portfolio-2-">
    <p:spTree>
      <p:nvGrpSpPr>
        <p:cNvPr id="1" name=""/>
        <p:cNvGrpSpPr/>
        <p:nvPr/>
      </p:nvGrpSpPr>
      <p:grpSpPr>
        <a:xfrm>
          <a:off x="0" y="0"/>
          <a:ext cx="0" cy="0"/>
          <a:chOff x="0" y="0"/>
          <a:chExt cx="0" cy="0"/>
        </a:xfrm>
      </p:grpSpPr>
      <p:pic>
        <p:nvPicPr>
          <p:cNvPr id="18" name="Bild 17"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341"/>
            <a:ext cx="9144000" cy="5142161"/>
          </a:xfrm>
          <a:prstGeom prst="rect">
            <a:avLst/>
          </a:prstGeom>
        </p:spPr>
      </p:pic>
      <p:sp>
        <p:nvSpPr>
          <p:cNvPr id="34"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6" name="Straight Connector 19"/>
          <p:cNvCxnSpPr/>
          <p:nvPr userDrawn="1"/>
        </p:nvCxnSpPr>
        <p:spPr>
          <a:xfrm>
            <a:off x="628652"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4082" y="4554583"/>
            <a:ext cx="2091063" cy="333163"/>
          </a:xfrm>
          <a:prstGeom prst="rect">
            <a:avLst/>
          </a:prstGeom>
        </p:spPr>
      </p:pic>
    </p:spTree>
    <p:extLst>
      <p:ext uri="{BB962C8B-B14F-4D97-AF65-F5344CB8AC3E}">
        <p14:creationId xmlns:p14="http://schemas.microsoft.com/office/powerpoint/2010/main" val="30233427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7_Portfolio-2-">
    <p:spTree>
      <p:nvGrpSpPr>
        <p:cNvPr id="1" name=""/>
        <p:cNvGrpSpPr/>
        <p:nvPr/>
      </p:nvGrpSpPr>
      <p:grpSpPr>
        <a:xfrm>
          <a:off x="0" y="0"/>
          <a:ext cx="0" cy="0"/>
          <a:chOff x="0" y="0"/>
          <a:chExt cx="0" cy="0"/>
        </a:xfrm>
      </p:grpSpPr>
      <p:pic>
        <p:nvPicPr>
          <p:cNvPr id="18" name="Bild 17"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341"/>
            <a:ext cx="9144000" cy="5142161"/>
          </a:xfrm>
          <a:prstGeom prst="rect">
            <a:avLst/>
          </a:prstGeom>
        </p:spPr>
      </p:pic>
      <p:sp>
        <p:nvSpPr>
          <p:cNvPr id="34"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7" name="Straight Connector 19"/>
          <p:cNvCxnSpPr/>
          <p:nvPr userDrawn="1"/>
        </p:nvCxnSpPr>
        <p:spPr>
          <a:xfrm>
            <a:off x="628652"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4082" y="4554583"/>
            <a:ext cx="2091063" cy="333163"/>
          </a:xfrm>
          <a:prstGeom prst="rect">
            <a:avLst/>
          </a:prstGeom>
        </p:spPr>
      </p:pic>
    </p:spTree>
    <p:extLst>
      <p:ext uri="{BB962C8B-B14F-4D97-AF65-F5344CB8AC3E}">
        <p14:creationId xmlns:p14="http://schemas.microsoft.com/office/powerpoint/2010/main" val="30233427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8_Portfolio-2-">
    <p:spTree>
      <p:nvGrpSpPr>
        <p:cNvPr id="1" name=""/>
        <p:cNvGrpSpPr/>
        <p:nvPr/>
      </p:nvGrpSpPr>
      <p:grpSpPr>
        <a:xfrm>
          <a:off x="0" y="0"/>
          <a:ext cx="0" cy="0"/>
          <a:chOff x="0" y="0"/>
          <a:chExt cx="0" cy="0"/>
        </a:xfrm>
      </p:grpSpPr>
      <p:pic>
        <p:nvPicPr>
          <p:cNvPr id="18" name="Bild 17"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341"/>
            <a:ext cx="9144000" cy="5142161"/>
          </a:xfrm>
          <a:prstGeom prst="rect">
            <a:avLst/>
          </a:prstGeom>
        </p:spPr>
      </p:pic>
      <p:sp>
        <p:nvSpPr>
          <p:cNvPr id="34"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9" name="Straight Connector 19"/>
          <p:cNvCxnSpPr/>
          <p:nvPr userDrawn="1"/>
        </p:nvCxnSpPr>
        <p:spPr>
          <a:xfrm>
            <a:off x="628652"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4082" y="4554583"/>
            <a:ext cx="2091063" cy="333163"/>
          </a:xfrm>
          <a:prstGeom prst="rect">
            <a:avLst/>
          </a:prstGeom>
        </p:spPr>
      </p:pic>
    </p:spTree>
    <p:extLst>
      <p:ext uri="{BB962C8B-B14F-4D97-AF65-F5344CB8AC3E}">
        <p14:creationId xmlns:p14="http://schemas.microsoft.com/office/powerpoint/2010/main" val="30233427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Portfolio-2-">
    <p:spTree>
      <p:nvGrpSpPr>
        <p:cNvPr id="1" name=""/>
        <p:cNvGrpSpPr/>
        <p:nvPr/>
      </p:nvGrpSpPr>
      <p:grpSpPr>
        <a:xfrm>
          <a:off x="0" y="0"/>
          <a:ext cx="0" cy="0"/>
          <a:chOff x="0" y="0"/>
          <a:chExt cx="0" cy="0"/>
        </a:xfrm>
      </p:grpSpPr>
      <p:pic>
        <p:nvPicPr>
          <p:cNvPr id="18" name="Bild 17"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341"/>
            <a:ext cx="9144000" cy="5142161"/>
          </a:xfrm>
          <a:prstGeom prst="rect">
            <a:avLst/>
          </a:prstGeom>
        </p:spPr>
      </p:pic>
      <p:sp>
        <p:nvSpPr>
          <p:cNvPr id="34"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6" name="Straight Connector 19"/>
          <p:cNvCxnSpPr/>
          <p:nvPr userDrawn="1"/>
        </p:nvCxnSpPr>
        <p:spPr>
          <a:xfrm>
            <a:off x="628652"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4082" y="4554583"/>
            <a:ext cx="2091063" cy="333163"/>
          </a:xfrm>
          <a:prstGeom prst="rect">
            <a:avLst/>
          </a:prstGeom>
        </p:spPr>
      </p:pic>
    </p:spTree>
    <p:extLst>
      <p:ext uri="{BB962C8B-B14F-4D97-AF65-F5344CB8AC3E}">
        <p14:creationId xmlns:p14="http://schemas.microsoft.com/office/powerpoint/2010/main" val="30233427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0_Portfolio-2-">
    <p:spTree>
      <p:nvGrpSpPr>
        <p:cNvPr id="1" name=""/>
        <p:cNvGrpSpPr/>
        <p:nvPr/>
      </p:nvGrpSpPr>
      <p:grpSpPr>
        <a:xfrm>
          <a:off x="0" y="0"/>
          <a:ext cx="0" cy="0"/>
          <a:chOff x="0" y="0"/>
          <a:chExt cx="0" cy="0"/>
        </a:xfrm>
      </p:grpSpPr>
      <p:pic>
        <p:nvPicPr>
          <p:cNvPr id="18" name="Bild 17"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341"/>
            <a:ext cx="9144000" cy="5142161"/>
          </a:xfrm>
          <a:prstGeom prst="rect">
            <a:avLst/>
          </a:prstGeom>
        </p:spPr>
      </p:pic>
      <p:sp>
        <p:nvSpPr>
          <p:cNvPr id="34"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6" name="Straight Connector 19"/>
          <p:cNvCxnSpPr/>
          <p:nvPr userDrawn="1"/>
        </p:nvCxnSpPr>
        <p:spPr>
          <a:xfrm>
            <a:off x="628652"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4082" y="4554583"/>
            <a:ext cx="2091063" cy="333163"/>
          </a:xfrm>
          <a:prstGeom prst="rect">
            <a:avLst/>
          </a:prstGeom>
        </p:spPr>
      </p:pic>
    </p:spTree>
    <p:extLst>
      <p:ext uri="{BB962C8B-B14F-4D97-AF65-F5344CB8AC3E}">
        <p14:creationId xmlns:p14="http://schemas.microsoft.com/office/powerpoint/2010/main" val="30233427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Portfolio-2-">
    <p:spTree>
      <p:nvGrpSpPr>
        <p:cNvPr id="1" name=""/>
        <p:cNvGrpSpPr/>
        <p:nvPr/>
      </p:nvGrpSpPr>
      <p:grpSpPr>
        <a:xfrm>
          <a:off x="0" y="0"/>
          <a:ext cx="0" cy="0"/>
          <a:chOff x="0" y="0"/>
          <a:chExt cx="0" cy="0"/>
        </a:xfrm>
      </p:grpSpPr>
      <p:pic>
        <p:nvPicPr>
          <p:cNvPr id="18" name="Bild 17"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341"/>
            <a:ext cx="9144000" cy="5142161"/>
          </a:xfrm>
          <a:prstGeom prst="rect">
            <a:avLst/>
          </a:prstGeom>
        </p:spPr>
      </p:pic>
      <p:sp>
        <p:nvSpPr>
          <p:cNvPr id="34"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6" name="Straight Connector 19"/>
          <p:cNvCxnSpPr/>
          <p:nvPr userDrawn="1"/>
        </p:nvCxnSpPr>
        <p:spPr>
          <a:xfrm>
            <a:off x="628652"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4082" y="4554583"/>
            <a:ext cx="2091063" cy="333163"/>
          </a:xfrm>
          <a:prstGeom prst="rect">
            <a:avLst/>
          </a:prstGeom>
        </p:spPr>
      </p:pic>
    </p:spTree>
    <p:extLst>
      <p:ext uri="{BB962C8B-B14F-4D97-AF65-F5344CB8AC3E}">
        <p14:creationId xmlns:p14="http://schemas.microsoft.com/office/powerpoint/2010/main" val="30233427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2_Portfolio-2-">
    <p:spTree>
      <p:nvGrpSpPr>
        <p:cNvPr id="1" name=""/>
        <p:cNvGrpSpPr/>
        <p:nvPr/>
      </p:nvGrpSpPr>
      <p:grpSpPr>
        <a:xfrm>
          <a:off x="0" y="0"/>
          <a:ext cx="0" cy="0"/>
          <a:chOff x="0" y="0"/>
          <a:chExt cx="0" cy="0"/>
        </a:xfrm>
      </p:grpSpPr>
      <p:pic>
        <p:nvPicPr>
          <p:cNvPr id="18" name="Bild 17"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341"/>
            <a:ext cx="9144000" cy="5142161"/>
          </a:xfrm>
          <a:prstGeom prst="rect">
            <a:avLst/>
          </a:prstGeom>
        </p:spPr>
      </p:pic>
      <p:sp>
        <p:nvSpPr>
          <p:cNvPr id="34"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6" name="Straight Connector 19"/>
          <p:cNvCxnSpPr/>
          <p:nvPr userDrawn="1"/>
        </p:nvCxnSpPr>
        <p:spPr>
          <a:xfrm>
            <a:off x="628652"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4082" y="4554583"/>
            <a:ext cx="2091063" cy="333163"/>
          </a:xfrm>
          <a:prstGeom prst="rect">
            <a:avLst/>
          </a:prstGeom>
        </p:spPr>
      </p:pic>
    </p:spTree>
    <p:extLst>
      <p:ext uri="{BB962C8B-B14F-4D97-AF65-F5344CB8AC3E}">
        <p14:creationId xmlns:p14="http://schemas.microsoft.com/office/powerpoint/2010/main" val="30233427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_Portfolio-2-">
    <p:spTree>
      <p:nvGrpSpPr>
        <p:cNvPr id="1" name=""/>
        <p:cNvGrpSpPr/>
        <p:nvPr/>
      </p:nvGrpSpPr>
      <p:grpSpPr>
        <a:xfrm>
          <a:off x="0" y="0"/>
          <a:ext cx="0" cy="0"/>
          <a:chOff x="0" y="0"/>
          <a:chExt cx="0" cy="0"/>
        </a:xfrm>
      </p:grpSpPr>
      <p:pic>
        <p:nvPicPr>
          <p:cNvPr id="18" name="Bild 17"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341"/>
            <a:ext cx="9144000" cy="5142161"/>
          </a:xfrm>
          <a:prstGeom prst="rect">
            <a:avLst/>
          </a:prstGeom>
        </p:spPr>
      </p:pic>
      <p:sp>
        <p:nvSpPr>
          <p:cNvPr id="34"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6" name="Straight Connector 19"/>
          <p:cNvCxnSpPr/>
          <p:nvPr userDrawn="1"/>
        </p:nvCxnSpPr>
        <p:spPr>
          <a:xfrm>
            <a:off x="628652"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4082" y="4554583"/>
            <a:ext cx="2091063" cy="333163"/>
          </a:xfrm>
          <a:prstGeom prst="rect">
            <a:avLst/>
          </a:prstGeom>
        </p:spPr>
      </p:pic>
    </p:spTree>
    <p:extLst>
      <p:ext uri="{BB962C8B-B14F-4D97-AF65-F5344CB8AC3E}">
        <p14:creationId xmlns:p14="http://schemas.microsoft.com/office/powerpoint/2010/main" val="30233427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Portfolio-2-">
    <p:spTree>
      <p:nvGrpSpPr>
        <p:cNvPr id="1" name=""/>
        <p:cNvGrpSpPr/>
        <p:nvPr/>
      </p:nvGrpSpPr>
      <p:grpSpPr>
        <a:xfrm>
          <a:off x="0" y="0"/>
          <a:ext cx="0" cy="0"/>
          <a:chOff x="0" y="0"/>
          <a:chExt cx="0" cy="0"/>
        </a:xfrm>
      </p:grpSpPr>
      <p:pic>
        <p:nvPicPr>
          <p:cNvPr id="18" name="Bild 17"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341"/>
            <a:ext cx="9144000" cy="5142161"/>
          </a:xfrm>
          <a:prstGeom prst="rect">
            <a:avLst/>
          </a:prstGeom>
        </p:spPr>
      </p:pic>
      <p:sp>
        <p:nvSpPr>
          <p:cNvPr id="34"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6" name="Straight Connector 19"/>
          <p:cNvCxnSpPr/>
          <p:nvPr userDrawn="1"/>
        </p:nvCxnSpPr>
        <p:spPr>
          <a:xfrm>
            <a:off x="628652"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4082" y="4554583"/>
            <a:ext cx="2091063" cy="333163"/>
          </a:xfrm>
          <a:prstGeom prst="rect">
            <a:avLst/>
          </a:prstGeom>
        </p:spPr>
      </p:pic>
    </p:spTree>
    <p:extLst>
      <p:ext uri="{BB962C8B-B14F-4D97-AF65-F5344CB8AC3E}">
        <p14:creationId xmlns:p14="http://schemas.microsoft.com/office/powerpoint/2010/main" val="30233427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94057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5_Portfolio-2-">
    <p:spTree>
      <p:nvGrpSpPr>
        <p:cNvPr id="1" name=""/>
        <p:cNvGrpSpPr/>
        <p:nvPr/>
      </p:nvGrpSpPr>
      <p:grpSpPr>
        <a:xfrm>
          <a:off x="0" y="0"/>
          <a:ext cx="0" cy="0"/>
          <a:chOff x="0" y="0"/>
          <a:chExt cx="0" cy="0"/>
        </a:xfrm>
      </p:grpSpPr>
      <p:pic>
        <p:nvPicPr>
          <p:cNvPr id="18" name="Bild 17"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341"/>
            <a:ext cx="9144000" cy="5142161"/>
          </a:xfrm>
          <a:prstGeom prst="rect">
            <a:avLst/>
          </a:prstGeom>
        </p:spPr>
      </p:pic>
      <p:sp>
        <p:nvSpPr>
          <p:cNvPr id="34"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6" name="Straight Connector 19"/>
          <p:cNvCxnSpPr/>
          <p:nvPr userDrawn="1"/>
        </p:nvCxnSpPr>
        <p:spPr>
          <a:xfrm>
            <a:off x="628652"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4082" y="4554583"/>
            <a:ext cx="2091063" cy="333163"/>
          </a:xfrm>
          <a:prstGeom prst="rect">
            <a:avLst/>
          </a:prstGeom>
        </p:spPr>
      </p:pic>
    </p:spTree>
    <p:extLst>
      <p:ext uri="{BB962C8B-B14F-4D97-AF65-F5344CB8AC3E}">
        <p14:creationId xmlns:p14="http://schemas.microsoft.com/office/powerpoint/2010/main" val="30233427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4J Module PPT Format">
    <p:spTree>
      <p:nvGrpSpPr>
        <p:cNvPr id="1" name=""/>
        <p:cNvGrpSpPr/>
        <p:nvPr/>
      </p:nvGrpSpPr>
      <p:grpSpPr>
        <a:xfrm>
          <a:off x="0" y="0"/>
          <a:ext cx="0" cy="0"/>
          <a:chOff x="0" y="0"/>
          <a:chExt cx="0" cy="0"/>
        </a:xfrm>
      </p:grpSpPr>
      <p:pic>
        <p:nvPicPr>
          <p:cNvPr id="18" name="Bild 17"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341"/>
            <a:ext cx="9144000" cy="5142161"/>
          </a:xfrm>
          <a:prstGeom prst="rect">
            <a:avLst/>
          </a:prstGeom>
        </p:spPr>
      </p:pic>
      <p:sp>
        <p:nvSpPr>
          <p:cNvPr id="34"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6" name="Straight Connector 19"/>
          <p:cNvCxnSpPr/>
          <p:nvPr userDrawn="1"/>
        </p:nvCxnSpPr>
        <p:spPr>
          <a:xfrm>
            <a:off x="628652"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4082" y="4554583"/>
            <a:ext cx="2091063" cy="333163"/>
          </a:xfrm>
          <a:prstGeom prst="rect">
            <a:avLst/>
          </a:prstGeom>
        </p:spPr>
      </p:pic>
    </p:spTree>
    <p:extLst>
      <p:ext uri="{BB962C8B-B14F-4D97-AF65-F5344CB8AC3E}">
        <p14:creationId xmlns:p14="http://schemas.microsoft.com/office/powerpoint/2010/main" val="30233427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with-picture">
    <p:spTree>
      <p:nvGrpSpPr>
        <p:cNvPr id="1" name=""/>
        <p:cNvGrpSpPr/>
        <p:nvPr/>
      </p:nvGrpSpPr>
      <p:grpSpPr>
        <a:xfrm>
          <a:off x="0" y="0"/>
          <a:ext cx="0" cy="0"/>
          <a:chOff x="0" y="0"/>
          <a:chExt cx="0" cy="0"/>
        </a:xfrm>
      </p:grpSpPr>
      <p:pic>
        <p:nvPicPr>
          <p:cNvPr id="13" name="Bild 12"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594"/>
            <a:ext cx="9144000" cy="5142161"/>
          </a:xfrm>
          <a:prstGeom prst="rect">
            <a:avLst/>
          </a:prstGeom>
        </p:spPr>
      </p:pic>
      <p:sp>
        <p:nvSpPr>
          <p:cNvPr id="23" name="Picture Placeholder 22"/>
          <p:cNvSpPr>
            <a:spLocks noGrp="1" noChangeAspect="1"/>
          </p:cNvSpPr>
          <p:nvPr>
            <p:ph type="pic" sz="quarter" idx="13"/>
          </p:nvPr>
        </p:nvSpPr>
        <p:spPr>
          <a:xfrm>
            <a:off x="648121" y="1476032"/>
            <a:ext cx="3788113" cy="2707136"/>
          </a:xfrm>
        </p:spPr>
        <p:txBody>
          <a:bodyPr>
            <a:normAutofit/>
          </a:bodyPr>
          <a:lstStyle>
            <a:lvl1pPr marL="0" indent="0">
              <a:buNone/>
              <a:defRPr sz="1300">
                <a:latin typeface="Raleway Light"/>
                <a:cs typeface="Raleway Light"/>
              </a:defRPr>
            </a:lvl1pPr>
          </a:lstStyle>
          <a:p>
            <a:endParaRPr lang="id-ID"/>
          </a:p>
        </p:txBody>
      </p:sp>
      <p:cxnSp>
        <p:nvCxnSpPr>
          <p:cNvPr id="6" name="Straight Connector 19"/>
          <p:cNvCxnSpPr/>
          <p:nvPr userDrawn="1"/>
        </p:nvCxnSpPr>
        <p:spPr>
          <a:xfrm>
            <a:off x="628652"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4082" y="4554583"/>
            <a:ext cx="2091063" cy="333163"/>
          </a:xfrm>
          <a:prstGeom prst="rect">
            <a:avLst/>
          </a:prstGeom>
        </p:spPr>
      </p:pic>
    </p:spTree>
    <p:extLst>
      <p:ext uri="{BB962C8B-B14F-4D97-AF65-F5344CB8AC3E}">
        <p14:creationId xmlns:p14="http://schemas.microsoft.com/office/powerpoint/2010/main" val="111401758"/>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83975" indent="0" algn="ctr">
              <a:buNone/>
              <a:defRPr>
                <a:solidFill>
                  <a:schemeClr val="tx1">
                    <a:tint val="75000"/>
                  </a:schemeClr>
                </a:solidFill>
              </a:defRPr>
            </a:lvl2pPr>
            <a:lvl3pPr marL="767950" indent="0" algn="ctr">
              <a:buNone/>
              <a:defRPr>
                <a:solidFill>
                  <a:schemeClr val="tx1">
                    <a:tint val="75000"/>
                  </a:schemeClr>
                </a:solidFill>
              </a:defRPr>
            </a:lvl3pPr>
            <a:lvl4pPr marL="1151925" indent="0" algn="ctr">
              <a:buNone/>
              <a:defRPr>
                <a:solidFill>
                  <a:schemeClr val="tx1">
                    <a:tint val="75000"/>
                  </a:schemeClr>
                </a:solidFill>
              </a:defRPr>
            </a:lvl4pPr>
            <a:lvl5pPr marL="1535900" indent="0" algn="ctr">
              <a:buNone/>
              <a:defRPr>
                <a:solidFill>
                  <a:schemeClr val="tx1">
                    <a:tint val="75000"/>
                  </a:schemeClr>
                </a:solidFill>
              </a:defRPr>
            </a:lvl5pPr>
            <a:lvl6pPr marL="1919875" indent="0" algn="ctr">
              <a:buNone/>
              <a:defRPr>
                <a:solidFill>
                  <a:schemeClr val="tx1">
                    <a:tint val="75000"/>
                  </a:schemeClr>
                </a:solidFill>
              </a:defRPr>
            </a:lvl6pPr>
            <a:lvl7pPr marL="2303850" indent="0" algn="ctr">
              <a:buNone/>
              <a:defRPr>
                <a:solidFill>
                  <a:schemeClr val="tx1">
                    <a:tint val="75000"/>
                  </a:schemeClr>
                </a:solidFill>
              </a:defRPr>
            </a:lvl7pPr>
            <a:lvl8pPr marL="2687825" indent="0" algn="ctr">
              <a:buNone/>
              <a:defRPr>
                <a:solidFill>
                  <a:schemeClr val="tx1">
                    <a:tint val="75000"/>
                  </a:schemeClr>
                </a:solidFill>
              </a:defRPr>
            </a:lvl8pPr>
            <a:lvl9pPr marL="30718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38398" tIns="19198" rIns="38398" bIns="19198" numCol="1" anchor="t" anchorCtr="0" compatLnSpc="1">
            <a:prstTxWarp prst="textNoShape">
              <a:avLst/>
            </a:prstTxWarp>
          </a:bodyPr>
          <a:lstStyle>
            <a:lvl1pPr>
              <a:defRPr/>
            </a:lvl1pPr>
          </a:lstStyle>
          <a:p>
            <a:fld id="{2D325A52-1907-424F-B966-B593B32A90F7}" type="datetimeFigureOut">
              <a:rPr lang="en-GB">
                <a:solidFill>
                  <a:srgbClr val="7E7E7E">
                    <a:tint val="75000"/>
                  </a:srgbClr>
                </a:solidFill>
              </a:rPr>
              <a:pPr/>
              <a:t>18/10/2018</a:t>
            </a:fld>
            <a:endParaRPr lang="en-GB">
              <a:solidFill>
                <a:srgbClr val="7E7E7E">
                  <a:tint val="75000"/>
                </a:srgbClr>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Arial Narrow" pitchFamily="34" charset="0"/>
                <a:ea typeface="+mn-ea"/>
              </a:defRPr>
            </a:lvl1pPr>
          </a:lstStyle>
          <a:p>
            <a:pPr>
              <a:defRPr/>
            </a:pPr>
            <a:endParaRPr lang="en-GB">
              <a:solidFill>
                <a:srgbClr val="7E7E7E">
                  <a:tint val="75000"/>
                </a:srgbClr>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vert="horz" wrap="square" lIns="38398" tIns="19198" rIns="38398" bIns="19198" numCol="1" anchor="t" anchorCtr="0" compatLnSpc="1">
            <a:prstTxWarp prst="textNoShape">
              <a:avLst/>
            </a:prstTxWarp>
          </a:bodyPr>
          <a:lstStyle>
            <a:lvl1pPr>
              <a:defRPr/>
            </a:lvl1pPr>
          </a:lstStyle>
          <a:p>
            <a:fld id="{E8108EA7-A193-F847-A9A1-437C1BD81AA2}" type="slidenum">
              <a:rPr lang="en-GB">
                <a:solidFill>
                  <a:srgbClr val="7E7E7E">
                    <a:tint val="75000"/>
                  </a:srgbClr>
                </a:solidFill>
              </a:rPr>
              <a:pPr/>
              <a:t>‹#›</a:t>
            </a:fld>
            <a:endParaRPr lang="en-GB">
              <a:solidFill>
                <a:srgbClr val="7E7E7E">
                  <a:tint val="75000"/>
                </a:srgbClr>
              </a:solidFill>
            </a:endParaRPr>
          </a:p>
        </p:txBody>
      </p:sp>
    </p:spTree>
    <p:extLst>
      <p:ext uri="{BB962C8B-B14F-4D97-AF65-F5344CB8AC3E}">
        <p14:creationId xmlns:p14="http://schemas.microsoft.com/office/powerpoint/2010/main" val="1713338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65127" y="54770"/>
            <a:ext cx="8474075" cy="837010"/>
          </a:xfrm>
        </p:spPr>
        <p:txBody>
          <a:bodyPr/>
          <a:lstStyle/>
          <a:p>
            <a:r>
              <a:rPr lang="en-US"/>
              <a:t>Click to edit Master title style</a:t>
            </a:r>
          </a:p>
        </p:txBody>
      </p:sp>
      <p:sp>
        <p:nvSpPr>
          <p:cNvPr id="3" name="Table Placeholder 2"/>
          <p:cNvSpPr>
            <a:spLocks noGrp="1"/>
          </p:cNvSpPr>
          <p:nvPr>
            <p:ph type="tbl" idx="1"/>
          </p:nvPr>
        </p:nvSpPr>
        <p:spPr>
          <a:xfrm>
            <a:off x="374650" y="1200151"/>
            <a:ext cx="8464550" cy="3394472"/>
          </a:xfrm>
        </p:spPr>
        <p:txBody>
          <a:bodyPr/>
          <a:lstStyle/>
          <a:p>
            <a:pPr lvl="0"/>
            <a:endParaRPr lang="en-US" noProof="0"/>
          </a:p>
        </p:txBody>
      </p:sp>
      <p:sp>
        <p:nvSpPr>
          <p:cNvPr id="4" name="Slide Number Placeholder 3"/>
          <p:cNvSpPr>
            <a:spLocks noGrp="1"/>
          </p:cNvSpPr>
          <p:nvPr>
            <p:ph type="sldNum" sz="quarter" idx="10"/>
          </p:nvPr>
        </p:nvSpPr>
        <p:spPr>
          <a:xfrm>
            <a:off x="8420100" y="4874420"/>
            <a:ext cx="609600" cy="183356"/>
          </a:xfrm>
          <a:prstGeom prst="rect">
            <a:avLst/>
          </a:prstGeom>
        </p:spPr>
        <p:txBody>
          <a:bodyPr lIns="91423" tIns="45711" rIns="91423" bIns="45711" anchor="t"/>
          <a:lstStyle>
            <a:lvl1pPr>
              <a:defRPr/>
            </a:lvl1pPr>
          </a:lstStyle>
          <a:p>
            <a:pPr>
              <a:defRPr/>
            </a:pPr>
            <a:fld id="{743BD5F9-4490-774B-830A-E7B4C4FCA32B}" type="slidenum">
              <a:rPr lang="en-US" altLang="en-US"/>
              <a:pPr>
                <a:defRPr/>
              </a:pPr>
              <a:t>‹#›</a:t>
            </a:fld>
            <a:endParaRPr lang="en-US" altLang="en-US"/>
          </a:p>
        </p:txBody>
      </p:sp>
      <p:sp>
        <p:nvSpPr>
          <p:cNvPr id="5" name="Footer Placeholder 4"/>
          <p:cNvSpPr>
            <a:spLocks noGrp="1"/>
          </p:cNvSpPr>
          <p:nvPr>
            <p:ph type="ftr" sz="quarter" idx="11"/>
          </p:nvPr>
        </p:nvSpPr>
        <p:spPr>
          <a:xfrm>
            <a:off x="1219200" y="4895850"/>
            <a:ext cx="6705600" cy="171450"/>
          </a:xfrm>
          <a:prstGeom prst="rect">
            <a:avLst/>
          </a:prstGeom>
        </p:spPr>
        <p:txBody>
          <a:bodyPr lIns="91423" tIns="45711" rIns="91423" bIns="45711"/>
          <a:lstStyle>
            <a:lvl1pPr>
              <a:defRPr>
                <a:latin typeface="Times" panose="02020603050405020304" pitchFamily="18" charset="0"/>
                <a:ea typeface="+mn-ea"/>
                <a:cs typeface="+mn-cs"/>
              </a:defRPr>
            </a:lvl1pPr>
          </a:lstStyle>
          <a:p>
            <a:pPr>
              <a:defRPr/>
            </a:pPr>
            <a:endParaRPr lang="en-US"/>
          </a:p>
        </p:txBody>
      </p:sp>
    </p:spTree>
    <p:extLst>
      <p:ext uri="{BB962C8B-B14F-4D97-AF65-F5344CB8AC3E}">
        <p14:creationId xmlns:p14="http://schemas.microsoft.com/office/powerpoint/2010/main" val="302865618"/>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with-picture">
    <p:spTree>
      <p:nvGrpSpPr>
        <p:cNvPr id="1" name=""/>
        <p:cNvGrpSpPr/>
        <p:nvPr/>
      </p:nvGrpSpPr>
      <p:grpSpPr>
        <a:xfrm>
          <a:off x="0" y="0"/>
          <a:ext cx="0" cy="0"/>
          <a:chOff x="0" y="0"/>
          <a:chExt cx="0" cy="0"/>
        </a:xfrm>
      </p:grpSpPr>
      <p:pic>
        <p:nvPicPr>
          <p:cNvPr id="13" name="Bild 12"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594"/>
            <a:ext cx="9144000" cy="5142161"/>
          </a:xfrm>
          <a:prstGeom prst="rect">
            <a:avLst/>
          </a:prstGeom>
        </p:spPr>
      </p:pic>
      <p:sp>
        <p:nvSpPr>
          <p:cNvPr id="23" name="Picture Placeholder 22"/>
          <p:cNvSpPr>
            <a:spLocks noGrp="1" noChangeAspect="1"/>
          </p:cNvSpPr>
          <p:nvPr>
            <p:ph type="pic" sz="quarter" idx="13"/>
          </p:nvPr>
        </p:nvSpPr>
        <p:spPr>
          <a:xfrm>
            <a:off x="648121" y="1476032"/>
            <a:ext cx="3788113" cy="2707136"/>
          </a:xfrm>
        </p:spPr>
        <p:txBody>
          <a:bodyPr>
            <a:normAutofit/>
          </a:bodyPr>
          <a:lstStyle>
            <a:lvl1pPr marL="0" indent="0">
              <a:buNone/>
              <a:defRPr sz="1300">
                <a:latin typeface="Raleway Light"/>
                <a:cs typeface="Raleway Light"/>
              </a:defRPr>
            </a:lvl1pPr>
          </a:lstStyle>
          <a:p>
            <a:endParaRPr lang="id-ID"/>
          </a:p>
        </p:txBody>
      </p:sp>
      <p:cxnSp>
        <p:nvCxnSpPr>
          <p:cNvPr id="6" name="Straight Connector 19"/>
          <p:cNvCxnSpPr/>
          <p:nvPr userDrawn="1"/>
        </p:nvCxnSpPr>
        <p:spPr>
          <a:xfrm>
            <a:off x="628652"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4082" y="4554583"/>
            <a:ext cx="2091063" cy="333163"/>
          </a:xfrm>
          <a:prstGeom prst="rect">
            <a:avLst/>
          </a:prstGeom>
        </p:spPr>
      </p:pic>
    </p:spTree>
    <p:extLst>
      <p:ext uri="{BB962C8B-B14F-4D97-AF65-F5344CB8AC3E}">
        <p14:creationId xmlns:p14="http://schemas.microsoft.com/office/powerpoint/2010/main" val="111401758"/>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efault Slide">
    <p:spTree>
      <p:nvGrpSpPr>
        <p:cNvPr id="1" name=""/>
        <p:cNvGrpSpPr/>
        <p:nvPr/>
      </p:nvGrpSpPr>
      <p:grpSpPr>
        <a:xfrm>
          <a:off x="0" y="0"/>
          <a:ext cx="0" cy="0"/>
          <a:chOff x="0" y="0"/>
          <a:chExt cx="0" cy="0"/>
        </a:xfrm>
      </p:grpSpPr>
      <p:pic>
        <p:nvPicPr>
          <p:cNvPr id="17" name="Bild 16"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4180"/>
            <a:ext cx="9144000" cy="5142161"/>
          </a:xfrm>
          <a:prstGeom prst="rect">
            <a:avLst/>
          </a:prstGeom>
        </p:spPr>
      </p:pic>
      <p:sp>
        <p:nvSpPr>
          <p:cNvPr id="29"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6" name="Straight Connector 19"/>
          <p:cNvCxnSpPr/>
          <p:nvPr userDrawn="1"/>
        </p:nvCxnSpPr>
        <p:spPr>
          <a:xfrm>
            <a:off x="628652"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4082" y="4554583"/>
            <a:ext cx="2091063" cy="333163"/>
          </a:xfrm>
          <a:prstGeom prst="rect">
            <a:avLst/>
          </a:prstGeom>
        </p:spPr>
      </p:pic>
    </p:spTree>
    <p:extLst>
      <p:ext uri="{BB962C8B-B14F-4D97-AF65-F5344CB8AC3E}">
        <p14:creationId xmlns:p14="http://schemas.microsoft.com/office/powerpoint/2010/main" val="72043448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Portfolio-2-">
    <p:spTree>
      <p:nvGrpSpPr>
        <p:cNvPr id="1" name=""/>
        <p:cNvGrpSpPr/>
        <p:nvPr/>
      </p:nvGrpSpPr>
      <p:grpSpPr>
        <a:xfrm>
          <a:off x="0" y="0"/>
          <a:ext cx="0" cy="0"/>
          <a:chOff x="0" y="0"/>
          <a:chExt cx="0" cy="0"/>
        </a:xfrm>
      </p:grpSpPr>
      <p:pic>
        <p:nvPicPr>
          <p:cNvPr id="18" name="Bild 17"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341"/>
            <a:ext cx="9144000" cy="5142161"/>
          </a:xfrm>
          <a:prstGeom prst="rect">
            <a:avLst/>
          </a:prstGeom>
        </p:spPr>
      </p:pic>
      <p:sp>
        <p:nvSpPr>
          <p:cNvPr id="34"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6" name="Straight Connector 19"/>
          <p:cNvCxnSpPr/>
          <p:nvPr userDrawn="1"/>
        </p:nvCxnSpPr>
        <p:spPr>
          <a:xfrm>
            <a:off x="628652"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4082" y="4554583"/>
            <a:ext cx="2091063" cy="333163"/>
          </a:xfrm>
          <a:prstGeom prst="rect">
            <a:avLst/>
          </a:prstGeom>
        </p:spPr>
      </p:pic>
    </p:spTree>
    <p:extLst>
      <p:ext uri="{BB962C8B-B14F-4D97-AF65-F5344CB8AC3E}">
        <p14:creationId xmlns:p14="http://schemas.microsoft.com/office/powerpoint/2010/main" val="30233427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Portfolio-2-">
    <p:spTree>
      <p:nvGrpSpPr>
        <p:cNvPr id="1" name=""/>
        <p:cNvGrpSpPr/>
        <p:nvPr/>
      </p:nvGrpSpPr>
      <p:grpSpPr>
        <a:xfrm>
          <a:off x="0" y="0"/>
          <a:ext cx="0" cy="0"/>
          <a:chOff x="0" y="0"/>
          <a:chExt cx="0" cy="0"/>
        </a:xfrm>
      </p:grpSpPr>
      <p:pic>
        <p:nvPicPr>
          <p:cNvPr id="18" name="Bild 17"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341"/>
            <a:ext cx="9144000" cy="5142161"/>
          </a:xfrm>
          <a:prstGeom prst="rect">
            <a:avLst/>
          </a:prstGeom>
        </p:spPr>
      </p:pic>
      <p:sp>
        <p:nvSpPr>
          <p:cNvPr id="34"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6" name="Straight Connector 19"/>
          <p:cNvCxnSpPr/>
          <p:nvPr userDrawn="1"/>
        </p:nvCxnSpPr>
        <p:spPr>
          <a:xfrm>
            <a:off x="628652"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4082" y="4554583"/>
            <a:ext cx="2091063" cy="333163"/>
          </a:xfrm>
          <a:prstGeom prst="rect">
            <a:avLst/>
          </a:prstGeom>
        </p:spPr>
      </p:pic>
    </p:spTree>
    <p:extLst>
      <p:ext uri="{BB962C8B-B14F-4D97-AF65-F5344CB8AC3E}">
        <p14:creationId xmlns:p14="http://schemas.microsoft.com/office/powerpoint/2010/main" val="30233427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Portfolio-2-">
    <p:spTree>
      <p:nvGrpSpPr>
        <p:cNvPr id="1" name=""/>
        <p:cNvGrpSpPr/>
        <p:nvPr/>
      </p:nvGrpSpPr>
      <p:grpSpPr>
        <a:xfrm>
          <a:off x="0" y="0"/>
          <a:ext cx="0" cy="0"/>
          <a:chOff x="0" y="0"/>
          <a:chExt cx="0" cy="0"/>
        </a:xfrm>
      </p:grpSpPr>
      <p:pic>
        <p:nvPicPr>
          <p:cNvPr id="18" name="Bild 17"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341"/>
            <a:ext cx="9144000" cy="5142161"/>
          </a:xfrm>
          <a:prstGeom prst="rect">
            <a:avLst/>
          </a:prstGeom>
        </p:spPr>
      </p:pic>
      <p:sp>
        <p:nvSpPr>
          <p:cNvPr id="34"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6" name="Straight Connector 19"/>
          <p:cNvCxnSpPr/>
          <p:nvPr userDrawn="1"/>
        </p:nvCxnSpPr>
        <p:spPr>
          <a:xfrm>
            <a:off x="628652"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4082" y="4554583"/>
            <a:ext cx="2091063" cy="333163"/>
          </a:xfrm>
          <a:prstGeom prst="rect">
            <a:avLst/>
          </a:prstGeom>
        </p:spPr>
      </p:pic>
    </p:spTree>
    <p:extLst>
      <p:ext uri="{BB962C8B-B14F-4D97-AF65-F5344CB8AC3E}">
        <p14:creationId xmlns:p14="http://schemas.microsoft.com/office/powerpoint/2010/main" val="30233427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Portfolio-2-">
    <p:spTree>
      <p:nvGrpSpPr>
        <p:cNvPr id="1" name=""/>
        <p:cNvGrpSpPr/>
        <p:nvPr/>
      </p:nvGrpSpPr>
      <p:grpSpPr>
        <a:xfrm>
          <a:off x="0" y="0"/>
          <a:ext cx="0" cy="0"/>
          <a:chOff x="0" y="0"/>
          <a:chExt cx="0" cy="0"/>
        </a:xfrm>
      </p:grpSpPr>
      <p:pic>
        <p:nvPicPr>
          <p:cNvPr id="18" name="Bild 17"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341"/>
            <a:ext cx="9144000" cy="5142161"/>
          </a:xfrm>
          <a:prstGeom prst="rect">
            <a:avLst/>
          </a:prstGeom>
        </p:spPr>
      </p:pic>
      <p:sp>
        <p:nvSpPr>
          <p:cNvPr id="34"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6" name="Straight Connector 19"/>
          <p:cNvCxnSpPr/>
          <p:nvPr userDrawn="1"/>
        </p:nvCxnSpPr>
        <p:spPr>
          <a:xfrm>
            <a:off x="628652"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4082" y="4554583"/>
            <a:ext cx="2091063" cy="333163"/>
          </a:xfrm>
          <a:prstGeom prst="rect">
            <a:avLst/>
          </a:prstGeom>
        </p:spPr>
      </p:pic>
    </p:spTree>
    <p:extLst>
      <p:ext uri="{BB962C8B-B14F-4D97-AF65-F5344CB8AC3E}">
        <p14:creationId xmlns:p14="http://schemas.microsoft.com/office/powerpoint/2010/main" val="30233427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1600"/>
            <a:ext cx="8229600" cy="705725"/>
          </a:xfrm>
          <a:prstGeom prst="rect">
            <a:avLst/>
          </a:prstGeom>
        </p:spPr>
        <p:txBody>
          <a:bodyPr vert="horz" lIns="91423" tIns="45711" rIns="91423" bIns="45711"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2031690"/>
            <a:ext cx="8229600" cy="2754306"/>
          </a:xfrm>
          <a:prstGeom prst="rect">
            <a:avLst/>
          </a:prstGeom>
        </p:spPr>
        <p:txBody>
          <a:bodyPr vert="horz" lIns="91423" tIns="45711" rIns="91423" bIns="4571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27" name="Picture 3"/>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2" y="1"/>
            <a:ext cx="9143999" cy="9334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7801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xStyles>
    <p:titleStyle>
      <a:lvl1pPr algn="ctr" defTabSz="914226" rtl="0" eaLnBrk="1" latinLnBrk="0" hangingPunct="1">
        <a:spcBef>
          <a:spcPct val="0"/>
        </a:spcBef>
        <a:buNone/>
        <a:defRPr sz="4400" kern="1200">
          <a:solidFill>
            <a:srgbClr val="648AC6"/>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76779" tIns="38390" rIns="76779" bIns="3839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7"/>
            <a:ext cx="2057400" cy="273844"/>
          </a:xfrm>
          <a:prstGeom prst="rect">
            <a:avLst/>
          </a:prstGeom>
        </p:spPr>
        <p:txBody>
          <a:bodyPr vert="horz" lIns="76779" tIns="38390" rIns="76779" bIns="38390" rtlCol="0" anchor="ctr"/>
          <a:lstStyle>
            <a:lvl1pPr marL="0" indent="0" algn="l">
              <a:buFont typeface="Arial"/>
              <a:buNone/>
              <a:defRPr sz="1000">
                <a:solidFill>
                  <a:schemeClr val="tx1">
                    <a:tint val="75000"/>
                  </a:schemeClr>
                </a:solidFill>
                <a:latin typeface="Raleway Regular"/>
                <a:cs typeface="Raleway Regular"/>
              </a:defRPr>
            </a:lvl1pPr>
          </a:lstStyle>
          <a:p>
            <a:pPr defTabSz="767796"/>
            <a:endParaRPr lang="en-US">
              <a:solidFill>
                <a:srgbClr val="7E7E7E">
                  <a:tint val="75000"/>
                </a:srgbClr>
              </a:solidFill>
            </a:endParaRPr>
          </a:p>
        </p:txBody>
      </p:sp>
      <p:sp>
        <p:nvSpPr>
          <p:cNvPr id="5" name="Footer Placeholder 4"/>
          <p:cNvSpPr>
            <a:spLocks noGrp="1"/>
          </p:cNvSpPr>
          <p:nvPr>
            <p:ph type="ftr" sz="quarter" idx="3"/>
          </p:nvPr>
        </p:nvSpPr>
        <p:spPr>
          <a:xfrm>
            <a:off x="3028950" y="4767267"/>
            <a:ext cx="3086100" cy="273844"/>
          </a:xfrm>
          <a:prstGeom prst="rect">
            <a:avLst/>
          </a:prstGeom>
        </p:spPr>
        <p:txBody>
          <a:bodyPr vert="horz" lIns="76779" tIns="38390" rIns="76779" bIns="38390" rtlCol="0" anchor="ctr"/>
          <a:lstStyle>
            <a:lvl1pPr marL="0" indent="0" algn="ctr">
              <a:buFont typeface="Arial"/>
              <a:buNone/>
              <a:defRPr sz="1000">
                <a:solidFill>
                  <a:schemeClr val="tx1">
                    <a:tint val="75000"/>
                  </a:schemeClr>
                </a:solidFill>
                <a:latin typeface="Raleway Regular"/>
                <a:cs typeface="Raleway Regular"/>
              </a:defRPr>
            </a:lvl1pPr>
          </a:lstStyle>
          <a:p>
            <a:pPr defTabSz="767796"/>
            <a:endParaRPr lang="en-US">
              <a:solidFill>
                <a:srgbClr val="7E7E7E">
                  <a:tint val="75000"/>
                </a:srgbClr>
              </a:solidFill>
            </a:endParaRPr>
          </a:p>
        </p:txBody>
      </p:sp>
      <p:sp>
        <p:nvSpPr>
          <p:cNvPr id="6" name="Slide Number Placeholder 5"/>
          <p:cNvSpPr>
            <a:spLocks noGrp="1"/>
          </p:cNvSpPr>
          <p:nvPr>
            <p:ph type="sldNum" sz="quarter" idx="4"/>
          </p:nvPr>
        </p:nvSpPr>
        <p:spPr>
          <a:xfrm>
            <a:off x="6457950" y="4767267"/>
            <a:ext cx="2057400" cy="273844"/>
          </a:xfrm>
          <a:prstGeom prst="rect">
            <a:avLst/>
          </a:prstGeom>
        </p:spPr>
        <p:txBody>
          <a:bodyPr vert="horz" lIns="76779" tIns="38390" rIns="76779" bIns="38390" rtlCol="0" anchor="ctr"/>
          <a:lstStyle>
            <a:lvl1pPr marL="0" indent="0" algn="r">
              <a:buFont typeface="Arial"/>
              <a:buNone/>
              <a:defRPr sz="1000">
                <a:solidFill>
                  <a:schemeClr val="tx1">
                    <a:tint val="75000"/>
                  </a:schemeClr>
                </a:solidFill>
                <a:latin typeface="Raleway Regular"/>
                <a:cs typeface="Raleway Regular"/>
              </a:defRPr>
            </a:lvl1pPr>
          </a:lstStyle>
          <a:p>
            <a:pPr defTabSz="767796"/>
            <a:fld id="{FCEE2C88-6C8F-484D-AF69-578F576B1F44}" type="slidenum">
              <a:rPr lang="en-US" smtClean="0">
                <a:solidFill>
                  <a:srgbClr val="7E7E7E">
                    <a:tint val="75000"/>
                  </a:srgbClr>
                </a:solidFill>
              </a:rPr>
              <a:pPr defTabSz="767796"/>
              <a:t>‹#›</a:t>
            </a:fld>
            <a:endParaRPr lang="en-US">
              <a:solidFill>
                <a:srgbClr val="7E7E7E">
                  <a:tint val="75000"/>
                </a:srgbClr>
              </a:solidFill>
            </a:endParaRP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Lst>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hf hdr="0" ftr="0" dt="0"/>
  <p:txStyles>
    <p:titleStyle>
      <a:lvl1pPr marL="0" indent="0" algn="l" defTabSz="767796" rtl="0" eaLnBrk="1" latinLnBrk="0" hangingPunct="1">
        <a:lnSpc>
          <a:spcPct val="90000"/>
        </a:lnSpc>
        <a:spcBef>
          <a:spcPct val="0"/>
        </a:spcBef>
        <a:buFont typeface="Arial"/>
        <a:buNone/>
        <a:defRPr lang="en-US" sz="2500" kern="1200">
          <a:solidFill>
            <a:schemeClr val="tx1"/>
          </a:solidFill>
          <a:latin typeface="Eurostile"/>
          <a:ea typeface="+mj-ea"/>
          <a:cs typeface="Eurostile"/>
        </a:defRPr>
      </a:lvl1pPr>
    </p:titleStyle>
    <p:bodyStyle>
      <a:lvl1pPr marL="0" indent="0" algn="l" defTabSz="767796" rtl="0" eaLnBrk="1" latinLnBrk="0" hangingPunct="1">
        <a:lnSpc>
          <a:spcPct val="90000"/>
        </a:lnSpc>
        <a:spcBef>
          <a:spcPts val="840"/>
        </a:spcBef>
        <a:buFont typeface="Arial" panose="020B0604020202020204" pitchFamily="34" charset="0"/>
        <a:buNone/>
        <a:defRPr lang="en-US" sz="2000" kern="1200" dirty="0" smtClean="0">
          <a:solidFill>
            <a:schemeClr val="tx1"/>
          </a:solidFill>
          <a:effectLst/>
          <a:latin typeface="Apex"/>
          <a:ea typeface="+mn-ea"/>
          <a:cs typeface="Apex"/>
        </a:defRPr>
      </a:lvl1pPr>
      <a:lvl2pPr marL="383898" indent="0" algn="l" defTabSz="767796" rtl="0" eaLnBrk="1" latinLnBrk="0" hangingPunct="1">
        <a:lnSpc>
          <a:spcPct val="90000"/>
        </a:lnSpc>
        <a:spcBef>
          <a:spcPts val="420"/>
        </a:spcBef>
        <a:buFont typeface="Arial" panose="020B0604020202020204" pitchFamily="34" charset="0"/>
        <a:buNone/>
        <a:defRPr lang="en-US" sz="1700" kern="1200" dirty="0" smtClean="0">
          <a:solidFill>
            <a:schemeClr val="tx1"/>
          </a:solidFill>
          <a:effectLst/>
          <a:latin typeface="Apex"/>
          <a:ea typeface="+mn-ea"/>
          <a:cs typeface="Apex"/>
        </a:defRPr>
      </a:lvl2pPr>
      <a:lvl3pPr marL="767796" indent="0" algn="l" defTabSz="767796" rtl="0" eaLnBrk="1" latinLnBrk="0" hangingPunct="1">
        <a:lnSpc>
          <a:spcPct val="90000"/>
        </a:lnSpc>
        <a:spcBef>
          <a:spcPts val="420"/>
        </a:spcBef>
        <a:buFont typeface="Arial" panose="020B0604020202020204" pitchFamily="34" charset="0"/>
        <a:buNone/>
        <a:defRPr lang="en-US" sz="1500" kern="1200" dirty="0" smtClean="0">
          <a:solidFill>
            <a:schemeClr val="tx1"/>
          </a:solidFill>
          <a:effectLst/>
          <a:latin typeface="Apex"/>
          <a:ea typeface="+mn-ea"/>
          <a:cs typeface="Apex"/>
        </a:defRPr>
      </a:lvl3pPr>
      <a:lvl4pPr marL="1151694" indent="0" algn="l" defTabSz="767796" rtl="0" eaLnBrk="1" latinLnBrk="0" hangingPunct="1">
        <a:lnSpc>
          <a:spcPct val="90000"/>
        </a:lnSpc>
        <a:spcBef>
          <a:spcPts val="420"/>
        </a:spcBef>
        <a:buFont typeface="Arial" panose="020B0604020202020204" pitchFamily="34" charset="0"/>
        <a:buNone/>
        <a:defRPr lang="en-US" sz="1300" kern="1200" dirty="0" smtClean="0">
          <a:solidFill>
            <a:schemeClr val="tx1"/>
          </a:solidFill>
          <a:effectLst/>
          <a:latin typeface="Apex"/>
          <a:ea typeface="+mn-ea"/>
          <a:cs typeface="Apex"/>
        </a:defRPr>
      </a:lvl4pPr>
      <a:lvl5pPr marL="1535593" indent="0" algn="l" defTabSz="767796" rtl="0" eaLnBrk="1" latinLnBrk="0" hangingPunct="1">
        <a:lnSpc>
          <a:spcPct val="90000"/>
        </a:lnSpc>
        <a:spcBef>
          <a:spcPts val="420"/>
        </a:spcBef>
        <a:buFont typeface="Arial" panose="020B0604020202020204" pitchFamily="34" charset="0"/>
        <a:buNone/>
        <a:defRPr lang="en-US" sz="1300" kern="1200" dirty="0">
          <a:solidFill>
            <a:schemeClr val="tx1"/>
          </a:solidFill>
          <a:effectLst/>
          <a:latin typeface="Apex"/>
          <a:ea typeface="+mn-ea"/>
          <a:cs typeface="Apex"/>
        </a:defRPr>
      </a:lvl5pPr>
      <a:lvl6pPr marL="2111440" indent="-191950" algn="l" defTabSz="76779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5339" indent="-191950" algn="l" defTabSz="76779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79237" indent="-191950" algn="l" defTabSz="76779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3135" indent="-191950" algn="l" defTabSz="76779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7796" rtl="0" eaLnBrk="1" latinLnBrk="0" hangingPunct="1">
        <a:defRPr sz="1500" kern="1200">
          <a:solidFill>
            <a:schemeClr val="tx1"/>
          </a:solidFill>
          <a:latin typeface="+mn-lt"/>
          <a:ea typeface="+mn-ea"/>
          <a:cs typeface="+mn-cs"/>
        </a:defRPr>
      </a:lvl1pPr>
      <a:lvl2pPr marL="383898" algn="l" defTabSz="767796" rtl="0" eaLnBrk="1" latinLnBrk="0" hangingPunct="1">
        <a:defRPr sz="1500" kern="1200">
          <a:solidFill>
            <a:schemeClr val="tx1"/>
          </a:solidFill>
          <a:latin typeface="+mn-lt"/>
          <a:ea typeface="+mn-ea"/>
          <a:cs typeface="+mn-cs"/>
        </a:defRPr>
      </a:lvl2pPr>
      <a:lvl3pPr marL="767796" algn="l" defTabSz="767796" rtl="0" eaLnBrk="1" latinLnBrk="0" hangingPunct="1">
        <a:defRPr sz="1500" kern="1200">
          <a:solidFill>
            <a:schemeClr val="tx1"/>
          </a:solidFill>
          <a:latin typeface="+mn-lt"/>
          <a:ea typeface="+mn-ea"/>
          <a:cs typeface="+mn-cs"/>
        </a:defRPr>
      </a:lvl3pPr>
      <a:lvl4pPr marL="1151694" algn="l" defTabSz="767796" rtl="0" eaLnBrk="1" latinLnBrk="0" hangingPunct="1">
        <a:defRPr sz="1500" kern="1200">
          <a:solidFill>
            <a:schemeClr val="tx1"/>
          </a:solidFill>
          <a:latin typeface="+mn-lt"/>
          <a:ea typeface="+mn-ea"/>
          <a:cs typeface="+mn-cs"/>
        </a:defRPr>
      </a:lvl4pPr>
      <a:lvl5pPr marL="1535593" algn="l" defTabSz="767796" rtl="0" eaLnBrk="1" latinLnBrk="0" hangingPunct="1">
        <a:defRPr sz="1500" kern="1200">
          <a:solidFill>
            <a:schemeClr val="tx1"/>
          </a:solidFill>
          <a:latin typeface="+mn-lt"/>
          <a:ea typeface="+mn-ea"/>
          <a:cs typeface="+mn-cs"/>
        </a:defRPr>
      </a:lvl5pPr>
      <a:lvl6pPr marL="1919491" algn="l" defTabSz="767796" rtl="0" eaLnBrk="1" latinLnBrk="0" hangingPunct="1">
        <a:defRPr sz="1500" kern="1200">
          <a:solidFill>
            <a:schemeClr val="tx1"/>
          </a:solidFill>
          <a:latin typeface="+mn-lt"/>
          <a:ea typeface="+mn-ea"/>
          <a:cs typeface="+mn-cs"/>
        </a:defRPr>
      </a:lvl6pPr>
      <a:lvl7pPr marL="2303389" algn="l" defTabSz="767796" rtl="0" eaLnBrk="1" latinLnBrk="0" hangingPunct="1">
        <a:defRPr sz="1500" kern="1200">
          <a:solidFill>
            <a:schemeClr val="tx1"/>
          </a:solidFill>
          <a:latin typeface="+mn-lt"/>
          <a:ea typeface="+mn-ea"/>
          <a:cs typeface="+mn-cs"/>
        </a:defRPr>
      </a:lvl7pPr>
      <a:lvl8pPr marL="2687287" algn="l" defTabSz="767796" rtl="0" eaLnBrk="1" latinLnBrk="0" hangingPunct="1">
        <a:defRPr sz="1500" kern="1200">
          <a:solidFill>
            <a:schemeClr val="tx1"/>
          </a:solidFill>
          <a:latin typeface="+mn-lt"/>
          <a:ea typeface="+mn-ea"/>
          <a:cs typeface="+mn-cs"/>
        </a:defRPr>
      </a:lvl8pPr>
      <a:lvl9pPr marL="3071186" algn="l" defTabSz="76779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hyperlink" Target="https://ideas.darden.virginia.edu/2017/10/giving-voice-to-values-how-to-counter-rationalizations-rationally/" TargetMode="External"/><Relationship Id="rId2" Type="http://schemas.openxmlformats.org/officeDocument/2006/relationships/hyperlink" Target="https://www.ncbi.nlm.nih.gov/pmc/articles/PMC3776518/" TargetMode="External"/><Relationship Id="rId1" Type="http://schemas.openxmlformats.org/officeDocument/2006/relationships/slideLayout" Target="../slideLayouts/slideLayout21.xml"/><Relationship Id="rId6" Type="http://schemas.openxmlformats.org/officeDocument/2006/relationships/hyperlink" Target="http://www.happinesshypothesis.com/" TargetMode="External"/><Relationship Id="rId5" Type="http://schemas.openxmlformats.org/officeDocument/2006/relationships/hyperlink" Target="http://store.darden.virginia.edu/Syllabus%20Copy/Ways-of-Thinking-About-Our-Values.pdf" TargetMode="External"/><Relationship Id="rId4" Type="http://schemas.openxmlformats.org/officeDocument/2006/relationships/hyperlink" Target="https://hbr.org/2016/12/talking-about-ethics-across-cultur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researchgate.net/publication/238382691_Silenced_by_fear" TargetMode="External"/><Relationship Id="rId2" Type="http://schemas.openxmlformats.org/officeDocument/2006/relationships/hyperlink" Target="https://www.ncbi.nlm.nih.gov/pubmed/19858916" TargetMode="External"/><Relationship Id="rId1" Type="http://schemas.openxmlformats.org/officeDocument/2006/relationships/slideLayout" Target="../slideLayouts/slideLayout21.xml"/><Relationship Id="rId5" Type="http://schemas.openxmlformats.org/officeDocument/2006/relationships/hyperlink" Target="https://www.allianceforintegrity.org/wAssets/docs/publications/No-eXcuses/GH-No-eXcuses-Pocket-Guide.pdf%0df" TargetMode="External"/><Relationship Id="rId4" Type="http://schemas.openxmlformats.org/officeDocument/2006/relationships/hyperlink" Target="https://www.researchgate.net/publication/275508087_Employee_Voice_and_Silence"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3670526"/>
          </a:xfrm>
          <a:prstGeom prst="rect">
            <a:avLst/>
          </a:prstGeom>
          <a:noFill/>
        </p:spPr>
        <p:txBody>
          <a:bodyPr wrap="square" lIns="38391" tIns="19194" rIns="38391" bIns="19194">
            <a:spAutoFit/>
          </a:bodyPr>
          <a:lstStyle/>
          <a:p>
            <a:pPr algn="ctr" defTabSz="767650">
              <a:defRPr/>
            </a:pPr>
            <a:endParaRPr lang="en-US" dirty="0">
              <a:solidFill>
                <a:srgbClr val="FFFFFF"/>
              </a:solidFill>
              <a:latin typeface="LaTo light"/>
              <a:cs typeface="LaTo light"/>
            </a:endParaRPr>
          </a:p>
          <a:p>
            <a:pPr algn="ctr" defTabSz="767650">
              <a:defRPr/>
            </a:pPr>
            <a:endParaRPr lang="en-US" dirty="0">
              <a:solidFill>
                <a:srgbClr val="FFFFFF"/>
              </a:solidFill>
              <a:latin typeface="LaTo light"/>
              <a:cs typeface="LaTo light"/>
            </a:endParaRPr>
          </a:p>
          <a:p>
            <a:pPr algn="ctr" defTabSz="767650">
              <a:defRPr/>
            </a:pPr>
            <a:endParaRPr lang="en-US" b="1" spc="126" dirty="0">
              <a:solidFill>
                <a:srgbClr val="FFFFFF"/>
              </a:solidFill>
              <a:latin typeface="Eurostile"/>
              <a:cs typeface="Eurostile"/>
            </a:endParaRPr>
          </a:p>
          <a:p>
            <a:pPr algn="ctr" defTabSz="767650">
              <a:defRPr/>
            </a:pPr>
            <a:endParaRPr lang="en-US" sz="3000" b="1" spc="126" dirty="0">
              <a:solidFill>
                <a:srgbClr val="AC4263"/>
              </a:solidFill>
              <a:latin typeface="Eurostile"/>
              <a:cs typeface="Eurostile"/>
            </a:endParaRPr>
          </a:p>
          <a:p>
            <a:pPr algn="ctr" defTabSz="767650">
              <a:defRPr/>
            </a:pPr>
            <a:endParaRPr lang="en-US" sz="3000" b="1" spc="126" dirty="0">
              <a:solidFill>
                <a:srgbClr val="AC4263"/>
              </a:solidFill>
              <a:latin typeface="Eurostile"/>
              <a:cs typeface="Eurostile"/>
            </a:endParaRPr>
          </a:p>
          <a:p>
            <a:pPr algn="ctr" defTabSz="767650">
              <a:defRPr/>
            </a:pPr>
            <a:r>
              <a:rPr lang="en-US" sz="3000" b="1" spc="126" dirty="0">
                <a:solidFill>
                  <a:srgbClr val="AC4263"/>
                </a:solidFill>
                <a:latin typeface="Arial" panose="020B0604020202020204" pitchFamily="34" charset="0"/>
                <a:cs typeface="Arial" panose="020B0604020202020204" pitchFamily="34" charset="0"/>
              </a:rPr>
              <a:t>Education for Justice (E4J)</a:t>
            </a:r>
          </a:p>
          <a:p>
            <a:pPr algn="ctr" defTabSz="767650">
              <a:defRPr/>
            </a:pPr>
            <a:r>
              <a:rPr lang="en-US" sz="3000" b="1" spc="126" dirty="0">
                <a:solidFill>
                  <a:srgbClr val="AC4263"/>
                </a:solidFill>
                <a:latin typeface="Arial" panose="020B0604020202020204" pitchFamily="34" charset="0"/>
                <a:cs typeface="Arial" panose="020B0604020202020204" pitchFamily="34" charset="0"/>
              </a:rPr>
              <a:t>Integrity and Ethics</a:t>
            </a:r>
          </a:p>
          <a:p>
            <a:pPr algn="ctr" defTabSz="767650">
              <a:defRPr/>
            </a:pPr>
            <a:endParaRPr lang="en-US" sz="3000" b="1" spc="126" dirty="0">
              <a:solidFill>
                <a:srgbClr val="AC4263"/>
              </a:solidFill>
              <a:latin typeface="Arial" panose="020B0604020202020204" pitchFamily="34" charset="0"/>
              <a:cs typeface="Arial" panose="020B0604020202020204" pitchFamily="34" charset="0"/>
            </a:endParaRPr>
          </a:p>
          <a:p>
            <a:pPr algn="ctr">
              <a:defRPr/>
            </a:pPr>
            <a:r>
              <a:rPr lang="en-US" sz="3200" spc="150" dirty="0">
                <a:solidFill>
                  <a:srgbClr val="AC4263"/>
                </a:solidFill>
                <a:latin typeface="Arial" panose="020B0604020202020204" pitchFamily="34" charset="0"/>
                <a:cs typeface="Arial" panose="020B0604020202020204" pitchFamily="34" charset="0"/>
              </a:rPr>
              <a:t>Module 7: Strategies for Ethical Actions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6206" y="275733"/>
            <a:ext cx="1138736" cy="907701"/>
          </a:xfrm>
          <a:prstGeom prst="rect">
            <a:avLst/>
          </a:prstGeom>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23313787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814F-5E8B-4A77-941B-BC78610986B7}"/>
              </a:ext>
            </a:extLst>
          </p:cNvPr>
          <p:cNvSpPr>
            <a:spLocks noGrp="1"/>
          </p:cNvSpPr>
          <p:nvPr>
            <p:ph type="title"/>
          </p:nvPr>
        </p:nvSpPr>
        <p:spPr/>
        <p:txBody>
          <a:bodyPr/>
          <a:lstStyle/>
          <a:p>
            <a:pPr algn="ctr"/>
            <a:r>
              <a:rPr lang="en-CA" sz="2400" b="1" dirty="0">
                <a:solidFill>
                  <a:schemeClr val="accent4">
                    <a:lumMod val="75000"/>
                  </a:schemeClr>
                </a:solidFill>
                <a:latin typeface="Arial Narrow" panose="020B0606020202030204" pitchFamily="34" charset="0"/>
              </a:rPr>
              <a:t>Core reading I </a:t>
            </a:r>
            <a:endParaRPr lang="en-US" dirty="0"/>
          </a:p>
        </p:txBody>
      </p:sp>
      <p:sp>
        <p:nvSpPr>
          <p:cNvPr id="3" name="TextBox 2">
            <a:extLst>
              <a:ext uri="{FF2B5EF4-FFF2-40B4-BE49-F238E27FC236}">
                <a16:creationId xmlns:a16="http://schemas.microsoft.com/office/drawing/2014/main" id="{96F26333-84E2-4BA2-8765-7A03B9386A81}"/>
              </a:ext>
            </a:extLst>
          </p:cNvPr>
          <p:cNvSpPr txBox="1"/>
          <p:nvPr/>
        </p:nvSpPr>
        <p:spPr>
          <a:xfrm>
            <a:off x="604188" y="1268019"/>
            <a:ext cx="7886700" cy="3046988"/>
          </a:xfrm>
          <a:prstGeom prst="rect">
            <a:avLst/>
          </a:prstGeom>
          <a:noFill/>
        </p:spPr>
        <p:txBody>
          <a:bodyPr wrap="square" rtlCol="0">
            <a:spAutoFit/>
          </a:bodyPr>
          <a:lstStyle/>
          <a:p>
            <a:pPr marL="171450" indent="-171450">
              <a:buFont typeface="Wingdings" panose="05000000000000000000" pitchFamily="2" charset="2"/>
              <a:buChar char="ü"/>
            </a:pPr>
            <a:r>
              <a:rPr lang="en-GB" sz="1200" dirty="0">
                <a:latin typeface="Apex"/>
              </a:rPr>
              <a:t>Boysen, Philip G. (2013). </a:t>
            </a:r>
            <a:r>
              <a:rPr lang="en-GB" sz="1200" b="1" i="1" dirty="0">
                <a:latin typeface="Apex"/>
              </a:rPr>
              <a:t>Just culture: a foundation for balanced accountability and patient safety</a:t>
            </a:r>
            <a:r>
              <a:rPr lang="en-GB" sz="1200" dirty="0">
                <a:latin typeface="Apex"/>
              </a:rPr>
              <a:t>. Ochsner Journal, vol. 13, No. 3, pp. 400–406. Available from </a:t>
            </a:r>
            <a:r>
              <a:rPr lang="en-GB" sz="1200" u="sng" dirty="0">
                <a:latin typeface="Apex"/>
                <a:hlinkClick r:id="rId2"/>
              </a:rPr>
              <a:t>https://www.ncbi.nlm.nih.gov/pmc/articles/PMC3776518/</a:t>
            </a:r>
            <a:r>
              <a:rPr lang="en-GB" sz="1200" u="sng" dirty="0">
                <a:latin typeface="Apex"/>
              </a:rPr>
              <a:t>.</a:t>
            </a:r>
            <a:endParaRPr lang="en-US" sz="1200" dirty="0">
              <a:latin typeface="Apex"/>
            </a:endParaRPr>
          </a:p>
          <a:p>
            <a:r>
              <a:rPr lang="en-GB" sz="1200" dirty="0">
                <a:latin typeface="Apex"/>
              </a:rPr>
              <a:t> </a:t>
            </a:r>
            <a:endParaRPr lang="en-US" sz="1200" dirty="0">
              <a:latin typeface="Apex"/>
            </a:endParaRPr>
          </a:p>
          <a:p>
            <a:pPr marL="171450" indent="-171450">
              <a:buFont typeface="Wingdings" panose="05000000000000000000" pitchFamily="2" charset="2"/>
              <a:buChar char="ü"/>
            </a:pPr>
            <a:r>
              <a:rPr lang="en-GB" sz="1200" dirty="0">
                <a:latin typeface="Apex"/>
              </a:rPr>
              <a:t>Gentile, Mary C. (2017). </a:t>
            </a:r>
            <a:r>
              <a:rPr lang="en-GB" sz="1200" b="1" i="1" dirty="0">
                <a:latin typeface="Apex"/>
              </a:rPr>
              <a:t>Giving Voice to Values: How to Counter Rationalizations Rationally</a:t>
            </a:r>
            <a:r>
              <a:rPr lang="en-GB" sz="1200" dirty="0">
                <a:latin typeface="Apex"/>
              </a:rPr>
              <a:t>. Available from </a:t>
            </a:r>
            <a:r>
              <a:rPr lang="en-GB" sz="1200" u="sng" dirty="0">
                <a:latin typeface="Apex"/>
                <a:hlinkClick r:id="rId3"/>
              </a:rPr>
              <a:t>https://ideas.darden.virginia.edu/2017/10/giving-voice-to-values-how-to-counter-rationalizations-rationally/</a:t>
            </a:r>
            <a:r>
              <a:rPr lang="en-GB" sz="1200" u="sng" dirty="0">
                <a:latin typeface="Apex"/>
              </a:rPr>
              <a:t>.</a:t>
            </a:r>
            <a:endParaRPr lang="en-US" sz="1200" dirty="0">
              <a:latin typeface="Apex"/>
            </a:endParaRPr>
          </a:p>
          <a:p>
            <a:r>
              <a:rPr lang="en-GB" sz="1200" dirty="0">
                <a:latin typeface="Apex"/>
              </a:rPr>
              <a:t> </a:t>
            </a:r>
            <a:endParaRPr lang="en-US" sz="1200" dirty="0">
              <a:latin typeface="Apex"/>
            </a:endParaRPr>
          </a:p>
          <a:p>
            <a:pPr marL="171450" indent="-171450">
              <a:buFont typeface="Wingdings" panose="05000000000000000000" pitchFamily="2" charset="2"/>
              <a:buChar char="ü"/>
            </a:pPr>
            <a:r>
              <a:rPr lang="en-GB" sz="1200" dirty="0">
                <a:latin typeface="Apex"/>
              </a:rPr>
              <a:t>Gentile, Mary C. (2016). </a:t>
            </a:r>
            <a:r>
              <a:rPr lang="en-GB" sz="1200" b="1" i="1" dirty="0">
                <a:latin typeface="Apex"/>
              </a:rPr>
              <a:t>Talking About Ethics Across Cultures: Five ways to help people act on their values, no matter the context</a:t>
            </a:r>
            <a:r>
              <a:rPr lang="en-GB" sz="1200" dirty="0">
                <a:latin typeface="Apex"/>
              </a:rPr>
              <a:t>. Harvard Business Review, 23 December. Available from </a:t>
            </a:r>
            <a:r>
              <a:rPr lang="en-GB" sz="1200" u="sng" dirty="0">
                <a:latin typeface="Apex"/>
                <a:hlinkClick r:id="rId4"/>
              </a:rPr>
              <a:t>https://hbr.org/2016/12/talking-about-ethics-across-cultures</a:t>
            </a:r>
            <a:r>
              <a:rPr lang="en-GB" sz="1200" dirty="0">
                <a:latin typeface="Apex"/>
              </a:rPr>
              <a:t>.</a:t>
            </a:r>
            <a:endParaRPr lang="en-US" sz="1200" dirty="0">
              <a:latin typeface="Apex"/>
            </a:endParaRPr>
          </a:p>
          <a:p>
            <a:r>
              <a:rPr lang="en-GB" sz="1200" dirty="0">
                <a:latin typeface="Apex"/>
              </a:rPr>
              <a:t> </a:t>
            </a:r>
            <a:endParaRPr lang="en-US" sz="1200" dirty="0">
              <a:latin typeface="Apex"/>
            </a:endParaRPr>
          </a:p>
          <a:p>
            <a:pPr marL="171450" indent="-171450">
              <a:buFont typeface="Wingdings" panose="05000000000000000000" pitchFamily="2" charset="2"/>
              <a:buChar char="ü"/>
            </a:pPr>
            <a:r>
              <a:rPr lang="en-GB" sz="1200" dirty="0">
                <a:latin typeface="Apex"/>
              </a:rPr>
              <a:t>Gentile, Mary C. (2010). </a:t>
            </a:r>
            <a:r>
              <a:rPr lang="en-GB" sz="1200" b="1" i="1" dirty="0">
                <a:latin typeface="Apex"/>
              </a:rPr>
              <a:t>Ways of Thinking About Values in the Workplace</a:t>
            </a:r>
            <a:r>
              <a:rPr lang="en-GB" sz="1200" dirty="0">
                <a:latin typeface="Apex"/>
              </a:rPr>
              <a:t>. Available from </a:t>
            </a:r>
            <a:r>
              <a:rPr lang="en-GB" sz="1200" u="sng" dirty="0">
                <a:latin typeface="Apex"/>
                <a:hlinkClick r:id="rId5"/>
              </a:rPr>
              <a:t>http://store.darden.virginia.edu/Syllabus%20Copy/Ways-of-Thinking-About-Our-Values.pdf</a:t>
            </a:r>
            <a:r>
              <a:rPr lang="en-GB" sz="1200" u="sng" dirty="0">
                <a:latin typeface="Apex"/>
              </a:rPr>
              <a:t>.</a:t>
            </a:r>
            <a:endParaRPr lang="en-US" sz="1200" dirty="0">
              <a:latin typeface="Apex"/>
            </a:endParaRPr>
          </a:p>
          <a:p>
            <a:r>
              <a:rPr lang="en-GB" sz="1200" dirty="0">
                <a:latin typeface="Apex"/>
              </a:rPr>
              <a:t> </a:t>
            </a:r>
            <a:endParaRPr lang="en-US" sz="1200" dirty="0">
              <a:latin typeface="Apex"/>
            </a:endParaRPr>
          </a:p>
          <a:p>
            <a:pPr marL="171450" indent="-171450">
              <a:buFont typeface="Wingdings" panose="05000000000000000000" pitchFamily="2" charset="2"/>
              <a:buChar char="ü"/>
            </a:pPr>
            <a:r>
              <a:rPr lang="en-GB" sz="1200" dirty="0">
                <a:latin typeface="Apex"/>
              </a:rPr>
              <a:t>Haidt, Jonathan (2006). </a:t>
            </a:r>
            <a:r>
              <a:rPr lang="en-GB" sz="1200" b="1" i="1" dirty="0">
                <a:latin typeface="Apex"/>
              </a:rPr>
              <a:t>The Happiness Hypothesis: Finding Modern Truth in Ancient Wisdom</a:t>
            </a:r>
            <a:r>
              <a:rPr lang="en-GB" sz="1200" dirty="0">
                <a:latin typeface="Apex"/>
              </a:rPr>
              <a:t>. New York: Basic Books. See especially pp. 145-149. Available from </a:t>
            </a:r>
            <a:r>
              <a:rPr lang="en-GB" sz="1200" u="sng" dirty="0">
                <a:latin typeface="Apex"/>
                <a:hlinkClick r:id="rId6"/>
              </a:rPr>
              <a:t>http://www.happinesshypothesis.com</a:t>
            </a:r>
            <a:r>
              <a:rPr lang="en-GB" sz="1200" u="sng" dirty="0">
                <a:latin typeface="Apex"/>
              </a:rPr>
              <a:t>.</a:t>
            </a:r>
            <a:endParaRPr lang="en-US" sz="1200" dirty="0">
              <a:latin typeface="Apex"/>
            </a:endParaRPr>
          </a:p>
          <a:p>
            <a:r>
              <a:rPr lang="en-GB" sz="1200" dirty="0">
                <a:latin typeface="Apex"/>
              </a:rPr>
              <a:t> </a:t>
            </a:r>
            <a:endParaRPr lang="en-US" sz="1200" dirty="0">
              <a:latin typeface="Apex"/>
            </a:endParaRPr>
          </a:p>
        </p:txBody>
      </p:sp>
    </p:spTree>
    <p:extLst>
      <p:ext uri="{BB962C8B-B14F-4D97-AF65-F5344CB8AC3E}">
        <p14:creationId xmlns:p14="http://schemas.microsoft.com/office/powerpoint/2010/main" val="2995953821"/>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814F-5E8B-4A77-941B-BC78610986B7}"/>
              </a:ext>
            </a:extLst>
          </p:cNvPr>
          <p:cNvSpPr>
            <a:spLocks noGrp="1"/>
          </p:cNvSpPr>
          <p:nvPr>
            <p:ph type="title"/>
          </p:nvPr>
        </p:nvSpPr>
        <p:spPr/>
        <p:txBody>
          <a:bodyPr/>
          <a:lstStyle/>
          <a:p>
            <a:pPr algn="ctr"/>
            <a:r>
              <a:rPr lang="en-CA" sz="2400" b="1" dirty="0">
                <a:solidFill>
                  <a:schemeClr val="accent4">
                    <a:lumMod val="75000"/>
                  </a:schemeClr>
                </a:solidFill>
                <a:latin typeface="Arial Narrow" panose="020B0606020202030204" pitchFamily="34" charset="0"/>
              </a:rPr>
              <a:t>Core reading II</a:t>
            </a:r>
            <a:endParaRPr lang="en-US" dirty="0"/>
          </a:p>
        </p:txBody>
      </p:sp>
      <p:sp>
        <p:nvSpPr>
          <p:cNvPr id="3" name="TextBox 2">
            <a:extLst>
              <a:ext uri="{FF2B5EF4-FFF2-40B4-BE49-F238E27FC236}">
                <a16:creationId xmlns:a16="http://schemas.microsoft.com/office/drawing/2014/main" id="{96F26333-84E2-4BA2-8765-7A03B9386A81}"/>
              </a:ext>
            </a:extLst>
          </p:cNvPr>
          <p:cNvSpPr txBox="1"/>
          <p:nvPr/>
        </p:nvSpPr>
        <p:spPr>
          <a:xfrm>
            <a:off x="628650" y="1347614"/>
            <a:ext cx="7886700" cy="2862322"/>
          </a:xfrm>
          <a:prstGeom prst="rect">
            <a:avLst/>
          </a:prstGeom>
          <a:noFill/>
        </p:spPr>
        <p:txBody>
          <a:bodyPr wrap="square" rtlCol="0">
            <a:spAutoFit/>
          </a:bodyPr>
          <a:lstStyle/>
          <a:p>
            <a:pPr marL="171450" indent="-171450">
              <a:buFont typeface="Wingdings" panose="05000000000000000000" pitchFamily="2" charset="2"/>
              <a:buChar char="ü"/>
            </a:pPr>
            <a:r>
              <a:rPr lang="en-GB" sz="1200" dirty="0">
                <a:latin typeface="Apex"/>
              </a:rPr>
              <a:t>Khatri, Naresh, Gordon Brown and </a:t>
            </a:r>
            <a:r>
              <a:rPr lang="en-GB" sz="1200" dirty="0" err="1">
                <a:latin typeface="Apex"/>
              </a:rPr>
              <a:t>Lanis</a:t>
            </a:r>
            <a:r>
              <a:rPr lang="en-GB" sz="1200" dirty="0">
                <a:latin typeface="Apex"/>
              </a:rPr>
              <a:t> Hicks (2009). </a:t>
            </a:r>
            <a:r>
              <a:rPr lang="en-GB" sz="1200" b="1" i="1" dirty="0">
                <a:latin typeface="Apex"/>
              </a:rPr>
              <a:t>From a blame culture to a just culture in health care</a:t>
            </a:r>
            <a:r>
              <a:rPr lang="en-GB" sz="1200" dirty="0">
                <a:latin typeface="Apex"/>
              </a:rPr>
              <a:t>. Health Care Management Review, vol. 34, pp. 312-322. Available from </a:t>
            </a:r>
            <a:r>
              <a:rPr lang="en-GB" sz="1200" u="sng" dirty="0">
                <a:latin typeface="Apex"/>
                <a:hlinkClick r:id="rId2"/>
              </a:rPr>
              <a:t>https://www.ncbi.nlm.nih.gov/pubmed/19858916</a:t>
            </a:r>
            <a:endParaRPr lang="en-US" sz="1200" dirty="0">
              <a:latin typeface="Apex"/>
            </a:endParaRPr>
          </a:p>
          <a:p>
            <a:r>
              <a:rPr lang="en-GB" sz="1200" dirty="0">
                <a:latin typeface="Apex"/>
              </a:rPr>
              <a:t> </a:t>
            </a:r>
            <a:endParaRPr lang="en-US" sz="1200" dirty="0">
              <a:latin typeface="Apex"/>
            </a:endParaRPr>
          </a:p>
          <a:p>
            <a:pPr marL="171450" indent="-171450">
              <a:buFont typeface="Wingdings" panose="05000000000000000000" pitchFamily="2" charset="2"/>
              <a:buChar char="ü"/>
            </a:pPr>
            <a:r>
              <a:rPr lang="en-GB" sz="1200" dirty="0">
                <a:latin typeface="Apex"/>
              </a:rPr>
              <a:t>Kish-</a:t>
            </a:r>
            <a:r>
              <a:rPr lang="en-GB" sz="1200" dirty="0" err="1">
                <a:latin typeface="Apex"/>
              </a:rPr>
              <a:t>Gephart</a:t>
            </a:r>
            <a:r>
              <a:rPr lang="en-GB" sz="1200" dirty="0">
                <a:latin typeface="Apex"/>
              </a:rPr>
              <a:t>, Jennifer J. and others (2009). </a:t>
            </a:r>
            <a:r>
              <a:rPr lang="en-GB" sz="1200" b="1" i="1" dirty="0">
                <a:latin typeface="Apex"/>
              </a:rPr>
              <a:t>Silenced by fear: the nature, sources and consequences of fear at work</a:t>
            </a:r>
            <a:r>
              <a:rPr lang="en-GB" sz="1200" dirty="0">
                <a:latin typeface="Apex"/>
              </a:rPr>
              <a:t>. Research in Organizational </a:t>
            </a:r>
            <a:r>
              <a:rPr lang="en-GB" sz="1200" dirty="0" err="1">
                <a:latin typeface="Apex"/>
              </a:rPr>
              <a:t>Behavior</a:t>
            </a:r>
            <a:r>
              <a:rPr lang="en-GB" sz="1200" dirty="0">
                <a:latin typeface="Apex"/>
              </a:rPr>
              <a:t>,</a:t>
            </a:r>
            <a:r>
              <a:rPr lang="en-GB" sz="1200" i="1" dirty="0">
                <a:latin typeface="Apex"/>
              </a:rPr>
              <a:t> </a:t>
            </a:r>
            <a:r>
              <a:rPr lang="en-GB" sz="1200" dirty="0">
                <a:latin typeface="Apex"/>
              </a:rPr>
              <a:t>vol. 29, No. 1, pp. 163–193. Available from </a:t>
            </a:r>
            <a:r>
              <a:rPr lang="en-GB" sz="1200" u="sng" dirty="0">
                <a:latin typeface="Apex"/>
                <a:hlinkClick r:id="rId3"/>
              </a:rPr>
              <a:t>https://www.researchgate.net/publication/238382691_Silenced_by_fear</a:t>
            </a:r>
            <a:endParaRPr lang="en-US" sz="1200" dirty="0">
              <a:latin typeface="Apex"/>
            </a:endParaRPr>
          </a:p>
          <a:p>
            <a:r>
              <a:rPr lang="en-GB" sz="1200" dirty="0">
                <a:latin typeface="Apex"/>
              </a:rPr>
              <a:t> </a:t>
            </a:r>
            <a:endParaRPr lang="en-US" sz="1200" dirty="0">
              <a:latin typeface="Apex"/>
            </a:endParaRPr>
          </a:p>
          <a:p>
            <a:pPr marL="171450" indent="-171450">
              <a:buFont typeface="Wingdings" panose="05000000000000000000" pitchFamily="2" charset="2"/>
              <a:buChar char="ü"/>
            </a:pPr>
            <a:r>
              <a:rPr lang="en-GB" sz="1200" dirty="0">
                <a:latin typeface="Apex"/>
              </a:rPr>
              <a:t>Morrison, Elizabeth Wolfe (2014). </a:t>
            </a:r>
            <a:r>
              <a:rPr lang="en-GB" sz="1200" b="1" i="1" dirty="0">
                <a:latin typeface="Apex"/>
              </a:rPr>
              <a:t>Employee voice and silence</a:t>
            </a:r>
            <a:r>
              <a:rPr lang="en-GB" sz="1200" dirty="0">
                <a:latin typeface="Apex"/>
              </a:rPr>
              <a:t>. Annual Review of Organizational Psychology and Organizational </a:t>
            </a:r>
            <a:r>
              <a:rPr lang="en-GB" sz="1200" dirty="0" err="1">
                <a:latin typeface="Apex"/>
              </a:rPr>
              <a:t>Behavior</a:t>
            </a:r>
            <a:r>
              <a:rPr lang="en-GB" sz="1200" dirty="0">
                <a:latin typeface="Apex"/>
              </a:rPr>
              <a:t>, </a:t>
            </a:r>
            <a:r>
              <a:rPr lang="en-GB" sz="1200" dirty="0" err="1">
                <a:latin typeface="Apex"/>
              </a:rPr>
              <a:t>vol</a:t>
            </a:r>
            <a:r>
              <a:rPr lang="en-GB" sz="1200" dirty="0">
                <a:latin typeface="Apex"/>
              </a:rPr>
              <a:t> 1, pp. 173-197. Available from </a:t>
            </a:r>
            <a:r>
              <a:rPr lang="en-GB" sz="1200" u="sng" dirty="0">
                <a:latin typeface="Apex"/>
                <a:hlinkClick r:id="rId4"/>
              </a:rPr>
              <a:t>https://www.researchgate.net/publication/275508087_Employee_Voice_and_Silence</a:t>
            </a:r>
            <a:endParaRPr lang="en-US" sz="1200" dirty="0">
              <a:latin typeface="Apex"/>
            </a:endParaRPr>
          </a:p>
          <a:p>
            <a:r>
              <a:rPr lang="en-GB" sz="1200" dirty="0">
                <a:latin typeface="Apex"/>
              </a:rPr>
              <a:t> </a:t>
            </a:r>
            <a:endParaRPr lang="en-US" sz="1200" dirty="0">
              <a:latin typeface="Apex"/>
            </a:endParaRPr>
          </a:p>
          <a:p>
            <a:pPr marL="171450" indent="-171450">
              <a:buFont typeface="Wingdings" panose="05000000000000000000" pitchFamily="2" charset="2"/>
              <a:buChar char="ü"/>
            </a:pPr>
            <a:r>
              <a:rPr lang="en-GB" sz="1200" dirty="0">
                <a:latin typeface="Apex"/>
              </a:rPr>
              <a:t>Alliance for Integrity (2016) </a:t>
            </a:r>
            <a:r>
              <a:rPr lang="en-GB" sz="1200" b="1" i="1" dirty="0">
                <a:latin typeface="Apex"/>
              </a:rPr>
              <a:t>No </a:t>
            </a:r>
            <a:r>
              <a:rPr lang="en-GB" sz="1200" b="1" i="1" dirty="0" err="1">
                <a:latin typeface="Apex"/>
              </a:rPr>
              <a:t>eXcuses</a:t>
            </a:r>
            <a:r>
              <a:rPr lang="en-GB" sz="1200" b="1" i="1" dirty="0">
                <a:latin typeface="Apex"/>
              </a:rPr>
              <a:t>! Countering the 10 Most Common Excuses for Corrupt Behaviour: A Pocket Guide for Business Practitioners</a:t>
            </a:r>
            <a:r>
              <a:rPr lang="en-GB" sz="1200" dirty="0">
                <a:latin typeface="Apex"/>
              </a:rPr>
              <a:t>. Available from </a:t>
            </a:r>
            <a:r>
              <a:rPr lang="en-GB" sz="1200" u="sng" dirty="0">
                <a:latin typeface="Apex"/>
                <a:hlinkClick r:id="rId5"/>
              </a:rPr>
              <a:t>https://www.allianceforintegrity.org/wAssets/docs/publications/No-eXcuses/GH-No-eXcuses-Pocket-Guide.pdf</a:t>
            </a:r>
            <a:endParaRPr lang="en-US" sz="1200" dirty="0">
              <a:latin typeface="Apex"/>
            </a:endParaRPr>
          </a:p>
          <a:p>
            <a:r>
              <a:rPr lang="en-GB" sz="1200" dirty="0">
                <a:latin typeface="Apex"/>
              </a:rPr>
              <a:t> </a:t>
            </a:r>
            <a:endParaRPr lang="en-US" sz="1200" dirty="0">
              <a:latin typeface="Apex"/>
            </a:endParaRPr>
          </a:p>
        </p:txBody>
      </p:sp>
    </p:spTree>
    <p:extLst>
      <p:ext uri="{BB962C8B-B14F-4D97-AF65-F5344CB8AC3E}">
        <p14:creationId xmlns:p14="http://schemas.microsoft.com/office/powerpoint/2010/main" val="4174392049"/>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b="1" dirty="0">
                <a:solidFill>
                  <a:schemeClr val="accent4">
                    <a:lumMod val="75000"/>
                  </a:schemeClr>
                </a:solidFill>
                <a:latin typeface="Arial Narrow" pitchFamily="34" charset="0"/>
              </a:rPr>
              <a:t>Agenda</a:t>
            </a:r>
            <a:endParaRPr lang="en-US" sz="3000" b="1" dirty="0">
              <a:solidFill>
                <a:schemeClr val="accent4">
                  <a:lumMod val="75000"/>
                </a:schemeClr>
              </a:solidFill>
              <a:latin typeface="Arial Narrow" pitchFamily="34" charset="0"/>
            </a:endParaRPr>
          </a:p>
        </p:txBody>
      </p:sp>
      <p:sp>
        <p:nvSpPr>
          <p:cNvPr id="3" name="Subtitle 2"/>
          <p:cNvSpPr>
            <a:spLocks noGrp="1"/>
          </p:cNvSpPr>
          <p:nvPr>
            <p:ph type="subTitle" idx="4294967295"/>
          </p:nvPr>
        </p:nvSpPr>
        <p:spPr>
          <a:xfrm>
            <a:off x="581793" y="1266825"/>
            <a:ext cx="8094663" cy="3014663"/>
          </a:xfrm>
        </p:spPr>
        <p:txBody>
          <a:bodyPr>
            <a:normAutofit/>
          </a:bodyPr>
          <a:lstStyle/>
          <a:p>
            <a:pPr marL="342900" indent="-342900">
              <a:buFont typeface="Arial" charset="0"/>
              <a:buChar char="•"/>
            </a:pPr>
            <a:r>
              <a:rPr lang="en-GB" sz="1800" dirty="0"/>
              <a:t>Class overview (10 minutes)</a:t>
            </a:r>
          </a:p>
          <a:p>
            <a:pPr marL="342900" indent="-342900">
              <a:buFont typeface="Arial" charset="0"/>
              <a:buChar char="•"/>
            </a:pPr>
            <a:r>
              <a:rPr lang="en-GB" sz="1800" dirty="0"/>
              <a:t>Enabling environments (50 mins)</a:t>
            </a:r>
          </a:p>
          <a:p>
            <a:pPr marL="342900" indent="-342900">
              <a:buFont typeface="Arial" charset="0"/>
              <a:buChar char="•"/>
            </a:pPr>
            <a:r>
              <a:rPr lang="en-GB" sz="1800" dirty="0"/>
              <a:t>Giving Voice to Values (GVV) (60 mins)</a:t>
            </a:r>
          </a:p>
          <a:p>
            <a:pPr marL="342900" indent="-342900">
              <a:buFont typeface="Arial" charset="0"/>
              <a:buChar char="•"/>
            </a:pPr>
            <a:r>
              <a:rPr lang="en-GB" sz="1800" dirty="0"/>
              <a:t>Strategies for Acting Ethically (50 mins)</a:t>
            </a:r>
          </a:p>
          <a:p>
            <a:pPr marL="342900" indent="-342900">
              <a:buFont typeface="Arial" charset="0"/>
              <a:buChar char="•"/>
            </a:pPr>
            <a:r>
              <a:rPr lang="en-GB" sz="1800" dirty="0">
                <a:cs typeface="Arial" charset="0"/>
              </a:rPr>
              <a:t>Conclusion (10 minutes)</a:t>
            </a:r>
            <a:endParaRPr lang="en-GB" sz="1800" dirty="0"/>
          </a:p>
          <a:p>
            <a:endParaRPr lang="en-GB" sz="1800" dirty="0"/>
          </a:p>
          <a:p>
            <a:pPr>
              <a:lnSpc>
                <a:spcPct val="150000"/>
              </a:lnSpc>
            </a:pPr>
            <a:endParaRPr lang="en-GB" sz="1800" b="1" dirty="0">
              <a:solidFill>
                <a:schemeClr val="accent6"/>
              </a:solidFill>
              <a:latin typeface="+mj-lt"/>
              <a:cs typeface="Arial" charset="0"/>
            </a:endParaRPr>
          </a:p>
        </p:txBody>
      </p:sp>
    </p:spTree>
    <p:custDataLst>
      <p:tags r:id="rId1"/>
    </p:custDataLst>
    <p:extLst>
      <p:ext uri="{BB962C8B-B14F-4D97-AF65-F5344CB8AC3E}">
        <p14:creationId xmlns:p14="http://schemas.microsoft.com/office/powerpoint/2010/main" val="2127248569"/>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b="1" dirty="0">
                <a:solidFill>
                  <a:schemeClr val="accent4">
                    <a:lumMod val="75000"/>
                  </a:schemeClr>
                </a:solidFill>
                <a:latin typeface="Arial Narrow" pitchFamily="34" charset="0"/>
              </a:rPr>
              <a:t>Learning Outcomes</a:t>
            </a:r>
            <a:endParaRPr lang="en-US" sz="3000" b="1" dirty="0">
              <a:solidFill>
                <a:schemeClr val="accent4">
                  <a:lumMod val="75000"/>
                </a:schemeClr>
              </a:solidFill>
              <a:latin typeface="Arial Narrow" pitchFamily="34" charset="0"/>
            </a:endParaRPr>
          </a:p>
        </p:txBody>
      </p:sp>
      <p:sp>
        <p:nvSpPr>
          <p:cNvPr id="3" name="Subtitle 2"/>
          <p:cNvSpPr>
            <a:spLocks noGrp="1"/>
          </p:cNvSpPr>
          <p:nvPr>
            <p:ph type="subTitle" idx="4294967295"/>
          </p:nvPr>
        </p:nvSpPr>
        <p:spPr>
          <a:xfrm>
            <a:off x="599098" y="1347614"/>
            <a:ext cx="8094663" cy="3014663"/>
          </a:xfrm>
        </p:spPr>
        <p:txBody>
          <a:bodyPr>
            <a:normAutofit fontScale="92500" lnSpcReduction="10000"/>
          </a:bodyPr>
          <a:lstStyle/>
          <a:p>
            <a:r>
              <a:rPr lang="en-US" sz="2200" dirty="0"/>
              <a:t>Upon completion of this module students should be able to: </a:t>
            </a:r>
          </a:p>
          <a:p>
            <a:endParaRPr lang="en-US" sz="1800" dirty="0"/>
          </a:p>
          <a:p>
            <a:pPr marL="342900" lvl="0" indent="-342900" algn="just">
              <a:buFont typeface="Arial" panose="020B0604020202020204" pitchFamily="34" charset="0"/>
              <a:buChar char="•"/>
            </a:pPr>
            <a:r>
              <a:rPr lang="en-GB" dirty="0"/>
              <a:t>Understand how to overcome common psychological and contextual impediments for taking ethical action </a:t>
            </a:r>
          </a:p>
          <a:p>
            <a:pPr marL="342900" lvl="0" indent="-342900" algn="just">
              <a:buFont typeface="Arial" panose="020B0604020202020204" pitchFamily="34" charset="0"/>
              <a:buChar char="•"/>
            </a:pPr>
            <a:r>
              <a:rPr lang="en-GB" dirty="0"/>
              <a:t>Adopt strategies for taking ethical action that have been developed in different sectors and areas</a:t>
            </a:r>
          </a:p>
          <a:p>
            <a:pPr marL="342900" lvl="0" indent="-342900" algn="just">
              <a:buFont typeface="Arial" panose="020B0604020202020204" pitchFamily="34" charset="0"/>
              <a:buChar char="•"/>
            </a:pPr>
            <a:r>
              <a:rPr lang="en-GB" dirty="0"/>
              <a:t>Craft, refine and deliver scripts for enacting ethical action and build the habit to do so</a:t>
            </a:r>
          </a:p>
          <a:p>
            <a:pPr marL="342900" lvl="0" indent="-342900" algn="just">
              <a:buFont typeface="Arial" panose="020B0604020202020204" pitchFamily="34" charset="0"/>
              <a:buChar char="•"/>
            </a:pPr>
            <a:r>
              <a:rPr lang="en-GB" dirty="0"/>
              <a:t>Become more effective change agents </a:t>
            </a:r>
          </a:p>
          <a:p>
            <a:pPr marL="342900" lvl="0" indent="-342900" algn="just">
              <a:buFont typeface="Arial" panose="020B0604020202020204" pitchFamily="34" charset="0"/>
              <a:buChar char="•"/>
            </a:pPr>
            <a:r>
              <a:rPr lang="en-GB" dirty="0"/>
              <a:t>Apply peer-coaching techniques around workplace ethics conflicts</a:t>
            </a:r>
          </a:p>
        </p:txBody>
      </p:sp>
    </p:spTree>
    <p:custDataLst>
      <p:tags r:id="rId1"/>
    </p:custDataLst>
    <p:extLst>
      <p:ext uri="{BB962C8B-B14F-4D97-AF65-F5344CB8AC3E}">
        <p14:creationId xmlns:p14="http://schemas.microsoft.com/office/powerpoint/2010/main" val="4261585630"/>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781FC-1B82-1F4B-96A8-30C2EB072DC8}"/>
              </a:ext>
            </a:extLst>
          </p:cNvPr>
          <p:cNvSpPr>
            <a:spLocks noGrp="1"/>
          </p:cNvSpPr>
          <p:nvPr>
            <p:ph type="title"/>
          </p:nvPr>
        </p:nvSpPr>
        <p:spPr/>
        <p:txBody>
          <a:bodyPr>
            <a:normAutofit/>
          </a:bodyPr>
          <a:lstStyle/>
          <a:p>
            <a:pPr algn="ctr"/>
            <a:r>
              <a:rPr lang="en-CA" sz="3000" b="1" dirty="0">
                <a:solidFill>
                  <a:schemeClr val="accent4">
                    <a:lumMod val="75000"/>
                  </a:schemeClr>
                </a:solidFill>
                <a:latin typeface="Arial Narrow" panose="020B0606020202030204" pitchFamily="34" charset="0"/>
                <a:cs typeface="+mj-cs"/>
              </a:rPr>
              <a:t>Enabling environments</a:t>
            </a:r>
            <a:endParaRPr lang="en-US" sz="3000" b="1" dirty="0">
              <a:solidFill>
                <a:schemeClr val="accent4">
                  <a:lumMod val="75000"/>
                </a:schemeClr>
              </a:solidFill>
              <a:latin typeface="Arial Narrow" panose="020B0606020202030204" pitchFamily="34" charset="0"/>
              <a:cs typeface="+mj-cs"/>
            </a:endParaRPr>
          </a:p>
        </p:txBody>
      </p:sp>
      <p:sp>
        <p:nvSpPr>
          <p:cNvPr id="5" name="TextBox 4"/>
          <p:cNvSpPr txBox="1"/>
          <p:nvPr/>
        </p:nvSpPr>
        <p:spPr>
          <a:xfrm>
            <a:off x="899592" y="1419622"/>
            <a:ext cx="7776864" cy="2031325"/>
          </a:xfrm>
          <a:prstGeom prst="rect">
            <a:avLst/>
          </a:prstGeom>
          <a:noFill/>
        </p:spPr>
        <p:txBody>
          <a:bodyPr wrap="square" rtlCol="0">
            <a:spAutoFit/>
          </a:bodyPr>
          <a:lstStyle/>
          <a:p>
            <a:pPr>
              <a:lnSpc>
                <a:spcPct val="150000"/>
              </a:lnSpc>
            </a:pPr>
            <a:r>
              <a:rPr lang="en-US" b="1" dirty="0"/>
              <a:t>O</a:t>
            </a:r>
            <a:r>
              <a:rPr lang="en-GB" b="1" dirty="0" err="1"/>
              <a:t>rganizational</a:t>
            </a:r>
            <a:r>
              <a:rPr lang="en-GB" b="1" dirty="0"/>
              <a:t> approaches to fostering ethical environments:</a:t>
            </a:r>
            <a:endParaRPr lang="bg-BG" b="1" dirty="0"/>
          </a:p>
          <a:p>
            <a:pPr marL="285750" indent="-285750">
              <a:lnSpc>
                <a:spcPct val="150000"/>
              </a:lnSpc>
              <a:buFont typeface="Arial" panose="020B0604020202020204" pitchFamily="34" charset="0"/>
              <a:buChar char="•"/>
            </a:pPr>
            <a:r>
              <a:rPr lang="en-GB" i="1" dirty="0"/>
              <a:t>Just culture</a:t>
            </a:r>
          </a:p>
          <a:p>
            <a:pPr marL="285750" indent="-285750">
              <a:lnSpc>
                <a:spcPct val="150000"/>
              </a:lnSpc>
              <a:buFont typeface="Arial" panose="020B0604020202020204" pitchFamily="34" charset="0"/>
              <a:buChar char="•"/>
            </a:pPr>
            <a:r>
              <a:rPr lang="en-GB" i="1" dirty="0"/>
              <a:t>No-blame culture</a:t>
            </a:r>
          </a:p>
          <a:p>
            <a:pPr marL="285750" indent="-285750">
              <a:lnSpc>
                <a:spcPct val="150000"/>
              </a:lnSpc>
              <a:buFont typeface="Arial" panose="020B0604020202020204" pitchFamily="34" charset="0"/>
              <a:buChar char="•"/>
            </a:pPr>
            <a:r>
              <a:rPr lang="en-GB" i="1" dirty="0"/>
              <a:t>Speak-up culture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683103508"/>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781FC-1B82-1F4B-96A8-30C2EB072DC8}"/>
              </a:ext>
            </a:extLst>
          </p:cNvPr>
          <p:cNvSpPr>
            <a:spLocks noGrp="1"/>
          </p:cNvSpPr>
          <p:nvPr>
            <p:ph type="title"/>
          </p:nvPr>
        </p:nvSpPr>
        <p:spPr>
          <a:xfrm>
            <a:off x="628650" y="123478"/>
            <a:ext cx="7886700" cy="994172"/>
          </a:xfrm>
        </p:spPr>
        <p:txBody>
          <a:bodyPr>
            <a:normAutofit/>
          </a:bodyPr>
          <a:lstStyle/>
          <a:p>
            <a:pPr algn="ctr"/>
            <a:r>
              <a:rPr lang="en-CA" sz="3000" b="1" dirty="0">
                <a:solidFill>
                  <a:schemeClr val="accent4">
                    <a:lumMod val="75000"/>
                  </a:schemeClr>
                </a:solidFill>
                <a:latin typeface="Arial Narrow" panose="020B0606020202030204" pitchFamily="34" charset="0"/>
                <a:cs typeface="+mj-cs"/>
              </a:rPr>
              <a:t>Enabling environments</a:t>
            </a:r>
            <a:endParaRPr lang="en-US" sz="3000" b="1" dirty="0">
              <a:solidFill>
                <a:schemeClr val="accent4">
                  <a:lumMod val="75000"/>
                </a:schemeClr>
              </a:solidFill>
              <a:latin typeface="Arial Narrow" panose="020B0606020202030204" pitchFamily="34" charset="0"/>
              <a:cs typeface="+mj-cs"/>
            </a:endParaRPr>
          </a:p>
        </p:txBody>
      </p:sp>
      <p:sp>
        <p:nvSpPr>
          <p:cNvPr id="5" name="TextBox 4"/>
          <p:cNvSpPr txBox="1"/>
          <p:nvPr/>
        </p:nvSpPr>
        <p:spPr>
          <a:xfrm>
            <a:off x="763868" y="1117650"/>
            <a:ext cx="7776864" cy="3277820"/>
          </a:xfrm>
          <a:prstGeom prst="rect">
            <a:avLst/>
          </a:prstGeom>
          <a:noFill/>
        </p:spPr>
        <p:txBody>
          <a:bodyPr wrap="square" rtlCol="0">
            <a:spAutoFit/>
          </a:bodyPr>
          <a:lstStyle/>
          <a:p>
            <a:pPr>
              <a:lnSpc>
                <a:spcPct val="150000"/>
              </a:lnSpc>
            </a:pPr>
            <a:r>
              <a:rPr lang="en-US" b="1" u="sng" dirty="0"/>
              <a:t>E1: </a:t>
            </a:r>
            <a:r>
              <a:rPr lang="en-GB" b="1" u="sng" dirty="0"/>
              <a:t>Building a no-blame, just culture in an organization</a:t>
            </a:r>
            <a:endParaRPr lang="bg-BG" b="1" u="sng" dirty="0"/>
          </a:p>
          <a:p>
            <a:pPr marL="285750" indent="-285750">
              <a:lnSpc>
                <a:spcPct val="150000"/>
              </a:lnSpc>
              <a:buFont typeface="Arial" panose="020B0604020202020204" pitchFamily="34" charset="0"/>
              <a:buChar char="•"/>
            </a:pPr>
            <a:r>
              <a:rPr lang="en-GB" i="1" dirty="0"/>
              <a:t>What are basic principles of a no-blame culture?</a:t>
            </a:r>
          </a:p>
          <a:p>
            <a:pPr marL="285750" indent="-285750">
              <a:lnSpc>
                <a:spcPct val="150000"/>
              </a:lnSpc>
              <a:buFont typeface="Arial" panose="020B0604020202020204" pitchFamily="34" charset="0"/>
              <a:buChar char="•"/>
            </a:pPr>
            <a:r>
              <a:rPr lang="en-GB" i="1" dirty="0"/>
              <a:t>What steps would you recommend for developing a no-blame culture in the customs authority?</a:t>
            </a:r>
          </a:p>
          <a:p>
            <a:pPr marL="285750" indent="-285750">
              <a:lnSpc>
                <a:spcPct val="150000"/>
              </a:lnSpc>
              <a:buFont typeface="Arial" panose="020B0604020202020204" pitchFamily="34" charset="0"/>
              <a:buChar char="•"/>
            </a:pPr>
            <a:r>
              <a:rPr lang="en-GB" i="1" dirty="0"/>
              <a:t>How can the no-blame culture be implemented in practice? </a:t>
            </a:r>
          </a:p>
          <a:p>
            <a:pPr marL="285750" indent="-285750">
              <a:lnSpc>
                <a:spcPct val="150000"/>
              </a:lnSpc>
              <a:buFont typeface="Arial" panose="020B0604020202020204" pitchFamily="34" charset="0"/>
              <a:buChar char="•"/>
            </a:pPr>
            <a:r>
              <a:rPr lang="en-GB" i="1" dirty="0"/>
              <a:t>How can the customs authority raise awareness among its staff for the no-blame culture?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211634382"/>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781FC-1B82-1F4B-96A8-30C2EB072DC8}"/>
              </a:ext>
            </a:extLst>
          </p:cNvPr>
          <p:cNvSpPr>
            <a:spLocks noGrp="1"/>
          </p:cNvSpPr>
          <p:nvPr>
            <p:ph type="title"/>
          </p:nvPr>
        </p:nvSpPr>
        <p:spPr/>
        <p:txBody>
          <a:bodyPr>
            <a:normAutofit/>
          </a:bodyPr>
          <a:lstStyle/>
          <a:p>
            <a:pPr algn="ctr"/>
            <a:r>
              <a:rPr lang="en-GB" sz="3000" b="1" dirty="0">
                <a:solidFill>
                  <a:schemeClr val="accent4">
                    <a:lumMod val="75000"/>
                  </a:schemeClr>
                </a:solidFill>
                <a:latin typeface="Arial Narrow" panose="020B0606020202030204" pitchFamily="34" charset="0"/>
                <a:cs typeface="+mj-cs"/>
              </a:rPr>
              <a:t>Giving Voice to Values (GVV)</a:t>
            </a:r>
            <a:endParaRPr lang="en-US" sz="3000" b="1" dirty="0">
              <a:solidFill>
                <a:schemeClr val="accent4">
                  <a:lumMod val="75000"/>
                </a:schemeClr>
              </a:solidFill>
              <a:latin typeface="Arial Narrow" panose="020B0606020202030204" pitchFamily="34" charset="0"/>
              <a:cs typeface="+mj-cs"/>
            </a:endParaRPr>
          </a:p>
        </p:txBody>
      </p:sp>
      <p:sp>
        <p:nvSpPr>
          <p:cNvPr id="3" name="Rectangle 2">
            <a:extLst>
              <a:ext uri="{FF2B5EF4-FFF2-40B4-BE49-F238E27FC236}">
                <a16:creationId xmlns:a16="http://schemas.microsoft.com/office/drawing/2014/main" id="{D99E05DC-1786-43D7-9537-FAA63BB896A3}"/>
              </a:ext>
            </a:extLst>
          </p:cNvPr>
          <p:cNvSpPr/>
          <p:nvPr/>
        </p:nvSpPr>
        <p:spPr>
          <a:xfrm>
            <a:off x="539552" y="1347614"/>
            <a:ext cx="6264696" cy="3016210"/>
          </a:xfrm>
          <a:prstGeom prst="rect">
            <a:avLst/>
          </a:prstGeom>
        </p:spPr>
        <p:txBody>
          <a:bodyPr wrap="square">
            <a:spAutoFit/>
          </a:bodyPr>
          <a:lstStyle/>
          <a:p>
            <a:pPr>
              <a:spcAft>
                <a:spcPts val="1200"/>
              </a:spcAft>
            </a:pPr>
            <a:r>
              <a:rPr lang="en-GB" sz="2000" b="1" dirty="0">
                <a:latin typeface="Apex"/>
                <a:ea typeface="Times New Roman" panose="02020603050405020304" pitchFamily="18" charset="0"/>
              </a:rPr>
              <a:t>Introduction to GVV:</a:t>
            </a:r>
          </a:p>
          <a:p>
            <a:pPr marL="285750" indent="-285750">
              <a:spcAft>
                <a:spcPts val="1200"/>
              </a:spcAft>
              <a:buFont typeface="Wingdings" panose="05000000000000000000" pitchFamily="2" charset="2"/>
              <a:buChar char="Ø"/>
            </a:pPr>
            <a:r>
              <a:rPr lang="en-GB" sz="2000" dirty="0"/>
              <a:t>Focuses on ‘post-decision making’ stage</a:t>
            </a:r>
          </a:p>
          <a:p>
            <a:pPr marL="285750" indent="-285750">
              <a:spcAft>
                <a:spcPts val="1200"/>
              </a:spcAft>
              <a:buFont typeface="Wingdings" panose="05000000000000000000" pitchFamily="2" charset="2"/>
              <a:buChar char="Ø"/>
            </a:pPr>
            <a:r>
              <a:rPr lang="en-GB" sz="2000" dirty="0"/>
              <a:t>Provides a ‘model decision’ for how the situation should be handled</a:t>
            </a:r>
          </a:p>
          <a:p>
            <a:pPr marL="285750" indent="-285750">
              <a:spcAft>
                <a:spcPts val="1200"/>
              </a:spcAft>
              <a:buFont typeface="Wingdings" panose="05000000000000000000" pitchFamily="2" charset="2"/>
              <a:buChar char="Ø"/>
            </a:pPr>
            <a:r>
              <a:rPr lang="en-GB" sz="2000" dirty="0"/>
              <a:t>Offers several practice and rehearsal techniques</a:t>
            </a:r>
          </a:p>
          <a:p>
            <a:pPr marL="285750" indent="-285750">
              <a:spcAft>
                <a:spcPts val="1200"/>
              </a:spcAft>
              <a:buFont typeface="Wingdings" panose="05000000000000000000" pitchFamily="2" charset="2"/>
              <a:buChar char="Ø"/>
            </a:pPr>
            <a:r>
              <a:rPr lang="en-US" sz="2000" dirty="0"/>
              <a:t>Many ways to voice values</a:t>
            </a:r>
          </a:p>
          <a:p>
            <a:endParaRPr lang="en-GB" sz="2000" b="1" dirty="0">
              <a:latin typeface="Apex"/>
              <a:ea typeface="Times New Roman" panose="02020603050405020304" pitchFamily="18" charset="0"/>
            </a:endParaRPr>
          </a:p>
        </p:txBody>
      </p:sp>
    </p:spTree>
    <p:extLst>
      <p:ext uri="{BB962C8B-B14F-4D97-AF65-F5344CB8AC3E}">
        <p14:creationId xmlns:p14="http://schemas.microsoft.com/office/powerpoint/2010/main" val="3279450000"/>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781FC-1B82-1F4B-96A8-30C2EB072DC8}"/>
              </a:ext>
            </a:extLst>
          </p:cNvPr>
          <p:cNvSpPr>
            <a:spLocks noGrp="1"/>
          </p:cNvSpPr>
          <p:nvPr>
            <p:ph type="title"/>
          </p:nvPr>
        </p:nvSpPr>
        <p:spPr>
          <a:xfrm>
            <a:off x="628650" y="51470"/>
            <a:ext cx="7886700" cy="994172"/>
          </a:xfrm>
        </p:spPr>
        <p:txBody>
          <a:bodyPr>
            <a:normAutofit/>
          </a:bodyPr>
          <a:lstStyle/>
          <a:p>
            <a:pPr algn="ctr"/>
            <a:r>
              <a:rPr lang="en-GB" sz="3000" b="1" dirty="0">
                <a:solidFill>
                  <a:schemeClr val="accent4">
                    <a:lumMod val="75000"/>
                  </a:schemeClr>
                </a:solidFill>
                <a:latin typeface="Arial Narrow" panose="020B0606020202030204" pitchFamily="34" charset="0"/>
              </a:rPr>
              <a:t>Giving Voice to Values (GVV)</a:t>
            </a:r>
            <a:endParaRPr lang="en-US" sz="3000" b="1" dirty="0">
              <a:solidFill>
                <a:schemeClr val="accent4">
                  <a:lumMod val="75000"/>
                </a:schemeClr>
              </a:solidFill>
              <a:latin typeface="Arial Narrow" panose="020B0606020202030204" pitchFamily="34" charset="0"/>
              <a:cs typeface="+mj-cs"/>
            </a:endParaRPr>
          </a:p>
        </p:txBody>
      </p:sp>
      <p:sp>
        <p:nvSpPr>
          <p:cNvPr id="5" name="TextBox 4"/>
          <p:cNvSpPr txBox="1"/>
          <p:nvPr/>
        </p:nvSpPr>
        <p:spPr>
          <a:xfrm>
            <a:off x="323528" y="915566"/>
            <a:ext cx="7344816" cy="3831818"/>
          </a:xfrm>
          <a:prstGeom prst="rect">
            <a:avLst/>
          </a:prstGeom>
          <a:noFill/>
        </p:spPr>
        <p:txBody>
          <a:bodyPr wrap="square" rtlCol="0">
            <a:spAutoFit/>
          </a:bodyPr>
          <a:lstStyle/>
          <a:p>
            <a:pPr>
              <a:lnSpc>
                <a:spcPct val="150000"/>
              </a:lnSpc>
            </a:pPr>
            <a:r>
              <a:rPr lang="en-US" sz="2000" b="1" u="sng" dirty="0"/>
              <a:t>E2: </a:t>
            </a:r>
            <a:r>
              <a:rPr lang="en-GB" sz="2000" b="1" u="sng" dirty="0"/>
              <a:t>A tale of two stories</a:t>
            </a:r>
          </a:p>
          <a:p>
            <a:pPr marL="342900" indent="-342900">
              <a:lnSpc>
                <a:spcPct val="150000"/>
              </a:lnSpc>
              <a:buFont typeface="Wingdings" panose="05000000000000000000" pitchFamily="2" charset="2"/>
              <a:buChar char="Ø"/>
            </a:pPr>
            <a:r>
              <a:rPr lang="en-GB" dirty="0"/>
              <a:t>Part 1: “Reflection on positive example”</a:t>
            </a:r>
          </a:p>
          <a:p>
            <a:pPr marL="742863" lvl="1" indent="-285750">
              <a:lnSpc>
                <a:spcPct val="150000"/>
              </a:lnSpc>
              <a:buFont typeface="Courier New" panose="02070309020205020404" pitchFamily="49" charset="0"/>
              <a:buChar char="o"/>
            </a:pPr>
            <a:r>
              <a:rPr lang="en-GB" sz="1400" dirty="0"/>
              <a:t>What did you do, and what was the impact?</a:t>
            </a:r>
          </a:p>
          <a:p>
            <a:pPr marL="742863" lvl="1" indent="-285750">
              <a:lnSpc>
                <a:spcPct val="150000"/>
              </a:lnSpc>
              <a:buFont typeface="Courier New" panose="02070309020205020404" pitchFamily="49" charset="0"/>
              <a:buChar char="o"/>
            </a:pPr>
            <a:r>
              <a:rPr lang="en-GB" sz="1400" dirty="0"/>
              <a:t>What motivated you to speak up and act?</a:t>
            </a:r>
          </a:p>
          <a:p>
            <a:pPr marL="742863" lvl="1" indent="-285750">
              <a:lnSpc>
                <a:spcPct val="150000"/>
              </a:lnSpc>
              <a:buFont typeface="Courier New" panose="02070309020205020404" pitchFamily="49" charset="0"/>
              <a:buChar char="o"/>
            </a:pPr>
            <a:r>
              <a:rPr lang="en-GB" sz="1400" dirty="0"/>
              <a:t>How satisfied are you with your response? How would you like to have responded? (This question is not about rejecting or defending past actions, but rather about imagining your ideal scenario).</a:t>
            </a:r>
          </a:p>
          <a:p>
            <a:pPr marL="742863" lvl="1" indent="-285750">
              <a:lnSpc>
                <a:spcPct val="150000"/>
              </a:lnSpc>
              <a:buFont typeface="Courier New" panose="02070309020205020404" pitchFamily="49" charset="0"/>
              <a:buChar char="o"/>
            </a:pPr>
            <a:r>
              <a:rPr lang="en-GB" sz="1400" dirty="0"/>
              <a:t>What made it easier for you to speak/act (the “Enablers”) and what made it more difficult (the “Disablers”)? Were these things within your own control? Were they within the control of others?</a:t>
            </a: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973524356"/>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781FC-1B82-1F4B-96A8-30C2EB072DC8}"/>
              </a:ext>
            </a:extLst>
          </p:cNvPr>
          <p:cNvSpPr>
            <a:spLocks noGrp="1"/>
          </p:cNvSpPr>
          <p:nvPr>
            <p:ph type="title"/>
          </p:nvPr>
        </p:nvSpPr>
        <p:spPr>
          <a:xfrm>
            <a:off x="683568" y="0"/>
            <a:ext cx="7886700" cy="994172"/>
          </a:xfrm>
        </p:spPr>
        <p:txBody>
          <a:bodyPr>
            <a:normAutofit/>
          </a:bodyPr>
          <a:lstStyle/>
          <a:p>
            <a:pPr algn="ctr"/>
            <a:r>
              <a:rPr lang="en-GB" sz="3000" b="1" dirty="0">
                <a:solidFill>
                  <a:schemeClr val="accent4">
                    <a:lumMod val="75000"/>
                  </a:schemeClr>
                </a:solidFill>
                <a:latin typeface="Arial Narrow" panose="020B0606020202030204" pitchFamily="34" charset="0"/>
              </a:rPr>
              <a:t>Giving Voice to Values (GVV)</a:t>
            </a:r>
            <a:endParaRPr lang="en-US" sz="3000" b="1" dirty="0">
              <a:solidFill>
                <a:schemeClr val="accent4">
                  <a:lumMod val="75000"/>
                </a:schemeClr>
              </a:solidFill>
              <a:latin typeface="Arial Narrow" panose="020B0606020202030204" pitchFamily="34" charset="0"/>
              <a:cs typeface="+mj-cs"/>
            </a:endParaRPr>
          </a:p>
        </p:txBody>
      </p:sp>
      <p:sp>
        <p:nvSpPr>
          <p:cNvPr id="5" name="TextBox 4"/>
          <p:cNvSpPr txBox="1"/>
          <p:nvPr/>
        </p:nvSpPr>
        <p:spPr>
          <a:xfrm>
            <a:off x="323528" y="994172"/>
            <a:ext cx="7344816" cy="4247317"/>
          </a:xfrm>
          <a:prstGeom prst="rect">
            <a:avLst/>
          </a:prstGeom>
          <a:noFill/>
        </p:spPr>
        <p:txBody>
          <a:bodyPr wrap="square" rtlCol="0">
            <a:spAutoFit/>
          </a:bodyPr>
          <a:lstStyle/>
          <a:p>
            <a:pPr>
              <a:lnSpc>
                <a:spcPct val="150000"/>
              </a:lnSpc>
            </a:pPr>
            <a:r>
              <a:rPr lang="en-US" sz="2000" b="1" u="sng" dirty="0"/>
              <a:t>E2: </a:t>
            </a:r>
            <a:r>
              <a:rPr lang="en-GB" sz="2000" b="1" u="sng" dirty="0"/>
              <a:t>A tale of two stories</a:t>
            </a:r>
          </a:p>
          <a:p>
            <a:pPr marL="342900" indent="-342900">
              <a:lnSpc>
                <a:spcPct val="150000"/>
              </a:lnSpc>
              <a:buFont typeface="Wingdings" panose="05000000000000000000" pitchFamily="2" charset="2"/>
              <a:buChar char="Ø"/>
            </a:pPr>
            <a:r>
              <a:rPr lang="en-GB" dirty="0"/>
              <a:t>Part 2: “Reflection on negative example”</a:t>
            </a:r>
            <a:endParaRPr lang="en-US" dirty="0"/>
          </a:p>
          <a:p>
            <a:pPr marL="742863" lvl="1" indent="-285750">
              <a:lnSpc>
                <a:spcPct val="150000"/>
              </a:lnSpc>
              <a:buFont typeface="Courier New" panose="02070309020205020404" pitchFamily="49" charset="0"/>
              <a:buChar char="o"/>
            </a:pPr>
            <a:r>
              <a:rPr lang="en-GB" sz="1400" dirty="0"/>
              <a:t>What happened?</a:t>
            </a:r>
          </a:p>
          <a:p>
            <a:pPr marL="742863" lvl="1" indent="-285750">
              <a:lnSpc>
                <a:spcPct val="150000"/>
              </a:lnSpc>
              <a:buFont typeface="Courier New" panose="02070309020205020404" pitchFamily="49" charset="0"/>
              <a:buChar char="o"/>
            </a:pPr>
            <a:r>
              <a:rPr lang="en-GB" sz="1400" dirty="0"/>
              <a:t>Why didn’t you speak up or act? What would have motivated you to do so?</a:t>
            </a:r>
          </a:p>
          <a:p>
            <a:pPr marL="742863" lvl="1" indent="-285750">
              <a:lnSpc>
                <a:spcPct val="150000"/>
              </a:lnSpc>
              <a:buFont typeface="Courier New" panose="02070309020205020404" pitchFamily="49" charset="0"/>
              <a:buChar char="o"/>
            </a:pPr>
            <a:r>
              <a:rPr lang="en-GB" sz="1400" dirty="0"/>
              <a:t>How satisfied are you with your response? How would you like to have responded? (This question is not about rejecting or defending past actions, but rather about imagining your ideal scenario.)</a:t>
            </a:r>
          </a:p>
          <a:p>
            <a:pPr marL="742863" lvl="1" indent="-285750">
              <a:lnSpc>
                <a:spcPct val="150000"/>
              </a:lnSpc>
              <a:buFont typeface="Courier New" panose="02070309020205020404" pitchFamily="49" charset="0"/>
              <a:buChar char="o"/>
            </a:pPr>
            <a:r>
              <a:rPr lang="en-GB" sz="1400" dirty="0"/>
              <a:t>What would have made it easier for you to speak/act (the “Enablers”) and what made it more difficult (the “Disablers”)? Are these things within your own control? Are they within the control of others?</a:t>
            </a:r>
          </a:p>
          <a:p>
            <a:pPr marL="800013" lvl="1" indent="-342900">
              <a:lnSpc>
                <a:spcPct val="150000"/>
              </a:lnSpc>
              <a:buFont typeface="Wingdings" panose="05000000000000000000" pitchFamily="2" charset="2"/>
              <a:buChar char="Ø"/>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28061956"/>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781FC-1B82-1F4B-96A8-30C2EB072DC8}"/>
              </a:ext>
            </a:extLst>
          </p:cNvPr>
          <p:cNvSpPr>
            <a:spLocks noGrp="1"/>
          </p:cNvSpPr>
          <p:nvPr>
            <p:ph type="title"/>
          </p:nvPr>
        </p:nvSpPr>
        <p:spPr/>
        <p:txBody>
          <a:bodyPr>
            <a:normAutofit/>
          </a:bodyPr>
          <a:lstStyle/>
          <a:p>
            <a:pPr algn="ctr"/>
            <a:r>
              <a:rPr lang="en-CA" sz="3000" b="1" dirty="0">
                <a:solidFill>
                  <a:schemeClr val="accent4">
                    <a:lumMod val="75000"/>
                  </a:schemeClr>
                </a:solidFill>
                <a:latin typeface="Arial Narrow" panose="020B0606020202030204" pitchFamily="34" charset="0"/>
                <a:cs typeface="+mj-cs"/>
              </a:rPr>
              <a:t>Strategies for Acting Ethically (exercises)</a:t>
            </a:r>
            <a:endParaRPr lang="en-US" sz="3000" b="1" dirty="0">
              <a:solidFill>
                <a:schemeClr val="accent4">
                  <a:lumMod val="75000"/>
                </a:schemeClr>
              </a:solidFill>
              <a:latin typeface="Arial Narrow" panose="020B0606020202030204" pitchFamily="34" charset="0"/>
              <a:cs typeface="+mj-cs"/>
            </a:endParaRPr>
          </a:p>
        </p:txBody>
      </p:sp>
      <p:sp>
        <p:nvSpPr>
          <p:cNvPr id="5" name="TextBox 4"/>
          <p:cNvSpPr txBox="1"/>
          <p:nvPr/>
        </p:nvSpPr>
        <p:spPr>
          <a:xfrm>
            <a:off x="1043608" y="1347614"/>
            <a:ext cx="7776864" cy="129586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Exercise 3: </a:t>
            </a:r>
            <a:r>
              <a:rPr lang="en-GB" dirty="0"/>
              <a:t>Peer coaching and the value of feedback</a:t>
            </a:r>
          </a:p>
          <a:p>
            <a:pPr>
              <a:lnSpc>
                <a:spcPct val="150000"/>
              </a:lnSpc>
            </a:pPr>
            <a:endParaRPr lang="en-GB" dirty="0"/>
          </a:p>
          <a:p>
            <a:pPr marL="285750" indent="-285750">
              <a:lnSpc>
                <a:spcPct val="150000"/>
              </a:lnSpc>
              <a:buFont typeface="Wingdings" panose="05000000000000000000" pitchFamily="2" charset="2"/>
              <a:buChar char="Ø"/>
            </a:pPr>
            <a:r>
              <a:rPr lang="en-US" dirty="0"/>
              <a:t>Exercise </a:t>
            </a:r>
            <a:r>
              <a:rPr lang="en-GB" dirty="0"/>
              <a:t>4: Ethical business practices</a:t>
            </a:r>
            <a:endParaRPr lang="en-US" dirty="0"/>
          </a:p>
        </p:txBody>
      </p:sp>
    </p:spTree>
    <p:extLst>
      <p:ext uri="{BB962C8B-B14F-4D97-AF65-F5344CB8AC3E}">
        <p14:creationId xmlns:p14="http://schemas.microsoft.com/office/powerpoint/2010/main" val="1012625479"/>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1|0.1|0.1|0.1|0.1|0.1"/>
</p:tagLst>
</file>

<file path=ppt/tags/tag2.xml><?xml version="1.0" encoding="utf-8"?>
<p:tagLst xmlns:a="http://schemas.openxmlformats.org/drawingml/2006/main" xmlns:r="http://schemas.openxmlformats.org/officeDocument/2006/relationships" xmlns:p="http://schemas.openxmlformats.org/presentationml/2006/main">
  <p:tag name="TIMING" val="|0.1|0.1|0.1|0.1|0.1|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Theme">
  <a:themeElements>
    <a:clrScheme name="Ruby - Coloured 3 Light 1">
      <a:dk1>
        <a:srgbClr val="7E7E7E"/>
      </a:dk1>
      <a:lt1>
        <a:srgbClr val="FFFFFF"/>
      </a:lt1>
      <a:dk2>
        <a:srgbClr val="888888"/>
      </a:dk2>
      <a:lt2>
        <a:srgbClr val="FFFFFF"/>
      </a:lt2>
      <a:accent1>
        <a:srgbClr val="C42A13"/>
      </a:accent1>
      <a:accent2>
        <a:srgbClr val="F9711C"/>
      </a:accent2>
      <a:accent3>
        <a:srgbClr val="92AF27"/>
      </a:accent3>
      <a:accent4>
        <a:srgbClr val="38B28A"/>
      </a:accent4>
      <a:accent5>
        <a:srgbClr val="16749F"/>
      </a:accent5>
      <a:accent6>
        <a:srgbClr val="041B31"/>
      </a:accent6>
      <a:hlink>
        <a:srgbClr val="F33B48"/>
      </a:hlink>
      <a:folHlink>
        <a:srgbClr val="FFC000"/>
      </a:folHlink>
    </a:clrScheme>
    <a:fontScheme name="Custom 1">
      <a:majorFont>
        <a:latin typeface="Eurostile"/>
        <a:ea typeface=""/>
        <a:cs typeface=""/>
      </a:majorFont>
      <a:minorFont>
        <a:latin typeface="Apex New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625</Words>
  <Application>Microsoft Office PowerPoint</Application>
  <PresentationFormat>On-screen Show (16:9)</PresentationFormat>
  <Paragraphs>78</Paragraphs>
  <Slides>11</Slides>
  <Notes>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11</vt:i4>
      </vt:variant>
    </vt:vector>
  </HeadingPairs>
  <TitlesOfParts>
    <vt:vector size="26" baseType="lpstr">
      <vt:lpstr>Apex</vt:lpstr>
      <vt:lpstr>Apex New Book</vt:lpstr>
      <vt:lpstr>Eurostile</vt:lpstr>
      <vt:lpstr>LaTo light</vt:lpstr>
      <vt:lpstr>Raleway Light</vt:lpstr>
      <vt:lpstr>Raleway Regular</vt:lpstr>
      <vt:lpstr>Arial</vt:lpstr>
      <vt:lpstr>Arial Narrow</vt:lpstr>
      <vt:lpstr>Calibri</vt:lpstr>
      <vt:lpstr>Courier New</vt:lpstr>
      <vt:lpstr>Times</vt:lpstr>
      <vt:lpstr>Times New Roman</vt:lpstr>
      <vt:lpstr>Wingdings</vt:lpstr>
      <vt:lpstr>Office Theme</vt:lpstr>
      <vt:lpstr>Default Theme</vt:lpstr>
      <vt:lpstr>PowerPoint Presentation</vt:lpstr>
      <vt:lpstr>Agenda</vt:lpstr>
      <vt:lpstr>Learning Outcomes</vt:lpstr>
      <vt:lpstr>Enabling environments</vt:lpstr>
      <vt:lpstr>Enabling environments</vt:lpstr>
      <vt:lpstr>Giving Voice to Values (GVV)</vt:lpstr>
      <vt:lpstr>Giving Voice to Values (GVV)</vt:lpstr>
      <vt:lpstr>Giving Voice to Values (GVV)</vt:lpstr>
      <vt:lpstr>Strategies for Acting Ethically (exercises)</vt:lpstr>
      <vt:lpstr>Core reading I </vt:lpstr>
      <vt:lpstr>Core reading II</vt:lpstr>
    </vt:vector>
  </TitlesOfParts>
  <Company>UNOV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Sauer</dc:creator>
  <cp:lastModifiedBy>Katharina Kiener-Manu</cp:lastModifiedBy>
  <cp:revision>46</cp:revision>
  <dcterms:created xsi:type="dcterms:W3CDTF">2016-11-08T12:49:39Z</dcterms:created>
  <dcterms:modified xsi:type="dcterms:W3CDTF">2018-10-18T14:53:06Z</dcterms:modified>
</cp:coreProperties>
</file>