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1" r:id="rId3"/>
    <p:sldId id="273" r:id="rId4"/>
    <p:sldId id="284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339966"/>
    <a:srgbClr val="339933"/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51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72F9C-9825-D944-B0AC-ABB358E3637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33D16-5814-3646-AB26-1CF842B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2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0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8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3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5" y="1476034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42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2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nesdoc.unesco.org/images/0015/001550/155042eb.pdf" TargetMode="External"/><Relationship Id="rId3" Type="http://schemas.openxmlformats.org/officeDocument/2006/relationships/hyperlink" Target="https://plato.stanford.edu/entries/moral-particularism-generalism/" TargetMode="External"/><Relationship Id="rId7" Type="http://schemas.openxmlformats.org/officeDocument/2006/relationships/hyperlink" Target="http://www.un.org/en/universal-declaration-human-rights/index.html" TargetMode="External"/><Relationship Id="rId12" Type="http://schemas.openxmlformats.org/officeDocument/2006/relationships/hyperlink" Target="https://www.carnegiecouncil.org/education/008/GEC" TargetMode="External"/><Relationship Id="rId2" Type="http://schemas.openxmlformats.org/officeDocument/2006/relationships/hyperlink" Target="https://plato.stanford.edu/entries/morality-definition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lato.stanford.edu/entries/habermas/" TargetMode="External"/><Relationship Id="rId11" Type="http://schemas.openxmlformats.org/officeDocument/2006/relationships/hyperlink" Target="https://www.carnegiecouncil.org/education/002/normsmoralsethics" TargetMode="External"/><Relationship Id="rId5" Type="http://schemas.openxmlformats.org/officeDocument/2006/relationships/hyperlink" Target="https://plato.stanford.edu/entries/mencius/" TargetMode="External"/><Relationship Id="rId10" Type="http://schemas.openxmlformats.org/officeDocument/2006/relationships/hyperlink" Target="https://parliamentofreligions.org/pwr_resources/_includes/FCKcontent/File/TowardsAGlobalEthic.pdf" TargetMode="External"/><Relationship Id="rId4" Type="http://schemas.openxmlformats.org/officeDocument/2006/relationships/hyperlink" Target="https://plato.stanford.edu/entries/aristotle/" TargetMode="External"/><Relationship Id="rId9" Type="http://schemas.openxmlformats.org/officeDocument/2006/relationships/hyperlink" Target="https://www.un.org/press/en/2003/sgsm9076.doc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3639748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b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2: Ethics and Universal Values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5"/>
            <a:ext cx="1138736" cy="9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B28A-5D72-4C1F-AFB1-31E3ACB5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Declaration on Human Rights (UDHR)</a:t>
            </a:r>
            <a:endParaRPr lang="en-US" sz="30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BB1EE7-EEC8-415F-8492-A4BB1EC5438A}"/>
              </a:ext>
            </a:extLst>
          </p:cNvPr>
          <p:cNvSpPr txBox="1">
            <a:spLocks/>
          </p:cNvSpPr>
          <p:nvPr/>
        </p:nvSpPr>
        <p:spPr>
          <a:xfrm>
            <a:off x="611560" y="1131590"/>
            <a:ext cx="7903790" cy="2754313"/>
          </a:xfrm>
          <a:prstGeom prst="rect">
            <a:avLst/>
          </a:prstGeom>
        </p:spPr>
        <p:txBody>
          <a:bodyPr vert="horz" lIns="91423" tIns="45711" rIns="91423" bIns="45711" rtlCol="0">
            <a:normAutofit lnSpcReduction="10000"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‘It is related that at one of the meetings of a UNESCO National Commission where Human Rights were being discussed, someone expressed astonishment that certain champions of violently opposed ideologies had agreed on a list of those rights. “Yes,” they said, “we agree about the rights, but on condition that no one asks us why.” That “why” is where the argument begins.’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					               Jacques Maritain, ‘Introduction’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Human Rights: Comments and Interpretations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(UNESCO, 1948)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36912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B28A-5D72-4C1F-AFB1-31E3ACB5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Declaration on Human Rights (UDHR)</a:t>
            </a:r>
            <a:endParaRPr lang="en-US" sz="30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7B809-C58C-4AEC-9F34-F8F4F0B03843}"/>
              </a:ext>
            </a:extLst>
          </p:cNvPr>
          <p:cNvSpPr txBox="1">
            <a:spLocks/>
          </p:cNvSpPr>
          <p:nvPr/>
        </p:nvSpPr>
        <p:spPr>
          <a:xfrm>
            <a:off x="3995936" y="1815666"/>
            <a:ext cx="3549080" cy="1512168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Rights without foundations?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Rights or duties?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or lowest common denominator?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A87D0-D640-4779-A001-5DCD56ED6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94172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06AF-0D61-4A67-A40C-981BF0CE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7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Enacting universal values (exercise)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23155-0137-433A-AE51-E44279F20F55}"/>
              </a:ext>
            </a:extLst>
          </p:cNvPr>
          <p:cNvSpPr txBox="1"/>
          <p:nvPr/>
        </p:nvSpPr>
        <p:spPr>
          <a:xfrm>
            <a:off x="2915816" y="141962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  <a:latin typeface="Apex"/>
              </a:rPr>
              <a:t>E1: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3CA83-66EE-4672-9E4C-55240950FADF}"/>
              </a:ext>
            </a:extLst>
          </p:cNvPr>
          <p:cNvSpPr txBox="1"/>
          <p:nvPr/>
        </p:nvSpPr>
        <p:spPr>
          <a:xfrm>
            <a:off x="2915816" y="186075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pex"/>
              </a:rPr>
              <a:t>Team 1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x"/>
              </a:rPr>
              <a:t>PEACE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x"/>
              </a:rPr>
              <a:t>Team 2 FREEDOM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x"/>
              </a:rPr>
              <a:t>Team 3 SOCIAL PROGRESS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x"/>
              </a:rPr>
              <a:t>TEAM 4 EQUAL RIGHTS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pex"/>
              </a:rPr>
              <a:t>TEAM 5 HUMAN DIGNITY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26852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06AF-0D61-4A67-A40C-981BF0CE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70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>
                <a:solidFill>
                  <a:srgbClr val="008080"/>
                </a:solidFill>
                <a:latin typeface="Arial Narrow" panose="020B0606020202030204" pitchFamily="34" charset="0"/>
              </a:rPr>
              <a:t>Universal Declaration of Human Values</a:t>
            </a:r>
            <a:r>
              <a:rPr lang="en-US" sz="3000" b="1">
                <a:solidFill>
                  <a:srgbClr val="008080"/>
                </a:solidFill>
                <a:latin typeface="Arial Narrow" panose="020B0606020202030204" pitchFamily="34" charset="0"/>
              </a:rPr>
              <a:t> (exercise)</a:t>
            </a:r>
            <a:endParaRPr lang="en-US" sz="30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C940B-5704-4B2B-8625-D971815B23BE}"/>
              </a:ext>
            </a:extLst>
          </p:cNvPr>
          <p:cNvSpPr/>
          <p:nvPr/>
        </p:nvSpPr>
        <p:spPr>
          <a:xfrm>
            <a:off x="1187624" y="185167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What do you value?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How can what you value be turned into a rule of behaviour?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What areas of life are most important to delimit in such a document, i.e., politics, law, economics, society, family, etc.? 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D974E-57C7-479D-8F44-C6153A4C6BB8}"/>
              </a:ext>
            </a:extLst>
          </p:cNvPr>
          <p:cNvSpPr txBox="1"/>
          <p:nvPr/>
        </p:nvSpPr>
        <p:spPr>
          <a:xfrm>
            <a:off x="1115616" y="134761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Apex"/>
              </a:rPr>
              <a:t>E2: Creating a Universal Declaration of Human Values</a:t>
            </a:r>
          </a:p>
        </p:txBody>
      </p:sp>
    </p:spTree>
    <p:extLst>
      <p:ext uri="{BB962C8B-B14F-4D97-AF65-F5344CB8AC3E}">
        <p14:creationId xmlns:p14="http://schemas.microsoft.com/office/powerpoint/2010/main" val="37506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47F4-4B48-4B08-B982-2911B495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148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Core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C7B83-DA60-4740-B666-913BD74A4B2D}"/>
              </a:ext>
            </a:extLst>
          </p:cNvPr>
          <p:cNvSpPr/>
          <p:nvPr/>
        </p:nvSpPr>
        <p:spPr>
          <a:xfrm>
            <a:off x="107504" y="993378"/>
            <a:ext cx="45365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The following entries in the Stanford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Apex"/>
              </a:rPr>
              <a:t>Encyclopedia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 of Philosophy:</a:t>
            </a: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The Definition of Morality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2"/>
              </a:rPr>
              <a:t>https://plato.stanford.edu/entries/morality-definition/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  </a:t>
            </a: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Moral Particularism and Moral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Apex"/>
              </a:rPr>
              <a:t>Generalism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3"/>
              </a:rPr>
              <a:t>https://plato.stanford.edu/entries/moral-particularism-generalism/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 </a:t>
            </a: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Aristotle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4"/>
              </a:rPr>
              <a:t>https://plato.stanford.edu/entries/aristotle/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</a:t>
            </a: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Mencius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5"/>
              </a:rPr>
              <a:t>https://plato.stanford.edu/entries/mencius/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 </a:t>
            </a: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Habermas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6"/>
              </a:rPr>
              <a:t>https://plato.stanford.edu/entries/habermas/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8D3FC-F52A-4AD1-9DA1-7DA9662AACCD}"/>
              </a:ext>
            </a:extLst>
          </p:cNvPr>
          <p:cNvSpPr/>
          <p:nvPr/>
        </p:nvSpPr>
        <p:spPr>
          <a:xfrm>
            <a:off x="4572000" y="993378"/>
            <a:ext cx="45365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Declaration on Human Rights:</a:t>
            </a: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Declaration of Human Rights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</a:t>
            </a:r>
            <a:r>
              <a:rPr lang="en-GB" sz="1200" u="sng" dirty="0">
                <a:solidFill>
                  <a:schemeClr val="bg1">
                    <a:lumMod val="50000"/>
                  </a:schemeClr>
                </a:solidFill>
                <a:latin typeface="Apex"/>
                <a:hlinkClick r:id="rId7"/>
              </a:rPr>
              <a:t>http://www.un.org/en/universal-declaration-human-rights/index.html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UNESCO.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Human rights: comments and interpretations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: </a:t>
            </a:r>
            <a:r>
              <a:rPr lang="en-GB" sz="1200" u="sng" dirty="0">
                <a:solidFill>
                  <a:schemeClr val="bg1">
                    <a:lumMod val="50000"/>
                  </a:schemeClr>
                </a:solidFill>
                <a:latin typeface="Apex"/>
                <a:hlinkClick r:id="rId8"/>
              </a:rPr>
              <a:t>http://unesdoc.unesco.org/images/0015/001550/155042eb.pdf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Brown, Gordon, ed. (2016).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The Universal Declaration of Human Rights in the 21</a:t>
            </a:r>
            <a:r>
              <a:rPr lang="en-GB" sz="1200" i="1" baseline="30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st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 Century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. Open Book Publishers.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Annan, Kofi.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Speech on Universal Values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</a:t>
            </a:r>
            <a:r>
              <a:rPr lang="en-GB" sz="1200" u="sng" dirty="0">
                <a:solidFill>
                  <a:schemeClr val="bg1">
                    <a:lumMod val="50000"/>
                  </a:schemeClr>
                </a:solidFill>
                <a:latin typeface="Apex"/>
                <a:hlinkClick r:id="rId9"/>
              </a:rPr>
              <a:t>https://www.un.org/press/en/2003/sgsm9076.doc.htm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742863" lvl="1" indent="-285750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Parliament of World Religions.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Declaration toward a Global Ethic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</a:t>
            </a:r>
            <a:r>
              <a:rPr lang="en-GB" sz="1200" u="sng" dirty="0">
                <a:solidFill>
                  <a:schemeClr val="bg1">
                    <a:lumMod val="50000"/>
                  </a:schemeClr>
                </a:solidFill>
                <a:latin typeface="Apex"/>
                <a:hlinkClick r:id="rId10"/>
              </a:rPr>
              <a:t>https://parliamentofreligions.org/pwr_resources/_includes/FCKcontent/File/TowardsAGlobalEthic.pdf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B4C65-B576-4D55-8187-C6317AA1D065}"/>
              </a:ext>
            </a:extLst>
          </p:cNvPr>
          <p:cNvSpPr txBox="1"/>
          <p:nvPr/>
        </p:nvSpPr>
        <p:spPr>
          <a:xfrm>
            <a:off x="107504" y="329183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The Carnegie Council for Ethics in International Affairs:</a:t>
            </a:r>
          </a:p>
          <a:p>
            <a:pPr marL="457200" lvl="1" indent="-287338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Norms, Morals and Ethics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11"/>
              </a:rPr>
              <a:t>https://www.carnegiecouncil.org/education/002/normsmoralsethics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 </a:t>
            </a:r>
          </a:p>
          <a:p>
            <a:pPr marL="457200" lvl="1" indent="-287338"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Global Ethics Corner (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  <a:hlinkClick r:id="rId12"/>
              </a:rPr>
              <a:t>https://www.carnegiecouncil.org/education/008/GEC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) </a:t>
            </a:r>
          </a:p>
          <a:p>
            <a:pPr marL="457200" lvl="1" indent="-287338">
              <a:buFont typeface="Courier New" panose="02070309020205020404" pitchFamily="49" charset="0"/>
              <a:buChar char="o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457200" lvl="1" indent="-287338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742863" lvl="1" indent="-285750"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17905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008080"/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266825"/>
            <a:ext cx="8094663" cy="3014663"/>
          </a:xfrm>
        </p:spPr>
        <p:txBody>
          <a:bodyPr>
            <a:normAutofit/>
          </a:bodyPr>
          <a:lstStyle/>
          <a:p>
            <a:pPr marL="287926" indent="-287926"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Values: Definitions (45 minutes) </a:t>
            </a:r>
          </a:p>
          <a:p>
            <a:pPr marL="287926" indent="-287926">
              <a:buFont typeface="Arial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Declaration on Human Rights (UDHR) (45 minutes)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287926" indent="-287926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Enacting universal values (45 minutes)</a:t>
            </a:r>
          </a:p>
          <a:p>
            <a:pPr marL="287926" indent="-287926">
              <a:buFont typeface="Arial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Declaration of Human Values (45 minutes)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marL="287926" indent="-287926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Summary (10 minutes)</a:t>
            </a:r>
            <a:endParaRPr lang="en-GB" sz="2000" dirty="0">
              <a:latin typeface="Apex"/>
            </a:endParaRPr>
          </a:p>
          <a:p>
            <a:pPr algn="l">
              <a:lnSpc>
                <a:spcPct val="150000"/>
              </a:lnSpc>
            </a:pPr>
            <a:endParaRPr lang="en-GB" sz="2000" b="1" dirty="0">
              <a:solidFill>
                <a:schemeClr val="accent6"/>
              </a:solidFill>
              <a:latin typeface="Apex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4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008080"/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843558"/>
            <a:ext cx="8784976" cy="3960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Upon completion of this module students should be able to: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Understand the ideas of values, ethics, and morality in a multicultural context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Understand how universal values can be uncovered by different means, including scientific investigation, historical research, or public debate and deliberation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Understand and discuss the idea of moral relativism and the challenges it poses to universal values </a:t>
            </a:r>
          </a:p>
          <a:p>
            <a:pPr>
              <a:spcBef>
                <a:spcPts val="600"/>
              </a:spcBef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4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008080"/>
                </a:solidFill>
                <a:latin typeface="Arial Narrow" pitchFamily="34" charset="0"/>
              </a:rPr>
              <a:t>Learning Outcomes II</a:t>
            </a:r>
            <a:endParaRPr lang="en-US" sz="3000" b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843558"/>
            <a:ext cx="8784976" cy="3960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Upon completion of this module students should be able to: 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Critically assess the relationship between theory and practice in the formulation of values 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Understand that values arise from lived experiences, but need to be justified to others 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Understand the role of deliberation and debate in framing such values 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Understand how to create an actionable document through such a process </a:t>
            </a:r>
          </a:p>
          <a:p>
            <a:pPr>
              <a:spcBef>
                <a:spcPts val="600"/>
              </a:spcBef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0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20F9-FD67-42C2-92C1-5337B04A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598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Values: Definitions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A1F38-5DA7-4301-BAAC-89417BF64E23}"/>
              </a:ext>
            </a:extLst>
          </p:cNvPr>
          <p:cNvSpPr txBox="1">
            <a:spLocks/>
          </p:cNvSpPr>
          <p:nvPr/>
        </p:nvSpPr>
        <p:spPr>
          <a:xfrm>
            <a:off x="720080" y="1401613"/>
            <a:ext cx="9036496" cy="2754313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What is a universal value? 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What is a value?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What is it to say that a value is universal?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How do values relate to ethics and morality?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Are there any universal values? 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31651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6FB7-44CA-4A7D-BF1A-B2FFB504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Values: Definitions 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BD71-5570-4D15-A2A0-121D16BEC66A}"/>
              </a:ext>
            </a:extLst>
          </p:cNvPr>
          <p:cNvSpPr txBox="1">
            <a:spLocks/>
          </p:cNvSpPr>
          <p:nvPr/>
        </p:nvSpPr>
        <p:spPr>
          <a:xfrm>
            <a:off x="611560" y="1131590"/>
            <a:ext cx="8229600" cy="2754313"/>
          </a:xfrm>
          <a:prstGeom prst="rect">
            <a:avLst/>
          </a:prstGeom>
        </p:spPr>
        <p:txBody>
          <a:bodyPr vert="horz" lIns="91423" tIns="45711" rIns="91423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Valuing things is based on human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Valuing behaviours arises from things we value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But more than one behaviour can attain an 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For example, I value peace as a state of being</a:t>
            </a:r>
          </a:p>
          <a:p>
            <a:pPr lvl="1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Behaviour 1: I will not harm others</a:t>
            </a:r>
          </a:p>
          <a:p>
            <a:pPr lvl="1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Behaviour 2: I will build up my defences so as not to be harmed</a:t>
            </a:r>
          </a:p>
          <a:p>
            <a:pPr lvl="1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Which will achieve what I value better? </a:t>
            </a:r>
          </a:p>
        </p:txBody>
      </p:sp>
    </p:spTree>
    <p:extLst>
      <p:ext uri="{BB962C8B-B14F-4D97-AF65-F5344CB8AC3E}">
        <p14:creationId xmlns:p14="http://schemas.microsoft.com/office/powerpoint/2010/main" val="33238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6FB7-44CA-4A7D-BF1A-B2FFB504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Values: Definitions </a:t>
            </a:r>
            <a:endParaRPr lang="en-US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CA8019-07D4-47A8-AD23-CDCA2D83D5FD}"/>
              </a:ext>
            </a:extLst>
          </p:cNvPr>
          <p:cNvSpPr txBox="1">
            <a:spLocks/>
          </p:cNvSpPr>
          <p:nvPr/>
        </p:nvSpPr>
        <p:spPr>
          <a:xfrm>
            <a:off x="302840" y="1347614"/>
            <a:ext cx="8229600" cy="2754313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200" u="sng" dirty="0">
                <a:solidFill>
                  <a:schemeClr val="bg1">
                    <a:lumMod val="50000"/>
                  </a:schemeClr>
                </a:solidFill>
                <a:latin typeface="Apex"/>
              </a:rPr>
              <a:t>What does Universal mean?</a:t>
            </a: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= all human beings</a:t>
            </a: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= all cultures</a:t>
            </a: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= all religions</a:t>
            </a: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= all legal and political systems</a:t>
            </a:r>
          </a:p>
        </p:txBody>
      </p:sp>
    </p:spTree>
    <p:extLst>
      <p:ext uri="{BB962C8B-B14F-4D97-AF65-F5344CB8AC3E}">
        <p14:creationId xmlns:p14="http://schemas.microsoft.com/office/powerpoint/2010/main" val="10176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6FB7-44CA-4A7D-BF1A-B2FFB504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Values: Definitions </a:t>
            </a:r>
            <a:endParaRPr lang="en-US" sz="3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842BE3-49B9-4C86-A420-F086D6E5DFFC}"/>
              </a:ext>
            </a:extLst>
          </p:cNvPr>
          <p:cNvSpPr txBox="1">
            <a:spLocks/>
          </p:cNvSpPr>
          <p:nvPr/>
        </p:nvSpPr>
        <p:spPr>
          <a:xfrm>
            <a:off x="683568" y="915566"/>
            <a:ext cx="4125144" cy="1800200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u="sng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values as behaviours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Do not harm others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Do not cheat others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Do not lie to others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Do not enslave others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6DB0D0-C240-4DA7-9CE8-D4DABCD36422}"/>
              </a:ext>
            </a:extLst>
          </p:cNvPr>
          <p:cNvSpPr txBox="1">
            <a:spLocks/>
          </p:cNvSpPr>
          <p:nvPr/>
        </p:nvSpPr>
        <p:spPr>
          <a:xfrm>
            <a:off x="755576" y="2585371"/>
            <a:ext cx="5832648" cy="2754313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u="sng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Universal values as things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Peace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Justice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Equality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Freedom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Beauty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Joy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31320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B28A-5D72-4C1F-AFB1-31E3ACB5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008080"/>
                </a:solidFill>
                <a:latin typeface="Arial Narrow" panose="020B0606020202030204" pitchFamily="34" charset="0"/>
              </a:rPr>
              <a:t>Universal Declaration on Human Rights (UDHR)</a:t>
            </a:r>
            <a:endParaRPr lang="en-US" sz="30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7F69-EEAE-46CB-ADA2-3AB792CEA9DD}"/>
              </a:ext>
            </a:extLst>
          </p:cNvPr>
          <p:cNvSpPr txBox="1">
            <a:spLocks/>
          </p:cNvSpPr>
          <p:nvPr/>
        </p:nvSpPr>
        <p:spPr>
          <a:xfrm>
            <a:off x="4259548" y="1275606"/>
            <a:ext cx="4413176" cy="2754313"/>
          </a:xfrm>
          <a:prstGeom prst="rect">
            <a:avLst/>
          </a:prstGeom>
        </p:spPr>
        <p:txBody>
          <a:bodyPr vert="horz" lIns="91423" tIns="45711" rIns="91423" bIns="45711" rtlCol="0">
            <a:normAutofit fontScale="92500" lnSpcReduction="10000"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3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6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0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5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9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2" indent="-228556" algn="l" defTabSz="9142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Proposed by UN General Assembly 1946</a:t>
            </a:r>
          </a:p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Economic and Social Council tasks Commission on Human Rights to formulate declaration</a:t>
            </a:r>
          </a:p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Commission creates committee of 8 members to draft document, chaired by Eleanor Roosevelt</a:t>
            </a:r>
          </a:p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UNESCO solicits views from international scholars</a:t>
            </a:r>
          </a:p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pex"/>
              </a:rPr>
              <a:t>Adopted by the UN General Assembly December 1948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pex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6E93B-79A7-4762-ACDE-CB7420BF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0"/>
            <a:ext cx="37970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810</Words>
  <Application>Microsoft Office PowerPoint</Application>
  <PresentationFormat>On-screen Show (16:9)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Apex</vt:lpstr>
      <vt:lpstr>Eurostile</vt:lpstr>
      <vt:lpstr>LaTo light</vt:lpstr>
      <vt:lpstr>Raleway Light</vt:lpstr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Agenda</vt:lpstr>
      <vt:lpstr>Learning Outcomes</vt:lpstr>
      <vt:lpstr>Learning Outcomes II</vt:lpstr>
      <vt:lpstr>Universal Values: Definitions </vt:lpstr>
      <vt:lpstr>Universal Values: Definitions </vt:lpstr>
      <vt:lpstr>Universal Values: Definitions </vt:lpstr>
      <vt:lpstr>Universal Values: Definitions </vt:lpstr>
      <vt:lpstr>Universal Declaration on Human Rights (UDHR)</vt:lpstr>
      <vt:lpstr>Universal Declaration on Human Rights (UDHR)</vt:lpstr>
      <vt:lpstr>Universal Declaration on Human Rights (UDHR)</vt:lpstr>
      <vt:lpstr>Enacting universal values (exercise)</vt:lpstr>
      <vt:lpstr>Universal Declaration of Human Values (exercise)</vt:lpstr>
      <vt:lpstr>Core reading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37</cp:revision>
  <dcterms:created xsi:type="dcterms:W3CDTF">2016-11-08T12:49:39Z</dcterms:created>
  <dcterms:modified xsi:type="dcterms:W3CDTF">2018-10-18T14:27:19Z</dcterms:modified>
</cp:coreProperties>
</file>