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4"/>
  </p:notesMasterIdLst>
  <p:handoutMasterIdLst>
    <p:handoutMasterId r:id="rId15"/>
  </p:handoutMasterIdLst>
  <p:sldIdLst>
    <p:sldId id="270" r:id="rId3"/>
    <p:sldId id="271" r:id="rId4"/>
    <p:sldId id="272" r:id="rId5"/>
    <p:sldId id="279" r:id="rId6"/>
    <p:sldId id="281" r:id="rId7"/>
    <p:sldId id="282" r:id="rId8"/>
    <p:sldId id="283" r:id="rId9"/>
    <p:sldId id="278" r:id="rId10"/>
    <p:sldId id="280" r:id="rId11"/>
    <p:sldId id="284" r:id="rId12"/>
    <p:sldId id="285" r:id="rId13"/>
  </p:sldIdLst>
  <p:sldSz cx="9144000" cy="5143500" type="screen16x9"/>
  <p:notesSz cx="6858000" cy="9144000"/>
  <p:defaultTextStyle>
    <a:defPPr>
      <a:defRPr lang="en-US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4"/>
    <p:restoredTop sz="82854" autoAdjust="0"/>
  </p:normalViewPr>
  <p:slideViewPr>
    <p:cSldViewPr>
      <p:cViewPr varScale="1">
        <p:scale>
          <a:sx n="107" d="100"/>
          <a:sy n="107" d="100"/>
        </p:scale>
        <p:origin x="126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1A256-2255-AF47-81A9-53A390788B78}" type="doc">
      <dgm:prSet loTypeId="urn:microsoft.com/office/officeart/2005/8/layout/hierarchy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26F6597-6A53-8B40-8C1D-B736429AC17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dirty="0"/>
            <a:t>The World</a:t>
          </a:r>
          <a:endParaRPr lang="en-US" dirty="0"/>
        </a:p>
      </dgm:t>
    </dgm:pt>
    <dgm:pt modelId="{4B0A05FF-74EF-1A4B-899C-1659833D9B44}" type="parTrans" cxnId="{195CE89D-13BD-824B-B36A-64A3FB7C3668}">
      <dgm:prSet/>
      <dgm:spPr/>
      <dgm:t>
        <a:bodyPr/>
        <a:lstStyle/>
        <a:p>
          <a:endParaRPr lang="en-US"/>
        </a:p>
      </dgm:t>
    </dgm:pt>
    <dgm:pt modelId="{2E744633-D276-894F-9018-0F15C1B4C8FC}" type="sibTrans" cxnId="{195CE89D-13BD-824B-B36A-64A3FB7C3668}">
      <dgm:prSet/>
      <dgm:spPr/>
      <dgm:t>
        <a:bodyPr/>
        <a:lstStyle/>
        <a:p>
          <a:endParaRPr lang="en-US"/>
        </a:p>
      </dgm:t>
    </dgm:pt>
    <dgm:pt modelId="{B70E3B56-AF09-BE44-976D-A3305B42C3C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CA" dirty="0"/>
            <a:t>How to understand it</a:t>
          </a:r>
          <a:endParaRPr lang="en-US" dirty="0"/>
        </a:p>
      </dgm:t>
    </dgm:pt>
    <dgm:pt modelId="{8D57FA0B-5144-4B49-9972-CBC5AFFC4491}" type="parTrans" cxnId="{6394BBE8-97D8-3E42-A68B-505873DEDFE7}">
      <dgm:prSet/>
      <dgm:spPr/>
      <dgm:t>
        <a:bodyPr/>
        <a:lstStyle/>
        <a:p>
          <a:endParaRPr lang="en-US"/>
        </a:p>
      </dgm:t>
    </dgm:pt>
    <dgm:pt modelId="{42FF750F-A952-7A43-B9EF-432C5E983D73}" type="sibTrans" cxnId="{6394BBE8-97D8-3E42-A68B-505873DEDFE7}">
      <dgm:prSet/>
      <dgm:spPr/>
      <dgm:t>
        <a:bodyPr/>
        <a:lstStyle/>
        <a:p>
          <a:endParaRPr lang="en-US"/>
        </a:p>
      </dgm:t>
    </dgm:pt>
    <dgm:pt modelId="{A7D090BE-DDAF-0A41-9FF2-D9D93F829BCF}">
      <dgm:prSet phldrT="[Text]"/>
      <dgm:spPr>
        <a:solidFill>
          <a:schemeClr val="accent6">
            <a:lumMod val="75000"/>
            <a:lumOff val="25000"/>
          </a:schemeClr>
        </a:solidFill>
      </dgm:spPr>
      <dgm:t>
        <a:bodyPr/>
        <a:lstStyle/>
        <a:p>
          <a:r>
            <a:rPr lang="en-CA" dirty="0"/>
            <a:t>Descriptive theory</a:t>
          </a:r>
        </a:p>
        <a:p>
          <a:r>
            <a:rPr lang="en-CA" dirty="0"/>
            <a:t>The “is”</a:t>
          </a:r>
          <a:endParaRPr lang="en-US" dirty="0"/>
        </a:p>
      </dgm:t>
    </dgm:pt>
    <dgm:pt modelId="{33174F29-6A56-F84B-AF64-51B449CBDE01}" type="parTrans" cxnId="{6C4EDB5C-4D5E-A24F-BC81-B31EC3B7AD18}">
      <dgm:prSet/>
      <dgm:spPr/>
      <dgm:t>
        <a:bodyPr/>
        <a:lstStyle/>
        <a:p>
          <a:endParaRPr lang="en-US"/>
        </a:p>
      </dgm:t>
    </dgm:pt>
    <dgm:pt modelId="{58902DD3-4C18-3F4C-9085-132DEA163438}" type="sibTrans" cxnId="{6C4EDB5C-4D5E-A24F-BC81-B31EC3B7AD18}">
      <dgm:prSet/>
      <dgm:spPr/>
      <dgm:t>
        <a:bodyPr/>
        <a:lstStyle/>
        <a:p>
          <a:endParaRPr lang="en-US"/>
        </a:p>
      </dgm:t>
    </dgm:pt>
    <dgm:pt modelId="{AF0CCFE8-92BE-DB4D-8A33-EC31C2F7E46D}">
      <dgm:prSet phldrT="[Text]"/>
      <dgm:spPr>
        <a:solidFill>
          <a:schemeClr val="accent6">
            <a:lumMod val="75000"/>
            <a:lumOff val="25000"/>
          </a:schemeClr>
        </a:solidFill>
      </dgm:spPr>
      <dgm:t>
        <a:bodyPr/>
        <a:lstStyle/>
        <a:p>
          <a:r>
            <a:rPr lang="en-CA" dirty="0"/>
            <a:t>Ethical theory</a:t>
          </a:r>
        </a:p>
        <a:p>
          <a:r>
            <a:rPr lang="en-CA" dirty="0"/>
            <a:t>The “ought”</a:t>
          </a:r>
          <a:endParaRPr lang="en-US" dirty="0"/>
        </a:p>
      </dgm:t>
    </dgm:pt>
    <dgm:pt modelId="{5542129C-F476-6443-A982-D8FA118A1A50}" type="parTrans" cxnId="{253D3112-DFBA-434F-BF11-B783D647F38D}">
      <dgm:prSet/>
      <dgm:spPr/>
      <dgm:t>
        <a:bodyPr/>
        <a:lstStyle/>
        <a:p>
          <a:endParaRPr lang="en-US"/>
        </a:p>
      </dgm:t>
    </dgm:pt>
    <dgm:pt modelId="{6A0835A4-FEAD-964C-8FB7-9C3119C1B45B}" type="sibTrans" cxnId="{253D3112-DFBA-434F-BF11-B783D647F38D}">
      <dgm:prSet/>
      <dgm:spPr/>
      <dgm:t>
        <a:bodyPr/>
        <a:lstStyle/>
        <a:p>
          <a:endParaRPr lang="en-US"/>
        </a:p>
      </dgm:t>
    </dgm:pt>
    <dgm:pt modelId="{FE3EED03-573C-AB41-A6F3-85F29099CAC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CA" dirty="0"/>
            <a:t>How to change it</a:t>
          </a:r>
          <a:endParaRPr lang="en-US" dirty="0"/>
        </a:p>
      </dgm:t>
    </dgm:pt>
    <dgm:pt modelId="{B8127B1F-D096-1845-A5F4-18A869ABB4C1}" type="parTrans" cxnId="{0867ED2F-BD15-DB4E-BC69-A1C313C6FF53}">
      <dgm:prSet/>
      <dgm:spPr/>
      <dgm:t>
        <a:bodyPr/>
        <a:lstStyle/>
        <a:p>
          <a:endParaRPr lang="en-US"/>
        </a:p>
      </dgm:t>
    </dgm:pt>
    <dgm:pt modelId="{5751DFBA-A3B5-F845-BFE0-93873F1D1411}" type="sibTrans" cxnId="{0867ED2F-BD15-DB4E-BC69-A1C313C6FF53}">
      <dgm:prSet/>
      <dgm:spPr/>
      <dgm:t>
        <a:bodyPr/>
        <a:lstStyle/>
        <a:p>
          <a:endParaRPr lang="en-US"/>
        </a:p>
      </dgm:t>
    </dgm:pt>
    <dgm:pt modelId="{AB117645-CCD9-BB47-A016-D6215A0CB1BE}">
      <dgm:prSet phldrT="[Text]"/>
      <dgm:spPr>
        <a:solidFill>
          <a:schemeClr val="accent6">
            <a:lumMod val="75000"/>
            <a:lumOff val="25000"/>
          </a:schemeClr>
        </a:solidFill>
      </dgm:spPr>
      <dgm:t>
        <a:bodyPr/>
        <a:lstStyle/>
        <a:p>
          <a:r>
            <a:rPr lang="en-CA" dirty="0"/>
            <a:t>Action</a:t>
          </a:r>
          <a:endParaRPr lang="en-US" dirty="0"/>
        </a:p>
      </dgm:t>
    </dgm:pt>
    <dgm:pt modelId="{D5F011D9-0392-A74C-8879-F6F930FDAC3F}" type="parTrans" cxnId="{BC2D49BA-AF0C-5146-83D7-ABFA44D7D125}">
      <dgm:prSet/>
      <dgm:spPr/>
      <dgm:t>
        <a:bodyPr/>
        <a:lstStyle/>
        <a:p>
          <a:endParaRPr lang="en-US"/>
        </a:p>
      </dgm:t>
    </dgm:pt>
    <dgm:pt modelId="{64C70ACA-A149-DB4D-A0A6-4C0583BFC441}" type="sibTrans" cxnId="{BC2D49BA-AF0C-5146-83D7-ABFA44D7D125}">
      <dgm:prSet/>
      <dgm:spPr/>
      <dgm:t>
        <a:bodyPr/>
        <a:lstStyle/>
        <a:p>
          <a:endParaRPr lang="en-US"/>
        </a:p>
      </dgm:t>
    </dgm:pt>
    <dgm:pt modelId="{1E62F829-1EC7-5549-9A51-3B1AA8BE1525}" type="pres">
      <dgm:prSet presAssocID="{D3E1A256-2255-AF47-81A9-53A390788B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066F4E-9D98-3744-9095-1F33D2B78697}" type="pres">
      <dgm:prSet presAssocID="{626F6597-6A53-8B40-8C1D-B736429AC17F}" presName="vertOne" presStyleCnt="0"/>
      <dgm:spPr/>
    </dgm:pt>
    <dgm:pt modelId="{E8EDDF40-8D36-DC46-9555-002B7CC71389}" type="pres">
      <dgm:prSet presAssocID="{626F6597-6A53-8B40-8C1D-B736429AC17F}" presName="txOne" presStyleLbl="node0" presStyleIdx="0" presStyleCnt="1" custLinFactY="-58676" custLinFactNeighborX="-11" custLinFactNeighborY="-100000">
        <dgm:presLayoutVars>
          <dgm:chPref val="3"/>
        </dgm:presLayoutVars>
      </dgm:prSet>
      <dgm:spPr/>
    </dgm:pt>
    <dgm:pt modelId="{4D4D8915-D5F7-AD4E-B86F-97EEA08862FC}" type="pres">
      <dgm:prSet presAssocID="{626F6597-6A53-8B40-8C1D-B736429AC17F}" presName="parTransOne" presStyleCnt="0"/>
      <dgm:spPr/>
    </dgm:pt>
    <dgm:pt modelId="{A3D2FB25-7AA9-2946-A5A6-4434C0E09AFE}" type="pres">
      <dgm:prSet presAssocID="{626F6597-6A53-8B40-8C1D-B736429AC17F}" presName="horzOne" presStyleCnt="0"/>
      <dgm:spPr/>
    </dgm:pt>
    <dgm:pt modelId="{26B9CF12-6828-5E4B-B98B-79C838F05AA9}" type="pres">
      <dgm:prSet presAssocID="{B70E3B56-AF09-BE44-976D-A3305B42C3CB}" presName="vertTwo" presStyleCnt="0"/>
      <dgm:spPr/>
    </dgm:pt>
    <dgm:pt modelId="{4D6DA335-70C4-0745-943E-C84E89942239}" type="pres">
      <dgm:prSet presAssocID="{B70E3B56-AF09-BE44-976D-A3305B42C3CB}" presName="txTwo" presStyleLbl="node2" presStyleIdx="0" presStyleCnt="2">
        <dgm:presLayoutVars>
          <dgm:chPref val="3"/>
        </dgm:presLayoutVars>
      </dgm:prSet>
      <dgm:spPr/>
    </dgm:pt>
    <dgm:pt modelId="{3ED3AC8F-C8FD-AB4D-B309-214A27FB7288}" type="pres">
      <dgm:prSet presAssocID="{B70E3B56-AF09-BE44-976D-A3305B42C3CB}" presName="parTransTwo" presStyleCnt="0"/>
      <dgm:spPr/>
    </dgm:pt>
    <dgm:pt modelId="{15259160-8F65-3F48-9A97-85A5B03575BB}" type="pres">
      <dgm:prSet presAssocID="{B70E3B56-AF09-BE44-976D-A3305B42C3CB}" presName="horzTwo" presStyleCnt="0"/>
      <dgm:spPr/>
    </dgm:pt>
    <dgm:pt modelId="{A12B4A93-564F-C946-A52E-B8F0A5DE046E}" type="pres">
      <dgm:prSet presAssocID="{A7D090BE-DDAF-0A41-9FF2-D9D93F829BCF}" presName="vertThree" presStyleCnt="0"/>
      <dgm:spPr/>
    </dgm:pt>
    <dgm:pt modelId="{DD93911F-841B-764C-B3D1-8FBA89DC4FC9}" type="pres">
      <dgm:prSet presAssocID="{A7D090BE-DDAF-0A41-9FF2-D9D93F829BCF}" presName="txThree" presStyleLbl="node3" presStyleIdx="0" presStyleCnt="3">
        <dgm:presLayoutVars>
          <dgm:chPref val="3"/>
        </dgm:presLayoutVars>
      </dgm:prSet>
      <dgm:spPr/>
    </dgm:pt>
    <dgm:pt modelId="{99730F85-20C7-4246-AA5A-76CC2E22D16B}" type="pres">
      <dgm:prSet presAssocID="{A7D090BE-DDAF-0A41-9FF2-D9D93F829BCF}" presName="horzThree" presStyleCnt="0"/>
      <dgm:spPr/>
    </dgm:pt>
    <dgm:pt modelId="{D4AE59A8-5396-504E-B5AF-513329380FFE}" type="pres">
      <dgm:prSet presAssocID="{58902DD3-4C18-3F4C-9085-132DEA163438}" presName="sibSpaceThree" presStyleCnt="0"/>
      <dgm:spPr/>
    </dgm:pt>
    <dgm:pt modelId="{C592C7FC-C552-4D42-AD54-30CDA1ABC47B}" type="pres">
      <dgm:prSet presAssocID="{AF0CCFE8-92BE-DB4D-8A33-EC31C2F7E46D}" presName="vertThree" presStyleCnt="0"/>
      <dgm:spPr/>
    </dgm:pt>
    <dgm:pt modelId="{220DDA44-E0A5-6E49-8DBC-C754DF8FDFFB}" type="pres">
      <dgm:prSet presAssocID="{AF0CCFE8-92BE-DB4D-8A33-EC31C2F7E46D}" presName="txThree" presStyleLbl="node3" presStyleIdx="1" presStyleCnt="3" custLinFactNeighborX="-12" custLinFactNeighborY="693">
        <dgm:presLayoutVars>
          <dgm:chPref val="3"/>
        </dgm:presLayoutVars>
      </dgm:prSet>
      <dgm:spPr/>
    </dgm:pt>
    <dgm:pt modelId="{65D115EC-DFB8-5D4C-BB98-803EC4BABFF7}" type="pres">
      <dgm:prSet presAssocID="{AF0CCFE8-92BE-DB4D-8A33-EC31C2F7E46D}" presName="horzThree" presStyleCnt="0"/>
      <dgm:spPr/>
    </dgm:pt>
    <dgm:pt modelId="{8A197D4C-235C-5C49-A93D-AF7EF234839C}" type="pres">
      <dgm:prSet presAssocID="{42FF750F-A952-7A43-B9EF-432C5E983D73}" presName="sibSpaceTwo" presStyleCnt="0"/>
      <dgm:spPr/>
    </dgm:pt>
    <dgm:pt modelId="{41F5B350-F525-D14A-BD70-B48E5E660483}" type="pres">
      <dgm:prSet presAssocID="{FE3EED03-573C-AB41-A6F3-85F29099CACF}" presName="vertTwo" presStyleCnt="0"/>
      <dgm:spPr/>
    </dgm:pt>
    <dgm:pt modelId="{FBC953F9-8D86-CD48-9A38-7711EE45C4EB}" type="pres">
      <dgm:prSet presAssocID="{FE3EED03-573C-AB41-A6F3-85F29099CACF}" presName="txTwo" presStyleLbl="node2" presStyleIdx="1" presStyleCnt="2">
        <dgm:presLayoutVars>
          <dgm:chPref val="3"/>
        </dgm:presLayoutVars>
      </dgm:prSet>
      <dgm:spPr/>
    </dgm:pt>
    <dgm:pt modelId="{8E320828-A0A4-3348-AC56-33ACF192EC13}" type="pres">
      <dgm:prSet presAssocID="{FE3EED03-573C-AB41-A6F3-85F29099CACF}" presName="parTransTwo" presStyleCnt="0"/>
      <dgm:spPr/>
    </dgm:pt>
    <dgm:pt modelId="{6D3789CD-CA9F-1C4C-BD16-816D87E682B9}" type="pres">
      <dgm:prSet presAssocID="{FE3EED03-573C-AB41-A6F3-85F29099CACF}" presName="horzTwo" presStyleCnt="0"/>
      <dgm:spPr/>
    </dgm:pt>
    <dgm:pt modelId="{8A1EA65D-2BDE-D747-95C0-330DF640C2F1}" type="pres">
      <dgm:prSet presAssocID="{AB117645-CCD9-BB47-A016-D6215A0CB1BE}" presName="vertThree" presStyleCnt="0"/>
      <dgm:spPr/>
    </dgm:pt>
    <dgm:pt modelId="{2729E9E9-E5BD-6C4C-9F2C-A19FE738EEF9}" type="pres">
      <dgm:prSet presAssocID="{AB117645-CCD9-BB47-A016-D6215A0CB1BE}" presName="txThree" presStyleLbl="node3" presStyleIdx="2" presStyleCnt="3">
        <dgm:presLayoutVars>
          <dgm:chPref val="3"/>
        </dgm:presLayoutVars>
      </dgm:prSet>
      <dgm:spPr/>
    </dgm:pt>
    <dgm:pt modelId="{391FADE7-82E3-C64A-8F7D-0E3FD5FB9183}" type="pres">
      <dgm:prSet presAssocID="{AB117645-CCD9-BB47-A016-D6215A0CB1BE}" presName="horzThree" presStyleCnt="0"/>
      <dgm:spPr/>
    </dgm:pt>
  </dgm:ptLst>
  <dgm:cxnLst>
    <dgm:cxn modelId="{253D3112-DFBA-434F-BF11-B783D647F38D}" srcId="{B70E3B56-AF09-BE44-976D-A3305B42C3CB}" destId="{AF0CCFE8-92BE-DB4D-8A33-EC31C2F7E46D}" srcOrd="1" destOrd="0" parTransId="{5542129C-F476-6443-A982-D8FA118A1A50}" sibTransId="{6A0835A4-FEAD-964C-8FB7-9C3119C1B45B}"/>
    <dgm:cxn modelId="{2F4DD618-8B3C-0048-BC76-FAFF805C110B}" type="presOf" srcId="{A7D090BE-DDAF-0A41-9FF2-D9D93F829BCF}" destId="{DD93911F-841B-764C-B3D1-8FBA89DC4FC9}" srcOrd="0" destOrd="0" presId="urn:microsoft.com/office/officeart/2005/8/layout/hierarchy4"/>
    <dgm:cxn modelId="{D1EA8526-5E74-6B41-AFC4-51C81F649E57}" type="presOf" srcId="{AB117645-CCD9-BB47-A016-D6215A0CB1BE}" destId="{2729E9E9-E5BD-6C4C-9F2C-A19FE738EEF9}" srcOrd="0" destOrd="0" presId="urn:microsoft.com/office/officeart/2005/8/layout/hierarchy4"/>
    <dgm:cxn modelId="{0867ED2F-BD15-DB4E-BC69-A1C313C6FF53}" srcId="{626F6597-6A53-8B40-8C1D-B736429AC17F}" destId="{FE3EED03-573C-AB41-A6F3-85F29099CACF}" srcOrd="1" destOrd="0" parTransId="{B8127B1F-D096-1845-A5F4-18A869ABB4C1}" sibTransId="{5751DFBA-A3B5-F845-BFE0-93873F1D1411}"/>
    <dgm:cxn modelId="{5DEE763D-6BF3-BC46-9EDD-B8A0EED4CE28}" type="presOf" srcId="{B70E3B56-AF09-BE44-976D-A3305B42C3CB}" destId="{4D6DA335-70C4-0745-943E-C84E89942239}" srcOrd="0" destOrd="0" presId="urn:microsoft.com/office/officeart/2005/8/layout/hierarchy4"/>
    <dgm:cxn modelId="{6C4EDB5C-4D5E-A24F-BC81-B31EC3B7AD18}" srcId="{B70E3B56-AF09-BE44-976D-A3305B42C3CB}" destId="{A7D090BE-DDAF-0A41-9FF2-D9D93F829BCF}" srcOrd="0" destOrd="0" parTransId="{33174F29-6A56-F84B-AF64-51B449CBDE01}" sibTransId="{58902DD3-4C18-3F4C-9085-132DEA163438}"/>
    <dgm:cxn modelId="{5B11FE52-331C-6946-8693-E98993D3F033}" type="presOf" srcId="{AF0CCFE8-92BE-DB4D-8A33-EC31C2F7E46D}" destId="{220DDA44-E0A5-6E49-8DBC-C754DF8FDFFB}" srcOrd="0" destOrd="0" presId="urn:microsoft.com/office/officeart/2005/8/layout/hierarchy4"/>
    <dgm:cxn modelId="{195CE89D-13BD-824B-B36A-64A3FB7C3668}" srcId="{D3E1A256-2255-AF47-81A9-53A390788B78}" destId="{626F6597-6A53-8B40-8C1D-B736429AC17F}" srcOrd="0" destOrd="0" parTransId="{4B0A05FF-74EF-1A4B-899C-1659833D9B44}" sibTransId="{2E744633-D276-894F-9018-0F15C1B4C8FC}"/>
    <dgm:cxn modelId="{BC2D49BA-AF0C-5146-83D7-ABFA44D7D125}" srcId="{FE3EED03-573C-AB41-A6F3-85F29099CACF}" destId="{AB117645-CCD9-BB47-A016-D6215A0CB1BE}" srcOrd="0" destOrd="0" parTransId="{D5F011D9-0392-A74C-8879-F6F930FDAC3F}" sibTransId="{64C70ACA-A149-DB4D-A0A6-4C0583BFC441}"/>
    <dgm:cxn modelId="{C29DAAD1-68AD-7D41-9269-B5C1447577FB}" type="presOf" srcId="{D3E1A256-2255-AF47-81A9-53A390788B78}" destId="{1E62F829-1EC7-5549-9A51-3B1AA8BE1525}" srcOrd="0" destOrd="0" presId="urn:microsoft.com/office/officeart/2005/8/layout/hierarchy4"/>
    <dgm:cxn modelId="{A1C19CD2-7A7E-6246-A2A2-54955EB4FB0F}" type="presOf" srcId="{626F6597-6A53-8B40-8C1D-B736429AC17F}" destId="{E8EDDF40-8D36-DC46-9555-002B7CC71389}" srcOrd="0" destOrd="0" presId="urn:microsoft.com/office/officeart/2005/8/layout/hierarchy4"/>
    <dgm:cxn modelId="{D03CCDE4-7F01-5844-B730-DAB653053ECC}" type="presOf" srcId="{FE3EED03-573C-AB41-A6F3-85F29099CACF}" destId="{FBC953F9-8D86-CD48-9A38-7711EE45C4EB}" srcOrd="0" destOrd="0" presId="urn:microsoft.com/office/officeart/2005/8/layout/hierarchy4"/>
    <dgm:cxn modelId="{6394BBE8-97D8-3E42-A68B-505873DEDFE7}" srcId="{626F6597-6A53-8B40-8C1D-B736429AC17F}" destId="{B70E3B56-AF09-BE44-976D-A3305B42C3CB}" srcOrd="0" destOrd="0" parTransId="{8D57FA0B-5144-4B49-9972-CBC5AFFC4491}" sibTransId="{42FF750F-A952-7A43-B9EF-432C5E983D73}"/>
    <dgm:cxn modelId="{B497DA32-27B7-E249-9EA1-1AAB5E93C8A7}" type="presParOf" srcId="{1E62F829-1EC7-5549-9A51-3B1AA8BE1525}" destId="{BB066F4E-9D98-3744-9095-1F33D2B78697}" srcOrd="0" destOrd="0" presId="urn:microsoft.com/office/officeart/2005/8/layout/hierarchy4"/>
    <dgm:cxn modelId="{4DE64A47-10BC-5344-9536-D8C52A0A8011}" type="presParOf" srcId="{BB066F4E-9D98-3744-9095-1F33D2B78697}" destId="{E8EDDF40-8D36-DC46-9555-002B7CC71389}" srcOrd="0" destOrd="0" presId="urn:microsoft.com/office/officeart/2005/8/layout/hierarchy4"/>
    <dgm:cxn modelId="{0EAE7583-ADDD-3040-8D87-115F340A7EF4}" type="presParOf" srcId="{BB066F4E-9D98-3744-9095-1F33D2B78697}" destId="{4D4D8915-D5F7-AD4E-B86F-97EEA08862FC}" srcOrd="1" destOrd="0" presId="urn:microsoft.com/office/officeart/2005/8/layout/hierarchy4"/>
    <dgm:cxn modelId="{51713895-ADCC-BB4F-9E18-87EAC30462F2}" type="presParOf" srcId="{BB066F4E-9D98-3744-9095-1F33D2B78697}" destId="{A3D2FB25-7AA9-2946-A5A6-4434C0E09AFE}" srcOrd="2" destOrd="0" presId="urn:microsoft.com/office/officeart/2005/8/layout/hierarchy4"/>
    <dgm:cxn modelId="{94A7483C-5EDB-A94B-BAB1-6EC9B5E98C6C}" type="presParOf" srcId="{A3D2FB25-7AA9-2946-A5A6-4434C0E09AFE}" destId="{26B9CF12-6828-5E4B-B98B-79C838F05AA9}" srcOrd="0" destOrd="0" presId="urn:microsoft.com/office/officeart/2005/8/layout/hierarchy4"/>
    <dgm:cxn modelId="{BF1E9534-0BD6-F540-B597-CB5791E35150}" type="presParOf" srcId="{26B9CF12-6828-5E4B-B98B-79C838F05AA9}" destId="{4D6DA335-70C4-0745-943E-C84E89942239}" srcOrd="0" destOrd="0" presId="urn:microsoft.com/office/officeart/2005/8/layout/hierarchy4"/>
    <dgm:cxn modelId="{4608F8FA-A0D1-DB49-8CB9-F214239A3932}" type="presParOf" srcId="{26B9CF12-6828-5E4B-B98B-79C838F05AA9}" destId="{3ED3AC8F-C8FD-AB4D-B309-214A27FB7288}" srcOrd="1" destOrd="0" presId="urn:microsoft.com/office/officeart/2005/8/layout/hierarchy4"/>
    <dgm:cxn modelId="{D4F40D0B-01B1-E14C-A6B0-D828615BB392}" type="presParOf" srcId="{26B9CF12-6828-5E4B-B98B-79C838F05AA9}" destId="{15259160-8F65-3F48-9A97-85A5B03575BB}" srcOrd="2" destOrd="0" presId="urn:microsoft.com/office/officeart/2005/8/layout/hierarchy4"/>
    <dgm:cxn modelId="{EF2ACE05-C732-C849-B4C4-441FCAB1CD11}" type="presParOf" srcId="{15259160-8F65-3F48-9A97-85A5B03575BB}" destId="{A12B4A93-564F-C946-A52E-B8F0A5DE046E}" srcOrd="0" destOrd="0" presId="urn:microsoft.com/office/officeart/2005/8/layout/hierarchy4"/>
    <dgm:cxn modelId="{5F276C61-19DE-A74C-91D2-F317D4EDEEDE}" type="presParOf" srcId="{A12B4A93-564F-C946-A52E-B8F0A5DE046E}" destId="{DD93911F-841B-764C-B3D1-8FBA89DC4FC9}" srcOrd="0" destOrd="0" presId="urn:microsoft.com/office/officeart/2005/8/layout/hierarchy4"/>
    <dgm:cxn modelId="{C1DD6DF8-1768-0447-B9CA-7E5968D02484}" type="presParOf" srcId="{A12B4A93-564F-C946-A52E-B8F0A5DE046E}" destId="{99730F85-20C7-4246-AA5A-76CC2E22D16B}" srcOrd="1" destOrd="0" presId="urn:microsoft.com/office/officeart/2005/8/layout/hierarchy4"/>
    <dgm:cxn modelId="{F9491EBB-947D-1140-9BD5-B63108883FC7}" type="presParOf" srcId="{15259160-8F65-3F48-9A97-85A5B03575BB}" destId="{D4AE59A8-5396-504E-B5AF-513329380FFE}" srcOrd="1" destOrd="0" presId="urn:microsoft.com/office/officeart/2005/8/layout/hierarchy4"/>
    <dgm:cxn modelId="{FAF89E93-8521-5641-A1B3-B421BF6130D7}" type="presParOf" srcId="{15259160-8F65-3F48-9A97-85A5B03575BB}" destId="{C592C7FC-C552-4D42-AD54-30CDA1ABC47B}" srcOrd="2" destOrd="0" presId="urn:microsoft.com/office/officeart/2005/8/layout/hierarchy4"/>
    <dgm:cxn modelId="{FD1E70A4-EC00-AE40-BBD3-7586A58341B7}" type="presParOf" srcId="{C592C7FC-C552-4D42-AD54-30CDA1ABC47B}" destId="{220DDA44-E0A5-6E49-8DBC-C754DF8FDFFB}" srcOrd="0" destOrd="0" presId="urn:microsoft.com/office/officeart/2005/8/layout/hierarchy4"/>
    <dgm:cxn modelId="{E3FF014C-D6BD-A745-AE5C-C70161C2781E}" type="presParOf" srcId="{C592C7FC-C552-4D42-AD54-30CDA1ABC47B}" destId="{65D115EC-DFB8-5D4C-BB98-803EC4BABFF7}" srcOrd="1" destOrd="0" presId="urn:microsoft.com/office/officeart/2005/8/layout/hierarchy4"/>
    <dgm:cxn modelId="{DCB65BF2-2EA3-A747-B063-DAB23B62DF6D}" type="presParOf" srcId="{A3D2FB25-7AA9-2946-A5A6-4434C0E09AFE}" destId="{8A197D4C-235C-5C49-A93D-AF7EF234839C}" srcOrd="1" destOrd="0" presId="urn:microsoft.com/office/officeart/2005/8/layout/hierarchy4"/>
    <dgm:cxn modelId="{6729EA21-DBD4-8240-B895-0485365F36AC}" type="presParOf" srcId="{A3D2FB25-7AA9-2946-A5A6-4434C0E09AFE}" destId="{41F5B350-F525-D14A-BD70-B48E5E660483}" srcOrd="2" destOrd="0" presId="urn:microsoft.com/office/officeart/2005/8/layout/hierarchy4"/>
    <dgm:cxn modelId="{16500CB2-D871-AA4D-8F7B-663F350D15F9}" type="presParOf" srcId="{41F5B350-F525-D14A-BD70-B48E5E660483}" destId="{FBC953F9-8D86-CD48-9A38-7711EE45C4EB}" srcOrd="0" destOrd="0" presId="urn:microsoft.com/office/officeart/2005/8/layout/hierarchy4"/>
    <dgm:cxn modelId="{6F04D5BA-5BF3-C748-97A1-D3D74952F7D9}" type="presParOf" srcId="{41F5B350-F525-D14A-BD70-B48E5E660483}" destId="{8E320828-A0A4-3348-AC56-33ACF192EC13}" srcOrd="1" destOrd="0" presId="urn:microsoft.com/office/officeart/2005/8/layout/hierarchy4"/>
    <dgm:cxn modelId="{1B7E6A11-613A-CE4B-97D8-54437573A75D}" type="presParOf" srcId="{41F5B350-F525-D14A-BD70-B48E5E660483}" destId="{6D3789CD-CA9F-1C4C-BD16-816D87E682B9}" srcOrd="2" destOrd="0" presId="urn:microsoft.com/office/officeart/2005/8/layout/hierarchy4"/>
    <dgm:cxn modelId="{05C06DDB-7989-5C4C-BFDF-A214D59E878C}" type="presParOf" srcId="{6D3789CD-CA9F-1C4C-BD16-816D87E682B9}" destId="{8A1EA65D-2BDE-D747-95C0-330DF640C2F1}" srcOrd="0" destOrd="0" presId="urn:microsoft.com/office/officeart/2005/8/layout/hierarchy4"/>
    <dgm:cxn modelId="{EBCAAA85-FC64-2644-BA3E-9B0B40A1D3D1}" type="presParOf" srcId="{8A1EA65D-2BDE-D747-95C0-330DF640C2F1}" destId="{2729E9E9-E5BD-6C4C-9F2C-A19FE738EEF9}" srcOrd="0" destOrd="0" presId="urn:microsoft.com/office/officeart/2005/8/layout/hierarchy4"/>
    <dgm:cxn modelId="{7487B2BB-C763-2941-9D53-B79E9EEE21CF}" type="presParOf" srcId="{8A1EA65D-2BDE-D747-95C0-330DF640C2F1}" destId="{391FADE7-82E3-C64A-8F7D-0E3FD5FB91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DDF40-8D36-DC46-9555-002B7CC71389}">
      <dsp:nvSpPr>
        <dsp:cNvPr id="0" name=""/>
        <dsp:cNvSpPr/>
      </dsp:nvSpPr>
      <dsp:spPr>
        <a:xfrm>
          <a:off x="29" y="0"/>
          <a:ext cx="6263258" cy="5071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The World</a:t>
          </a:r>
          <a:endParaRPr lang="en-US" sz="2200" kern="1200" dirty="0"/>
        </a:p>
      </dsp:txBody>
      <dsp:txXfrm>
        <a:off x="14883" y="14854"/>
        <a:ext cx="6233550" cy="477442"/>
      </dsp:txXfrm>
    </dsp:sp>
    <dsp:sp modelId="{4D6DA335-70C4-0745-943E-C84E89942239}">
      <dsp:nvSpPr>
        <dsp:cNvPr id="0" name=""/>
        <dsp:cNvSpPr/>
      </dsp:nvSpPr>
      <dsp:spPr>
        <a:xfrm>
          <a:off x="718" y="610520"/>
          <a:ext cx="4091354" cy="5071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How to understand it</a:t>
          </a:r>
          <a:endParaRPr lang="en-US" sz="2000" kern="1200" dirty="0"/>
        </a:p>
      </dsp:txBody>
      <dsp:txXfrm>
        <a:off x="15572" y="625374"/>
        <a:ext cx="4061646" cy="477442"/>
      </dsp:txXfrm>
    </dsp:sp>
    <dsp:sp modelId="{DD93911F-841B-764C-B3D1-8FBA89DC4FC9}">
      <dsp:nvSpPr>
        <dsp:cNvPr id="0" name=""/>
        <dsp:cNvSpPr/>
      </dsp:nvSpPr>
      <dsp:spPr>
        <a:xfrm>
          <a:off x="718" y="1220622"/>
          <a:ext cx="2003601" cy="507150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Descriptive theory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The “is”</a:t>
          </a:r>
          <a:endParaRPr lang="en-US" sz="1100" kern="1200" dirty="0"/>
        </a:p>
      </dsp:txBody>
      <dsp:txXfrm>
        <a:off x="15572" y="1235476"/>
        <a:ext cx="1973893" cy="477442"/>
      </dsp:txXfrm>
    </dsp:sp>
    <dsp:sp modelId="{220DDA44-E0A5-6E49-8DBC-C754DF8FDFFB}">
      <dsp:nvSpPr>
        <dsp:cNvPr id="0" name=""/>
        <dsp:cNvSpPr/>
      </dsp:nvSpPr>
      <dsp:spPr>
        <a:xfrm>
          <a:off x="2088231" y="1221041"/>
          <a:ext cx="2003601" cy="507150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Ethical theory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The “ought”</a:t>
          </a:r>
          <a:endParaRPr lang="en-US" sz="1100" kern="1200" dirty="0"/>
        </a:p>
      </dsp:txBody>
      <dsp:txXfrm>
        <a:off x="2103085" y="1235895"/>
        <a:ext cx="1973893" cy="477442"/>
      </dsp:txXfrm>
    </dsp:sp>
    <dsp:sp modelId="{FBC953F9-8D86-CD48-9A38-7711EE45C4EB}">
      <dsp:nvSpPr>
        <dsp:cNvPr id="0" name=""/>
        <dsp:cNvSpPr/>
      </dsp:nvSpPr>
      <dsp:spPr>
        <a:xfrm>
          <a:off x="4260375" y="610520"/>
          <a:ext cx="2003601" cy="5071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How to change it</a:t>
          </a:r>
          <a:endParaRPr lang="en-US" sz="2000" kern="1200" dirty="0"/>
        </a:p>
      </dsp:txBody>
      <dsp:txXfrm>
        <a:off x="4275229" y="625374"/>
        <a:ext cx="1973893" cy="477442"/>
      </dsp:txXfrm>
    </dsp:sp>
    <dsp:sp modelId="{2729E9E9-E5BD-6C4C-9F2C-A19FE738EEF9}">
      <dsp:nvSpPr>
        <dsp:cNvPr id="0" name=""/>
        <dsp:cNvSpPr/>
      </dsp:nvSpPr>
      <dsp:spPr>
        <a:xfrm>
          <a:off x="4260375" y="1220622"/>
          <a:ext cx="2003601" cy="507150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Action</a:t>
          </a:r>
          <a:endParaRPr lang="en-US" sz="1100" kern="1200" dirty="0"/>
        </a:p>
      </dsp:txBody>
      <dsp:txXfrm>
        <a:off x="4275229" y="1235476"/>
        <a:ext cx="1973893" cy="477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305-C8B0-B44B-8E3F-15EBA209D3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04B5-BF73-1E4B-A710-D310038E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0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0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000" dirty="0">
                <a:cs typeface="Times New Roman" panose="02020603050405020304" pitchFamily="18" charset="0"/>
              </a:rPr>
              <a:t>Wait few seconds until the video loads.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8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1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18/10/2018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54770"/>
            <a:ext cx="8474075" cy="8370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4650" y="1200151"/>
            <a:ext cx="846455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4874420"/>
            <a:ext cx="609600" cy="183356"/>
          </a:xfrm>
          <a:prstGeom prst="rect">
            <a:avLst/>
          </a:prstGeom>
        </p:spPr>
        <p:txBody>
          <a:bodyPr lIns="91423" tIns="45711" rIns="91423" bIns="45711" anchor="t"/>
          <a:lstStyle>
            <a:lvl1pPr>
              <a:defRPr/>
            </a:lvl1pPr>
          </a:lstStyle>
          <a:p>
            <a:pPr>
              <a:defRPr/>
            </a:pPr>
            <a:fld id="{743BD5F9-4490-774B-830A-E7B4C4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895850"/>
            <a:ext cx="6705600" cy="171450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61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"/>
            <a:ext cx="9144000" cy="5142161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705725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"/>
            <a:ext cx="9143999" cy="9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3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6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9" tIns="38390" rIns="76779" bIns="383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l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ct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76779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76779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25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7677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383898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7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767796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1151694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1535593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2111440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7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5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4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3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1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89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87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8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p.utm.edu/ethics/#H2" TargetMode="External"/><Relationship Id="rId2" Type="http://schemas.openxmlformats.org/officeDocument/2006/relationships/hyperlink" Target="http://www.insightsonindia.com/wp-content/uploads/2013/09/what-is-ethics-cambridge-university.pdf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plato.stanford.edu/archives/fall2014/entries/ethics-anci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Kz__qGJmTMY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4101413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b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1: Introduction and Conceptual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3"/>
            <a:ext cx="1138736" cy="90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2744-2BF4-4D60-9647-17392D12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Discussion of ethical dilemmas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1C0D89-E0ED-4B9F-807D-0A1EC58DADF5}"/>
              </a:ext>
            </a:extLst>
          </p:cNvPr>
          <p:cNvSpPr/>
          <p:nvPr/>
        </p:nvSpPr>
        <p:spPr>
          <a:xfrm>
            <a:off x="899592" y="1648420"/>
            <a:ext cx="69847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Write down an example of an </a:t>
            </a:r>
            <a:r>
              <a:rPr lang="en-GB" b="1" dirty="0"/>
              <a:t>ethical dilemma </a:t>
            </a:r>
            <a:r>
              <a:rPr lang="en-GB" dirty="0"/>
              <a:t>that you have faced in your own personal environment (5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Share your dilemmas in a small group (20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Each group is invited to share and discuss one example with the whole class (20 minutes)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F69D-47E1-4871-AFEC-410F3B05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Core reading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0410E7-AD77-4CCE-B335-22D534321DD0}"/>
              </a:ext>
            </a:extLst>
          </p:cNvPr>
          <p:cNvSpPr/>
          <p:nvPr/>
        </p:nvSpPr>
        <p:spPr>
          <a:xfrm>
            <a:off x="395536" y="1556088"/>
            <a:ext cx="83529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400" dirty="0" err="1"/>
              <a:t>Deigh</a:t>
            </a:r>
            <a:r>
              <a:rPr lang="en-GB" sz="1400" dirty="0"/>
              <a:t>, John (2010). </a:t>
            </a:r>
            <a:r>
              <a:rPr lang="en-GB" sz="1400" b="1" i="1" dirty="0"/>
              <a:t>An Introduction to Ethics</a:t>
            </a:r>
            <a:r>
              <a:rPr lang="en-GB" sz="1400" dirty="0"/>
              <a:t>. Cambridge: Cambridge University Press. » An open access version of chapter one of this introductory text is available from </a:t>
            </a:r>
            <a:r>
              <a:rPr lang="en-GB" sz="1400" dirty="0">
                <a:hlinkClick r:id="rId2"/>
              </a:rPr>
              <a:t>http://www.insightsonindia.com/wp-content/uploads/2013/09/what-is-ethics-cambridge-university.pdf</a:t>
            </a:r>
            <a:r>
              <a:rPr lang="en-GB" sz="1400" dirty="0"/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400" b="1" i="1" dirty="0"/>
              <a:t>Internet </a:t>
            </a:r>
            <a:r>
              <a:rPr lang="en-GB" sz="1400" b="1" i="1" dirty="0" err="1"/>
              <a:t>Encyclopedia</a:t>
            </a:r>
            <a:r>
              <a:rPr lang="en-GB" sz="1400" b="1" i="1" dirty="0"/>
              <a:t> of Philosophy </a:t>
            </a:r>
            <a:r>
              <a:rPr lang="en-GB" sz="1400" dirty="0"/>
              <a:t>(section on ethics, more specifically subsection on normative ethics). Available from </a:t>
            </a:r>
            <a:r>
              <a:rPr lang="en-GB" sz="1400" dirty="0">
                <a:hlinkClick r:id="rId3"/>
              </a:rPr>
              <a:t>http://www.iep.utm.edu/ethics/#H2</a:t>
            </a:r>
            <a:endParaRPr lang="en-GB" sz="14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Parry, Richard (2014). </a:t>
            </a:r>
            <a:r>
              <a:rPr lang="en-GB" sz="1400" b="1" i="1" dirty="0"/>
              <a:t>Ancient ethical theory</a:t>
            </a:r>
            <a:r>
              <a:rPr lang="en-GB" sz="1400" dirty="0"/>
              <a:t>. The Stanford </a:t>
            </a:r>
            <a:r>
              <a:rPr lang="en-GB" sz="1400" dirty="0" err="1"/>
              <a:t>Encyclopedia</a:t>
            </a:r>
            <a:r>
              <a:rPr lang="en-GB" sz="1400" dirty="0"/>
              <a:t> of Philosophy. Edward N. </a:t>
            </a:r>
            <a:r>
              <a:rPr lang="en-GB" sz="1400" dirty="0" err="1"/>
              <a:t>Zalta</a:t>
            </a:r>
            <a:r>
              <a:rPr lang="en-GB" sz="1400" dirty="0"/>
              <a:t>, ed. Available from </a:t>
            </a:r>
            <a:r>
              <a:rPr lang="en-GB" sz="1400" dirty="0">
                <a:hlinkClick r:id="rId4"/>
              </a:rPr>
              <a:t>https://plato.stanford.edu/archives/fall2014/entries/ethics-ancient/</a:t>
            </a:r>
            <a:r>
              <a:rPr lang="en-GB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02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Agenda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266825"/>
            <a:ext cx="8094663" cy="3014663"/>
          </a:xfrm>
        </p:spPr>
        <p:txBody>
          <a:bodyPr>
            <a:normAutofit/>
          </a:bodyPr>
          <a:lstStyle/>
          <a:p>
            <a:pPr marL="287926" indent="-287926">
              <a:buFont typeface="Arial" charset="0"/>
              <a:buChar char="•"/>
            </a:pPr>
            <a:r>
              <a:rPr lang="en-US" sz="1800" dirty="0"/>
              <a:t>Conceptual analysis of integrity (15 minutes)</a:t>
            </a:r>
          </a:p>
          <a:p>
            <a:pPr marL="287926" indent="-287926">
              <a:buFont typeface="Arial" charset="0"/>
              <a:buChar char="•"/>
            </a:pPr>
            <a:r>
              <a:rPr lang="en-US" sz="1800" dirty="0"/>
              <a:t>Conceptual analysis of ethics (10 minutes)</a:t>
            </a:r>
          </a:p>
          <a:p>
            <a:pPr marL="287926" indent="-287926">
              <a:buFont typeface="Arial" charset="0"/>
              <a:buChar char="•"/>
            </a:pPr>
            <a:r>
              <a:rPr lang="en-US" sz="1800" dirty="0"/>
              <a:t>Class exercises (30 minutes)</a:t>
            </a:r>
          </a:p>
          <a:p>
            <a:pPr marL="287926" indent="-287926">
              <a:buFont typeface="Arial" charset="0"/>
              <a:buChar char="•"/>
            </a:pPr>
            <a:r>
              <a:rPr lang="en-US" sz="1800" dirty="0"/>
              <a:t>Introduction to ethical theories and major ethical philosophers (60 minutes)</a:t>
            </a:r>
          </a:p>
          <a:p>
            <a:pPr marL="287926" indent="-287926">
              <a:buFont typeface="Arial" charset="0"/>
              <a:buChar char="•"/>
            </a:pPr>
            <a:r>
              <a:rPr lang="en-US" sz="1800" dirty="0"/>
              <a:t>Discussion of ethical dilemmas in small groups (45 minutes)</a:t>
            </a:r>
          </a:p>
          <a:p>
            <a:pPr marL="287926" indent="-287926">
              <a:buFont typeface="Arial" charset="0"/>
              <a:buChar char="•"/>
            </a:pPr>
            <a:r>
              <a:rPr lang="en-US" sz="1800" dirty="0"/>
              <a:t>Plenary discussion and conclusion (20 minutes)</a:t>
            </a:r>
          </a:p>
          <a:p>
            <a:endParaRPr lang="en-GB" sz="1800" dirty="0"/>
          </a:p>
          <a:p>
            <a:pPr algn="l">
              <a:lnSpc>
                <a:spcPct val="150000"/>
              </a:lnSpc>
            </a:pPr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357287"/>
            <a:ext cx="8094663" cy="30146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Upon completion of this module students should be able to: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Understand and define the concepts of integrity and ethics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Describe three major theoretical approaches in integrity and ethics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Identify ethical dilemmas and apply different theoretical approaches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Understand the concept of personal integrity in the context of this module</a:t>
            </a:r>
          </a:p>
          <a:p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2211-2971-4D6B-8458-DDF9E2F5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89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Conceptual analysis of Integrity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91B7A-F7AC-475A-A187-7D9DD42DF40F}"/>
              </a:ext>
            </a:extLst>
          </p:cNvPr>
          <p:cNvSpPr txBox="1"/>
          <p:nvPr/>
        </p:nvSpPr>
        <p:spPr>
          <a:xfrm>
            <a:off x="683568" y="2139702"/>
            <a:ext cx="468052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Types of integrity </a:t>
            </a:r>
          </a:p>
          <a:p>
            <a:pPr marL="800013" lvl="1" indent="-342900">
              <a:buFont typeface="Courier New" panose="02070309020205020404" pitchFamily="49" charset="0"/>
              <a:buChar char="o"/>
            </a:pPr>
            <a:r>
              <a:rPr lang="en-US" sz="1400" b="1" dirty="0"/>
              <a:t>Self-integration</a:t>
            </a:r>
          </a:p>
          <a:p>
            <a:pPr marL="800013" lvl="1" indent="-342900">
              <a:buFont typeface="Courier New" panose="02070309020205020404" pitchFamily="49" charset="0"/>
              <a:buChar char="o"/>
            </a:pPr>
            <a:r>
              <a:rPr lang="en-GB" sz="1400" b="1" dirty="0"/>
              <a:t>The identity view of integrity</a:t>
            </a:r>
          </a:p>
          <a:p>
            <a:pPr marL="800013" lvl="1" indent="-342900">
              <a:buFont typeface="Courier New" panose="02070309020205020404" pitchFamily="49" charset="0"/>
              <a:buChar char="o"/>
            </a:pPr>
            <a:r>
              <a:rPr lang="en-GB" sz="1400" b="1" dirty="0"/>
              <a:t>The self-constitution view of integrity</a:t>
            </a:r>
          </a:p>
          <a:p>
            <a:pPr marL="800013" lvl="1" indent="-342900">
              <a:buFont typeface="Courier New" panose="02070309020205020404" pitchFamily="49" charset="0"/>
              <a:buChar char="o"/>
            </a:pPr>
            <a:r>
              <a:rPr lang="en-GB" sz="1400" b="1" dirty="0"/>
              <a:t>Integrity as “standing for something”</a:t>
            </a:r>
          </a:p>
          <a:p>
            <a:pPr marL="800013" lvl="1" indent="-342900">
              <a:buFont typeface="Courier New" panose="02070309020205020404" pitchFamily="49" charset="0"/>
              <a:buChar char="o"/>
            </a:pPr>
            <a:r>
              <a:rPr lang="en-US" sz="1400" b="1" dirty="0"/>
              <a:t>Integrity as moral 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662D8-E51B-4219-8840-AF77FF4C5583}"/>
              </a:ext>
            </a:extLst>
          </p:cNvPr>
          <p:cNvSpPr txBox="1"/>
          <p:nvPr/>
        </p:nvSpPr>
        <p:spPr>
          <a:xfrm>
            <a:off x="683568" y="141482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Definitions of Integrity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2211-2971-4D6B-8458-DDF9E2F5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89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Conceptual analysis of Ethics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91B7A-F7AC-475A-A187-7D9DD42DF40F}"/>
              </a:ext>
            </a:extLst>
          </p:cNvPr>
          <p:cNvSpPr txBox="1"/>
          <p:nvPr/>
        </p:nvSpPr>
        <p:spPr>
          <a:xfrm>
            <a:off x="1115616" y="2715766"/>
            <a:ext cx="46805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Non-western ethical concepts:</a:t>
            </a:r>
          </a:p>
          <a:p>
            <a:pPr marL="80001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i="1" dirty="0"/>
              <a:t>The Chinese traditions</a:t>
            </a:r>
          </a:p>
          <a:p>
            <a:pPr marL="80001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i="1" dirty="0"/>
              <a:t>Confucius’ approach to ethics</a:t>
            </a:r>
          </a:p>
          <a:p>
            <a:pPr marL="800013" lvl="1" indent="-342900">
              <a:buFont typeface="Courier New" panose="02070309020205020404" pitchFamily="49" charset="0"/>
              <a:buChar char="o"/>
            </a:pP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662D8-E51B-4219-8840-AF77FF4C5583}"/>
              </a:ext>
            </a:extLst>
          </p:cNvPr>
          <p:cNvSpPr txBox="1"/>
          <p:nvPr/>
        </p:nvSpPr>
        <p:spPr>
          <a:xfrm>
            <a:off x="1115616" y="1181239"/>
            <a:ext cx="633670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Western philosophies on ethics and morality:</a:t>
            </a:r>
          </a:p>
          <a:p>
            <a:pPr marL="80001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i="1" dirty="0"/>
              <a:t>“the attempt to arrive at an understanding of the nature of human values, of how we ought to live, and of what constitutes right conduct.”</a:t>
            </a:r>
          </a:p>
          <a:p>
            <a:pPr marL="80001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i="1" dirty="0"/>
              <a:t>“the study or the science of morals”</a:t>
            </a:r>
          </a:p>
          <a:p>
            <a:pPr marL="80001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i="1" dirty="0"/>
              <a:t>“a sense of right and wrong”</a:t>
            </a:r>
          </a:p>
          <a:p>
            <a:pPr marL="80001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5DC2-8DD8-4B40-8925-A9843E1B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Class exercises (part I)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B6A92EF9-84D4-4D41-A996-0CE58E9BD0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9712" y="1707654"/>
            <a:ext cx="4320480" cy="2430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17126-1A6B-42A4-9EAF-4FC24514971A}"/>
              </a:ext>
            </a:extLst>
          </p:cNvPr>
          <p:cNvSpPr txBox="1"/>
          <p:nvPr/>
        </p:nvSpPr>
        <p:spPr>
          <a:xfrm>
            <a:off x="2735796" y="9941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E1: Personal values</a:t>
            </a:r>
          </a:p>
        </p:txBody>
      </p:sp>
    </p:spTree>
    <p:extLst>
      <p:ext uri="{BB962C8B-B14F-4D97-AF65-F5344CB8AC3E}">
        <p14:creationId xmlns:p14="http://schemas.microsoft.com/office/powerpoint/2010/main" val="3595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5DC2-8DD8-4B40-8925-A9843E1B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5147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Class exercises (part II)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17126-1A6B-42A4-9EAF-4FC24514971A}"/>
              </a:ext>
            </a:extLst>
          </p:cNvPr>
          <p:cNvSpPr txBox="1"/>
          <p:nvPr/>
        </p:nvSpPr>
        <p:spPr>
          <a:xfrm>
            <a:off x="1115616" y="1419622"/>
            <a:ext cx="5184576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E2: “Shipwreck Situation”</a:t>
            </a:r>
          </a:p>
          <a:p>
            <a:pPr>
              <a:lnSpc>
                <a:spcPct val="200000"/>
              </a:lnSpc>
            </a:pPr>
            <a:r>
              <a:rPr lang="en-US" b="1" dirty="0"/>
              <a:t>E3: “Baby Theresa” (case study)</a:t>
            </a:r>
          </a:p>
          <a:p>
            <a:pPr>
              <a:lnSpc>
                <a:spcPct val="200000"/>
              </a:lnSpc>
            </a:pPr>
            <a:r>
              <a:rPr lang="en-US" b="1" dirty="0"/>
              <a:t>E4: </a:t>
            </a:r>
            <a:r>
              <a:rPr lang="en-GB" b="1" dirty="0"/>
              <a:t>“The Parable of the Sadhu” (case study)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42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96" y="48351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Introduction to ethical theories and major ethical philosophers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2892D2-1B28-1C42-9ED5-44E5466DD96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0746210"/>
              </p:ext>
            </p:extLst>
          </p:nvPr>
        </p:nvGraphicFramePr>
        <p:xfrm>
          <a:off x="1439652" y="2211710"/>
          <a:ext cx="626469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77EF043-9DBF-43F1-A049-D408EC030867}"/>
              </a:ext>
            </a:extLst>
          </p:cNvPr>
          <p:cNvSpPr/>
          <p:nvPr/>
        </p:nvSpPr>
        <p:spPr>
          <a:xfrm>
            <a:off x="3555584" y="1552602"/>
            <a:ext cx="2217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b="1" i="1" dirty="0">
                <a:solidFill>
                  <a:srgbClr val="C00000"/>
                </a:solidFill>
              </a:rPr>
              <a:t>The Role of Theory 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4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Introduction to ethical theories and major ethical philosophers </a:t>
            </a:r>
            <a:endParaRPr lang="en-US" sz="2400" dirty="0"/>
          </a:p>
        </p:txBody>
      </p:sp>
      <p:sp>
        <p:nvSpPr>
          <p:cNvPr id="4608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4875213"/>
            <a:ext cx="609600" cy="1825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§"/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809" indent="-285696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2783" indent="-228556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3pPr>
            <a:lvl4pPr marL="1599896" indent="-228556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009" indent="-228556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122" indent="-2285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235" indent="-2285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8349" indent="-2285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5462" indent="-2285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EC1A82E-C7E3-9740-8350-E12654D4C438}" type="slidenum">
              <a:rPr lang="en-US" altLang="en-US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en-US" altLang="en-US" sz="12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graphicFrame>
        <p:nvGraphicFramePr>
          <p:cNvPr id="270377" name="Group 4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099012463"/>
              </p:ext>
            </p:extLst>
          </p:nvPr>
        </p:nvGraphicFramePr>
        <p:xfrm>
          <a:off x="634848" y="1635646"/>
          <a:ext cx="5743552" cy="3046645"/>
        </p:xfrm>
        <a:graphic>
          <a:graphicData uri="http://schemas.openxmlformats.org/drawingml/2006/table">
            <a:tbl>
              <a:tblPr/>
              <a:tblGrid>
                <a:gridCol w="143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888">
                  <a:extLst>
                    <a:ext uri="{9D8B030D-6E8A-4147-A177-3AD203B41FA5}">
                      <a16:colId xmlns:a16="http://schemas.microsoft.com/office/drawing/2014/main" val="986425735"/>
                    </a:ext>
                  </a:extLst>
                </a:gridCol>
              </a:tblGrid>
              <a:tr h="382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Utilitarianism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4C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Deontology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6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Virtue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Morality depends on…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Consequences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“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cost / benefit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”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4C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Conformity to moral principles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6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Perfecting one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s character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Key philosophers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Mill, Bentham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4C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Kant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6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Aristotle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Jargon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Greatest Happiness Principle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4C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Categorical Imperative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6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Telos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C232E48-5C97-499E-AF52-69299B2C77B2}"/>
              </a:ext>
            </a:extLst>
          </p:cNvPr>
          <p:cNvSpPr/>
          <p:nvPr/>
        </p:nvSpPr>
        <p:spPr>
          <a:xfrm>
            <a:off x="2267744" y="1203598"/>
            <a:ext cx="2393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i="1" dirty="0"/>
              <a:t>Core Ethical Theories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55301277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583</Words>
  <Application>Microsoft Office PowerPoint</Application>
  <PresentationFormat>On-screen Show (16:9)</PresentationFormat>
  <Paragraphs>85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Apex</vt:lpstr>
      <vt:lpstr>Apex New Book</vt:lpstr>
      <vt:lpstr>Eurostile</vt:lpstr>
      <vt:lpstr>LaTo light</vt:lpstr>
      <vt:lpstr>ＭＳ Ｐゴシック</vt:lpstr>
      <vt:lpstr>Raleway Light</vt:lpstr>
      <vt:lpstr>Raleway Regular</vt:lpstr>
      <vt:lpstr>Arial</vt:lpstr>
      <vt:lpstr>Arial Narrow</vt:lpstr>
      <vt:lpstr>Calibri</vt:lpstr>
      <vt:lpstr>Courier New</vt:lpstr>
      <vt:lpstr>Times</vt:lpstr>
      <vt:lpstr>Times New Roman</vt:lpstr>
      <vt:lpstr>Wingdings</vt:lpstr>
      <vt:lpstr>Office Theme</vt:lpstr>
      <vt:lpstr>Default Theme</vt:lpstr>
      <vt:lpstr>PowerPoint Presentation</vt:lpstr>
      <vt:lpstr>Agenda</vt:lpstr>
      <vt:lpstr>Learning Outcomes</vt:lpstr>
      <vt:lpstr>Conceptual analysis of Integrity</vt:lpstr>
      <vt:lpstr>Conceptual analysis of Ethics</vt:lpstr>
      <vt:lpstr>Class exercises (part I)</vt:lpstr>
      <vt:lpstr>Class exercises (part II)</vt:lpstr>
      <vt:lpstr>Introduction to ethical theories and major ethical philosophers </vt:lpstr>
      <vt:lpstr>Introduction to ethical theories and major ethical philosophers </vt:lpstr>
      <vt:lpstr>Discussion of ethical dilemmas </vt:lpstr>
      <vt:lpstr>Core reading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47</cp:revision>
  <dcterms:created xsi:type="dcterms:W3CDTF">2016-11-08T12:49:39Z</dcterms:created>
  <dcterms:modified xsi:type="dcterms:W3CDTF">2018-10-18T14:26:57Z</dcterms:modified>
</cp:coreProperties>
</file>