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88" r:id="rId2"/>
    <p:sldId id="326" r:id="rId3"/>
    <p:sldId id="348" r:id="rId4"/>
    <p:sldId id="349" r:id="rId5"/>
    <p:sldId id="368" r:id="rId6"/>
    <p:sldId id="334" r:id="rId7"/>
    <p:sldId id="347" r:id="rId8"/>
    <p:sldId id="351" r:id="rId9"/>
    <p:sldId id="352" r:id="rId10"/>
    <p:sldId id="356" r:id="rId11"/>
    <p:sldId id="360" r:id="rId12"/>
    <p:sldId id="359" r:id="rId13"/>
    <p:sldId id="358" r:id="rId14"/>
    <p:sldId id="3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64C"/>
    <a:srgbClr val="614B79"/>
    <a:srgbClr val="A8AD00"/>
    <a:srgbClr val="DAAA00"/>
    <a:srgbClr val="05C3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340" autoAdjust="0"/>
  </p:normalViewPr>
  <p:slideViewPr>
    <p:cSldViewPr snapToGrid="0" snapToObjects="1">
      <p:cViewPr>
        <p:scale>
          <a:sx n="100" d="100"/>
          <a:sy n="100" d="100"/>
        </p:scale>
        <p:origin x="-306"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19ECCD-E64C-C14A-B23E-0E643C398F20}" type="doc">
      <dgm:prSet loTypeId="urn:microsoft.com/office/officeart/2005/8/layout/radial6" loCatId="" qsTypeId="urn:microsoft.com/office/officeart/2005/8/quickstyle/simple1" qsCatId="simple" csTypeId="urn:microsoft.com/office/officeart/2005/8/colors/colorful1" csCatId="colorful" phldr="1"/>
      <dgm:spPr/>
      <dgm:t>
        <a:bodyPr/>
        <a:lstStyle/>
        <a:p>
          <a:endParaRPr lang="en-US"/>
        </a:p>
      </dgm:t>
    </dgm:pt>
    <dgm:pt modelId="{FEF4FAB0-A07F-8E4F-A068-C35EE3CC3DBA}">
      <dgm:prSet phldrT="[Text]"/>
      <dgm:spPr/>
      <dgm:t>
        <a:bodyPr/>
        <a:lstStyle/>
        <a:p>
          <a:r>
            <a:rPr lang="en-US" dirty="0" smtClean="0"/>
            <a:t>Development Impact Areas</a:t>
          </a:r>
          <a:endParaRPr lang="en-US" dirty="0"/>
        </a:p>
      </dgm:t>
    </dgm:pt>
    <dgm:pt modelId="{953CFDE5-9A30-5D4E-BA94-1217C2D29558}" type="parTrans" cxnId="{1DD5CFF2-6CE1-CB4B-92AA-4C7F13DA9A1C}">
      <dgm:prSet/>
      <dgm:spPr/>
      <dgm:t>
        <a:bodyPr/>
        <a:lstStyle/>
        <a:p>
          <a:endParaRPr lang="en-US"/>
        </a:p>
      </dgm:t>
    </dgm:pt>
    <dgm:pt modelId="{186597AC-3B15-1645-A791-218BD18DB9CC}" type="sibTrans" cxnId="{1DD5CFF2-6CE1-CB4B-92AA-4C7F13DA9A1C}">
      <dgm:prSet/>
      <dgm:spPr/>
      <dgm:t>
        <a:bodyPr/>
        <a:lstStyle/>
        <a:p>
          <a:endParaRPr lang="en-US"/>
        </a:p>
      </dgm:t>
    </dgm:pt>
    <dgm:pt modelId="{410B76A2-BA71-9743-935D-1243A5F15E17}">
      <dgm:prSet phldrT="[Text]"/>
      <dgm:spPr/>
      <dgm:t>
        <a:bodyPr/>
        <a:lstStyle/>
        <a:p>
          <a:r>
            <a:rPr lang="en-US" dirty="0" smtClean="0"/>
            <a:t>Sustainable Livelihoods</a:t>
          </a:r>
          <a:endParaRPr lang="en-US" dirty="0"/>
        </a:p>
      </dgm:t>
    </dgm:pt>
    <dgm:pt modelId="{F86CA4EA-F087-C047-BB9C-2526B7E10158}" type="parTrans" cxnId="{F11AFCEC-4E6A-A648-BE3C-6AC010BC9857}">
      <dgm:prSet/>
      <dgm:spPr/>
      <dgm:t>
        <a:bodyPr/>
        <a:lstStyle/>
        <a:p>
          <a:endParaRPr lang="en-US"/>
        </a:p>
      </dgm:t>
    </dgm:pt>
    <dgm:pt modelId="{88809B43-3D2A-214D-BA5D-6347EBF09898}" type="sibTrans" cxnId="{F11AFCEC-4E6A-A648-BE3C-6AC010BC9857}">
      <dgm:prSet/>
      <dgm:spPr/>
      <dgm:t>
        <a:bodyPr/>
        <a:lstStyle/>
        <a:p>
          <a:endParaRPr lang="en-US"/>
        </a:p>
      </dgm:t>
    </dgm:pt>
    <dgm:pt modelId="{66AD98D3-31F0-354B-9EA0-E52CAC936E28}">
      <dgm:prSet phldrT="[Text]"/>
      <dgm:spPr/>
      <dgm:t>
        <a:bodyPr/>
        <a:lstStyle/>
        <a:p>
          <a:r>
            <a:rPr lang="en-US" dirty="0" smtClean="0"/>
            <a:t>Health and Well-Being</a:t>
          </a:r>
          <a:endParaRPr lang="en-US" dirty="0"/>
        </a:p>
      </dgm:t>
    </dgm:pt>
    <dgm:pt modelId="{BCC48F63-C38B-6A4F-8EC0-6680CB7E6F45}" type="parTrans" cxnId="{6E7576F4-D7A0-854D-AADA-29B3A0CB51E0}">
      <dgm:prSet/>
      <dgm:spPr/>
      <dgm:t>
        <a:bodyPr/>
        <a:lstStyle/>
        <a:p>
          <a:endParaRPr lang="en-US"/>
        </a:p>
      </dgm:t>
    </dgm:pt>
    <dgm:pt modelId="{0915C36F-83B5-C344-994F-7646C7E9F1DE}" type="sibTrans" cxnId="{6E7576F4-D7A0-854D-AADA-29B3A0CB51E0}">
      <dgm:prSet/>
      <dgm:spPr/>
      <dgm:t>
        <a:bodyPr/>
        <a:lstStyle/>
        <a:p>
          <a:endParaRPr lang="en-US"/>
        </a:p>
      </dgm:t>
    </dgm:pt>
    <dgm:pt modelId="{90D7F2AD-99B9-BF4E-9C94-6F8D1490440B}">
      <dgm:prSet phldrT="[Text]"/>
      <dgm:spPr/>
      <dgm:t>
        <a:bodyPr/>
        <a:lstStyle/>
        <a:p>
          <a:r>
            <a:rPr lang="en-US" dirty="0" smtClean="0"/>
            <a:t>Economy</a:t>
          </a:r>
          <a:endParaRPr lang="en-US" dirty="0"/>
        </a:p>
      </dgm:t>
    </dgm:pt>
    <dgm:pt modelId="{861FC667-5701-3748-8908-85E866A88CC6}" type="parTrans" cxnId="{3A89305E-F519-5B40-BB61-D931AAAEA0E2}">
      <dgm:prSet/>
      <dgm:spPr/>
      <dgm:t>
        <a:bodyPr/>
        <a:lstStyle/>
        <a:p>
          <a:endParaRPr lang="en-US"/>
        </a:p>
      </dgm:t>
    </dgm:pt>
    <dgm:pt modelId="{561E3E7B-335A-E34A-BBCF-2247C37E09B4}" type="sibTrans" cxnId="{3A89305E-F519-5B40-BB61-D931AAAEA0E2}">
      <dgm:prSet/>
      <dgm:spPr/>
      <dgm:t>
        <a:bodyPr/>
        <a:lstStyle/>
        <a:p>
          <a:endParaRPr lang="en-US"/>
        </a:p>
      </dgm:t>
    </dgm:pt>
    <dgm:pt modelId="{61B8E54B-C5AE-C24F-B089-DFABDEE29307}">
      <dgm:prSet phldrT="[Text]"/>
      <dgm:spPr/>
      <dgm:t>
        <a:bodyPr/>
        <a:lstStyle/>
        <a:p>
          <a:r>
            <a:rPr lang="en-US" dirty="0" smtClean="0"/>
            <a:t>Environment</a:t>
          </a:r>
          <a:endParaRPr lang="en-US" dirty="0"/>
        </a:p>
      </dgm:t>
    </dgm:pt>
    <dgm:pt modelId="{970C1AEE-FCCC-FF4F-A682-F56A9E2B1A03}" type="parTrans" cxnId="{5DF5C4FD-FBB1-A447-B02D-D4F06C37BD59}">
      <dgm:prSet/>
      <dgm:spPr/>
      <dgm:t>
        <a:bodyPr/>
        <a:lstStyle/>
        <a:p>
          <a:endParaRPr lang="en-US"/>
        </a:p>
      </dgm:t>
    </dgm:pt>
    <dgm:pt modelId="{2092321E-83F7-6D45-9475-1A81126A2CA6}" type="sibTrans" cxnId="{5DF5C4FD-FBB1-A447-B02D-D4F06C37BD59}">
      <dgm:prSet/>
      <dgm:spPr/>
      <dgm:t>
        <a:bodyPr/>
        <a:lstStyle/>
        <a:p>
          <a:endParaRPr lang="en-US"/>
        </a:p>
      </dgm:t>
    </dgm:pt>
    <dgm:pt modelId="{9FA79C2E-0454-F942-AF1F-F6823903662F}">
      <dgm:prSet phldrT="[Text]"/>
      <dgm:spPr/>
      <dgm:t>
        <a:bodyPr/>
        <a:lstStyle/>
        <a:p>
          <a:r>
            <a:rPr lang="en-US" dirty="0" smtClean="0"/>
            <a:t>Stability, Justice and Governance</a:t>
          </a:r>
          <a:endParaRPr lang="en-US" dirty="0"/>
        </a:p>
      </dgm:t>
    </dgm:pt>
    <dgm:pt modelId="{E6F803FE-D682-8F4E-8BEA-51E5464156D4}" type="parTrans" cxnId="{E1CC47A4-910E-D148-99F4-71CDB04C97EE}">
      <dgm:prSet/>
      <dgm:spPr/>
      <dgm:t>
        <a:bodyPr/>
        <a:lstStyle/>
        <a:p>
          <a:endParaRPr lang="en-US"/>
        </a:p>
      </dgm:t>
    </dgm:pt>
    <dgm:pt modelId="{A892BD4A-6F77-4D4D-AD31-7DC780208C72}" type="sibTrans" cxnId="{E1CC47A4-910E-D148-99F4-71CDB04C97EE}">
      <dgm:prSet/>
      <dgm:spPr/>
      <dgm:t>
        <a:bodyPr/>
        <a:lstStyle/>
        <a:p>
          <a:endParaRPr lang="en-US"/>
        </a:p>
      </dgm:t>
    </dgm:pt>
    <dgm:pt modelId="{C2A9A5C5-9920-DD4E-9701-290F25963EE7}" type="pres">
      <dgm:prSet presAssocID="{8519ECCD-E64C-C14A-B23E-0E643C398F20}" presName="Name0" presStyleCnt="0">
        <dgm:presLayoutVars>
          <dgm:chMax val="1"/>
          <dgm:dir val="rev"/>
          <dgm:animLvl val="ctr"/>
          <dgm:resizeHandles val="exact"/>
        </dgm:presLayoutVars>
      </dgm:prSet>
      <dgm:spPr/>
      <dgm:t>
        <a:bodyPr/>
        <a:lstStyle/>
        <a:p>
          <a:endParaRPr lang="en-US"/>
        </a:p>
      </dgm:t>
    </dgm:pt>
    <dgm:pt modelId="{0C581180-7539-5B4C-9C1C-F1E233DB5BAE}" type="pres">
      <dgm:prSet presAssocID="{FEF4FAB0-A07F-8E4F-A068-C35EE3CC3DBA}" presName="centerShape" presStyleLbl="node0" presStyleIdx="0" presStyleCnt="1"/>
      <dgm:spPr/>
      <dgm:t>
        <a:bodyPr/>
        <a:lstStyle/>
        <a:p>
          <a:endParaRPr lang="en-US"/>
        </a:p>
      </dgm:t>
    </dgm:pt>
    <dgm:pt modelId="{BE855C99-E016-F946-876C-24851C2A4F1F}" type="pres">
      <dgm:prSet presAssocID="{410B76A2-BA71-9743-935D-1243A5F15E17}" presName="node" presStyleLbl="node1" presStyleIdx="0" presStyleCnt="5">
        <dgm:presLayoutVars>
          <dgm:bulletEnabled val="1"/>
        </dgm:presLayoutVars>
      </dgm:prSet>
      <dgm:spPr/>
      <dgm:t>
        <a:bodyPr/>
        <a:lstStyle/>
        <a:p>
          <a:endParaRPr lang="en-US"/>
        </a:p>
      </dgm:t>
    </dgm:pt>
    <dgm:pt modelId="{977FC617-25D5-AF41-B156-020D43BB3AE5}" type="pres">
      <dgm:prSet presAssocID="{410B76A2-BA71-9743-935D-1243A5F15E17}" presName="dummy" presStyleCnt="0"/>
      <dgm:spPr/>
      <dgm:t>
        <a:bodyPr/>
        <a:lstStyle/>
        <a:p>
          <a:endParaRPr lang="en-US"/>
        </a:p>
      </dgm:t>
    </dgm:pt>
    <dgm:pt modelId="{16BF46AF-B212-584B-BEC1-944D73B48904}" type="pres">
      <dgm:prSet presAssocID="{88809B43-3D2A-214D-BA5D-6347EBF09898}" presName="sibTrans" presStyleLbl="sibTrans2D1" presStyleIdx="0" presStyleCnt="5"/>
      <dgm:spPr/>
      <dgm:t>
        <a:bodyPr/>
        <a:lstStyle/>
        <a:p>
          <a:endParaRPr lang="en-US"/>
        </a:p>
      </dgm:t>
    </dgm:pt>
    <dgm:pt modelId="{D28FA332-9079-5E42-8A8F-EF2EA4453850}" type="pres">
      <dgm:prSet presAssocID="{66AD98D3-31F0-354B-9EA0-E52CAC936E28}" presName="node" presStyleLbl="node1" presStyleIdx="1" presStyleCnt="5">
        <dgm:presLayoutVars>
          <dgm:bulletEnabled val="1"/>
        </dgm:presLayoutVars>
      </dgm:prSet>
      <dgm:spPr/>
      <dgm:t>
        <a:bodyPr/>
        <a:lstStyle/>
        <a:p>
          <a:endParaRPr lang="en-US"/>
        </a:p>
      </dgm:t>
    </dgm:pt>
    <dgm:pt modelId="{D2F73084-C058-0547-B753-CF6CCD8341E2}" type="pres">
      <dgm:prSet presAssocID="{66AD98D3-31F0-354B-9EA0-E52CAC936E28}" presName="dummy" presStyleCnt="0"/>
      <dgm:spPr/>
      <dgm:t>
        <a:bodyPr/>
        <a:lstStyle/>
        <a:p>
          <a:endParaRPr lang="en-US"/>
        </a:p>
      </dgm:t>
    </dgm:pt>
    <dgm:pt modelId="{4452A538-744C-824E-BAF8-4BD9E9A1C4EE}" type="pres">
      <dgm:prSet presAssocID="{0915C36F-83B5-C344-994F-7646C7E9F1DE}" presName="sibTrans" presStyleLbl="sibTrans2D1" presStyleIdx="1" presStyleCnt="5"/>
      <dgm:spPr/>
      <dgm:t>
        <a:bodyPr/>
        <a:lstStyle/>
        <a:p>
          <a:endParaRPr lang="en-US"/>
        </a:p>
      </dgm:t>
    </dgm:pt>
    <dgm:pt modelId="{9FE9C9D2-4383-EA40-B342-8A90924B73BB}" type="pres">
      <dgm:prSet presAssocID="{90D7F2AD-99B9-BF4E-9C94-6F8D1490440B}" presName="node" presStyleLbl="node1" presStyleIdx="2" presStyleCnt="5">
        <dgm:presLayoutVars>
          <dgm:bulletEnabled val="1"/>
        </dgm:presLayoutVars>
      </dgm:prSet>
      <dgm:spPr/>
      <dgm:t>
        <a:bodyPr/>
        <a:lstStyle/>
        <a:p>
          <a:endParaRPr lang="en-US"/>
        </a:p>
      </dgm:t>
    </dgm:pt>
    <dgm:pt modelId="{D2F1F255-CFEE-1C40-8444-D9C41318232D}" type="pres">
      <dgm:prSet presAssocID="{90D7F2AD-99B9-BF4E-9C94-6F8D1490440B}" presName="dummy" presStyleCnt="0"/>
      <dgm:spPr/>
      <dgm:t>
        <a:bodyPr/>
        <a:lstStyle/>
        <a:p>
          <a:endParaRPr lang="en-US"/>
        </a:p>
      </dgm:t>
    </dgm:pt>
    <dgm:pt modelId="{01945AE5-A233-104E-B077-2A9EBDB6AF35}" type="pres">
      <dgm:prSet presAssocID="{561E3E7B-335A-E34A-BBCF-2247C37E09B4}" presName="sibTrans" presStyleLbl="sibTrans2D1" presStyleIdx="2" presStyleCnt="5"/>
      <dgm:spPr/>
      <dgm:t>
        <a:bodyPr/>
        <a:lstStyle/>
        <a:p>
          <a:endParaRPr lang="en-US"/>
        </a:p>
      </dgm:t>
    </dgm:pt>
    <dgm:pt modelId="{C83E2A5C-EAA0-3846-810F-229EE0AB5B42}" type="pres">
      <dgm:prSet presAssocID="{61B8E54B-C5AE-C24F-B089-DFABDEE29307}" presName="node" presStyleLbl="node1" presStyleIdx="3" presStyleCnt="5">
        <dgm:presLayoutVars>
          <dgm:bulletEnabled val="1"/>
        </dgm:presLayoutVars>
      </dgm:prSet>
      <dgm:spPr/>
      <dgm:t>
        <a:bodyPr/>
        <a:lstStyle/>
        <a:p>
          <a:endParaRPr lang="en-US"/>
        </a:p>
      </dgm:t>
    </dgm:pt>
    <dgm:pt modelId="{5CAE2875-3546-654D-B906-528A012A315C}" type="pres">
      <dgm:prSet presAssocID="{61B8E54B-C5AE-C24F-B089-DFABDEE29307}" presName="dummy" presStyleCnt="0"/>
      <dgm:spPr/>
      <dgm:t>
        <a:bodyPr/>
        <a:lstStyle/>
        <a:p>
          <a:endParaRPr lang="en-US"/>
        </a:p>
      </dgm:t>
    </dgm:pt>
    <dgm:pt modelId="{56310BFA-BC74-774A-B1BF-8EB6E7D4B2EA}" type="pres">
      <dgm:prSet presAssocID="{2092321E-83F7-6D45-9475-1A81126A2CA6}" presName="sibTrans" presStyleLbl="sibTrans2D1" presStyleIdx="3" presStyleCnt="5"/>
      <dgm:spPr/>
      <dgm:t>
        <a:bodyPr/>
        <a:lstStyle/>
        <a:p>
          <a:endParaRPr lang="en-US"/>
        </a:p>
      </dgm:t>
    </dgm:pt>
    <dgm:pt modelId="{66DF7311-9340-1545-BC12-A6A78F565345}" type="pres">
      <dgm:prSet presAssocID="{9FA79C2E-0454-F942-AF1F-F6823903662F}" presName="node" presStyleLbl="node1" presStyleIdx="4" presStyleCnt="5">
        <dgm:presLayoutVars>
          <dgm:bulletEnabled val="1"/>
        </dgm:presLayoutVars>
      </dgm:prSet>
      <dgm:spPr/>
      <dgm:t>
        <a:bodyPr/>
        <a:lstStyle/>
        <a:p>
          <a:endParaRPr lang="en-US"/>
        </a:p>
      </dgm:t>
    </dgm:pt>
    <dgm:pt modelId="{563FDB30-297D-1A41-9C16-33B30E5C532F}" type="pres">
      <dgm:prSet presAssocID="{9FA79C2E-0454-F942-AF1F-F6823903662F}" presName="dummy" presStyleCnt="0"/>
      <dgm:spPr/>
      <dgm:t>
        <a:bodyPr/>
        <a:lstStyle/>
        <a:p>
          <a:endParaRPr lang="en-US"/>
        </a:p>
      </dgm:t>
    </dgm:pt>
    <dgm:pt modelId="{9C20F88F-B200-EE4B-BC68-281220CD13B3}" type="pres">
      <dgm:prSet presAssocID="{A892BD4A-6F77-4D4D-AD31-7DC780208C72}" presName="sibTrans" presStyleLbl="sibTrans2D1" presStyleIdx="4" presStyleCnt="5"/>
      <dgm:spPr/>
      <dgm:t>
        <a:bodyPr/>
        <a:lstStyle/>
        <a:p>
          <a:endParaRPr lang="en-US"/>
        </a:p>
      </dgm:t>
    </dgm:pt>
  </dgm:ptLst>
  <dgm:cxnLst>
    <dgm:cxn modelId="{91E4B560-89C1-4AB0-9D54-A0F13E0BD568}" type="presOf" srcId="{2092321E-83F7-6D45-9475-1A81126A2CA6}" destId="{56310BFA-BC74-774A-B1BF-8EB6E7D4B2EA}" srcOrd="0" destOrd="0" presId="urn:microsoft.com/office/officeart/2005/8/layout/radial6"/>
    <dgm:cxn modelId="{5A9C7F61-9438-4016-897F-15195693D41B}" type="presOf" srcId="{66AD98D3-31F0-354B-9EA0-E52CAC936E28}" destId="{D28FA332-9079-5E42-8A8F-EF2EA4453850}" srcOrd="0" destOrd="0" presId="urn:microsoft.com/office/officeart/2005/8/layout/radial6"/>
    <dgm:cxn modelId="{5DF5C4FD-FBB1-A447-B02D-D4F06C37BD59}" srcId="{FEF4FAB0-A07F-8E4F-A068-C35EE3CC3DBA}" destId="{61B8E54B-C5AE-C24F-B089-DFABDEE29307}" srcOrd="3" destOrd="0" parTransId="{970C1AEE-FCCC-FF4F-A682-F56A9E2B1A03}" sibTransId="{2092321E-83F7-6D45-9475-1A81126A2CA6}"/>
    <dgm:cxn modelId="{F11AFCEC-4E6A-A648-BE3C-6AC010BC9857}" srcId="{FEF4FAB0-A07F-8E4F-A068-C35EE3CC3DBA}" destId="{410B76A2-BA71-9743-935D-1243A5F15E17}" srcOrd="0" destOrd="0" parTransId="{F86CA4EA-F087-C047-BB9C-2526B7E10158}" sibTransId="{88809B43-3D2A-214D-BA5D-6347EBF09898}"/>
    <dgm:cxn modelId="{1DD5CFF2-6CE1-CB4B-92AA-4C7F13DA9A1C}" srcId="{8519ECCD-E64C-C14A-B23E-0E643C398F20}" destId="{FEF4FAB0-A07F-8E4F-A068-C35EE3CC3DBA}" srcOrd="0" destOrd="0" parTransId="{953CFDE5-9A30-5D4E-BA94-1217C2D29558}" sibTransId="{186597AC-3B15-1645-A791-218BD18DB9CC}"/>
    <dgm:cxn modelId="{E4BC881D-22A4-47AE-9A28-06937AF20885}" type="presOf" srcId="{90D7F2AD-99B9-BF4E-9C94-6F8D1490440B}" destId="{9FE9C9D2-4383-EA40-B342-8A90924B73BB}" srcOrd="0" destOrd="0" presId="urn:microsoft.com/office/officeart/2005/8/layout/radial6"/>
    <dgm:cxn modelId="{23330ACA-FF97-43AB-880E-C5C712A839B8}" type="presOf" srcId="{561E3E7B-335A-E34A-BBCF-2247C37E09B4}" destId="{01945AE5-A233-104E-B077-2A9EBDB6AF35}" srcOrd="0" destOrd="0" presId="urn:microsoft.com/office/officeart/2005/8/layout/radial6"/>
    <dgm:cxn modelId="{D90EAD48-9888-4D47-B908-52D2191C5A2F}" type="presOf" srcId="{410B76A2-BA71-9743-935D-1243A5F15E17}" destId="{BE855C99-E016-F946-876C-24851C2A4F1F}" srcOrd="0" destOrd="0" presId="urn:microsoft.com/office/officeart/2005/8/layout/radial6"/>
    <dgm:cxn modelId="{5482E54D-6066-436A-B4EC-FBEB2284BB27}" type="presOf" srcId="{8519ECCD-E64C-C14A-B23E-0E643C398F20}" destId="{C2A9A5C5-9920-DD4E-9701-290F25963EE7}" srcOrd="0" destOrd="0" presId="urn:microsoft.com/office/officeart/2005/8/layout/radial6"/>
    <dgm:cxn modelId="{6E7576F4-D7A0-854D-AADA-29B3A0CB51E0}" srcId="{FEF4FAB0-A07F-8E4F-A068-C35EE3CC3DBA}" destId="{66AD98D3-31F0-354B-9EA0-E52CAC936E28}" srcOrd="1" destOrd="0" parTransId="{BCC48F63-C38B-6A4F-8EC0-6680CB7E6F45}" sibTransId="{0915C36F-83B5-C344-994F-7646C7E9F1DE}"/>
    <dgm:cxn modelId="{E1CC47A4-910E-D148-99F4-71CDB04C97EE}" srcId="{FEF4FAB0-A07F-8E4F-A068-C35EE3CC3DBA}" destId="{9FA79C2E-0454-F942-AF1F-F6823903662F}" srcOrd="4" destOrd="0" parTransId="{E6F803FE-D682-8F4E-8BEA-51E5464156D4}" sibTransId="{A892BD4A-6F77-4D4D-AD31-7DC780208C72}"/>
    <dgm:cxn modelId="{2602F0A0-A78D-4344-A36D-93FA53D88AEC}" type="presOf" srcId="{9FA79C2E-0454-F942-AF1F-F6823903662F}" destId="{66DF7311-9340-1545-BC12-A6A78F565345}" srcOrd="0" destOrd="0" presId="urn:microsoft.com/office/officeart/2005/8/layout/radial6"/>
    <dgm:cxn modelId="{A36779B0-A9FF-4CF2-B02B-E6B17D36DD32}" type="presOf" srcId="{FEF4FAB0-A07F-8E4F-A068-C35EE3CC3DBA}" destId="{0C581180-7539-5B4C-9C1C-F1E233DB5BAE}" srcOrd="0" destOrd="0" presId="urn:microsoft.com/office/officeart/2005/8/layout/radial6"/>
    <dgm:cxn modelId="{DA8324FF-D31C-4FD8-9C18-081BEEE2AB9F}" type="presOf" srcId="{88809B43-3D2A-214D-BA5D-6347EBF09898}" destId="{16BF46AF-B212-584B-BEC1-944D73B48904}" srcOrd="0" destOrd="0" presId="urn:microsoft.com/office/officeart/2005/8/layout/radial6"/>
    <dgm:cxn modelId="{3A89305E-F519-5B40-BB61-D931AAAEA0E2}" srcId="{FEF4FAB0-A07F-8E4F-A068-C35EE3CC3DBA}" destId="{90D7F2AD-99B9-BF4E-9C94-6F8D1490440B}" srcOrd="2" destOrd="0" parTransId="{861FC667-5701-3748-8908-85E866A88CC6}" sibTransId="{561E3E7B-335A-E34A-BBCF-2247C37E09B4}"/>
    <dgm:cxn modelId="{C683D845-0BAE-45ED-A943-80AA0992528C}" type="presOf" srcId="{61B8E54B-C5AE-C24F-B089-DFABDEE29307}" destId="{C83E2A5C-EAA0-3846-810F-229EE0AB5B42}" srcOrd="0" destOrd="0" presId="urn:microsoft.com/office/officeart/2005/8/layout/radial6"/>
    <dgm:cxn modelId="{2AEEFFC1-2A2C-4770-B83F-A40E3D609CE5}" type="presOf" srcId="{0915C36F-83B5-C344-994F-7646C7E9F1DE}" destId="{4452A538-744C-824E-BAF8-4BD9E9A1C4EE}" srcOrd="0" destOrd="0" presId="urn:microsoft.com/office/officeart/2005/8/layout/radial6"/>
    <dgm:cxn modelId="{4792E6B9-BB3D-48E3-AC5E-51414A57D092}" type="presOf" srcId="{A892BD4A-6F77-4D4D-AD31-7DC780208C72}" destId="{9C20F88F-B200-EE4B-BC68-281220CD13B3}" srcOrd="0" destOrd="0" presId="urn:microsoft.com/office/officeart/2005/8/layout/radial6"/>
    <dgm:cxn modelId="{F9841706-A00A-4A90-B414-F9C246F1F085}" type="presParOf" srcId="{C2A9A5C5-9920-DD4E-9701-290F25963EE7}" destId="{0C581180-7539-5B4C-9C1C-F1E233DB5BAE}" srcOrd="0" destOrd="0" presId="urn:microsoft.com/office/officeart/2005/8/layout/radial6"/>
    <dgm:cxn modelId="{6C4EB3A7-CBB8-4768-A1FF-3E4E05A5525A}" type="presParOf" srcId="{C2A9A5C5-9920-DD4E-9701-290F25963EE7}" destId="{BE855C99-E016-F946-876C-24851C2A4F1F}" srcOrd="1" destOrd="0" presId="urn:microsoft.com/office/officeart/2005/8/layout/radial6"/>
    <dgm:cxn modelId="{389BFD8E-E8C1-43A6-97BC-970F411E5DFC}" type="presParOf" srcId="{C2A9A5C5-9920-DD4E-9701-290F25963EE7}" destId="{977FC617-25D5-AF41-B156-020D43BB3AE5}" srcOrd="2" destOrd="0" presId="urn:microsoft.com/office/officeart/2005/8/layout/radial6"/>
    <dgm:cxn modelId="{25295372-1F39-4B0C-BF87-9B01F89CEFBE}" type="presParOf" srcId="{C2A9A5C5-9920-DD4E-9701-290F25963EE7}" destId="{16BF46AF-B212-584B-BEC1-944D73B48904}" srcOrd="3" destOrd="0" presId="urn:microsoft.com/office/officeart/2005/8/layout/radial6"/>
    <dgm:cxn modelId="{8979776C-9B46-4755-9D94-4A143A98F0F6}" type="presParOf" srcId="{C2A9A5C5-9920-DD4E-9701-290F25963EE7}" destId="{D28FA332-9079-5E42-8A8F-EF2EA4453850}" srcOrd="4" destOrd="0" presId="urn:microsoft.com/office/officeart/2005/8/layout/radial6"/>
    <dgm:cxn modelId="{F7739AFA-ECB1-49BA-896B-3E446297679E}" type="presParOf" srcId="{C2A9A5C5-9920-DD4E-9701-290F25963EE7}" destId="{D2F73084-C058-0547-B753-CF6CCD8341E2}" srcOrd="5" destOrd="0" presId="urn:microsoft.com/office/officeart/2005/8/layout/radial6"/>
    <dgm:cxn modelId="{1DEAB527-21CB-4858-8138-BFE89F5F122C}" type="presParOf" srcId="{C2A9A5C5-9920-DD4E-9701-290F25963EE7}" destId="{4452A538-744C-824E-BAF8-4BD9E9A1C4EE}" srcOrd="6" destOrd="0" presId="urn:microsoft.com/office/officeart/2005/8/layout/radial6"/>
    <dgm:cxn modelId="{520D380A-4A9D-4E41-9F9E-3CF95C611DC2}" type="presParOf" srcId="{C2A9A5C5-9920-DD4E-9701-290F25963EE7}" destId="{9FE9C9D2-4383-EA40-B342-8A90924B73BB}" srcOrd="7" destOrd="0" presId="urn:microsoft.com/office/officeart/2005/8/layout/radial6"/>
    <dgm:cxn modelId="{7ABADF9E-D4BB-4BA3-BB04-96F745F44B30}" type="presParOf" srcId="{C2A9A5C5-9920-DD4E-9701-290F25963EE7}" destId="{D2F1F255-CFEE-1C40-8444-D9C41318232D}" srcOrd="8" destOrd="0" presId="urn:microsoft.com/office/officeart/2005/8/layout/radial6"/>
    <dgm:cxn modelId="{6A4828E3-F22B-46E3-A37C-C971A7CAAE4A}" type="presParOf" srcId="{C2A9A5C5-9920-DD4E-9701-290F25963EE7}" destId="{01945AE5-A233-104E-B077-2A9EBDB6AF35}" srcOrd="9" destOrd="0" presId="urn:microsoft.com/office/officeart/2005/8/layout/radial6"/>
    <dgm:cxn modelId="{3C81279B-1EE1-4055-8D1C-1FD130526BFE}" type="presParOf" srcId="{C2A9A5C5-9920-DD4E-9701-290F25963EE7}" destId="{C83E2A5C-EAA0-3846-810F-229EE0AB5B42}" srcOrd="10" destOrd="0" presId="urn:microsoft.com/office/officeart/2005/8/layout/radial6"/>
    <dgm:cxn modelId="{968B9CE4-A8C7-4239-8559-4E6E72D3AD44}" type="presParOf" srcId="{C2A9A5C5-9920-DD4E-9701-290F25963EE7}" destId="{5CAE2875-3546-654D-B906-528A012A315C}" srcOrd="11" destOrd="0" presId="urn:microsoft.com/office/officeart/2005/8/layout/radial6"/>
    <dgm:cxn modelId="{3AEE3DA0-67C7-4598-B3D2-D9E0A8CB0115}" type="presParOf" srcId="{C2A9A5C5-9920-DD4E-9701-290F25963EE7}" destId="{56310BFA-BC74-774A-B1BF-8EB6E7D4B2EA}" srcOrd="12" destOrd="0" presId="urn:microsoft.com/office/officeart/2005/8/layout/radial6"/>
    <dgm:cxn modelId="{303D2F48-8169-47F7-A17D-F1619B14FD73}" type="presParOf" srcId="{C2A9A5C5-9920-DD4E-9701-290F25963EE7}" destId="{66DF7311-9340-1545-BC12-A6A78F565345}" srcOrd="13" destOrd="0" presId="urn:microsoft.com/office/officeart/2005/8/layout/radial6"/>
    <dgm:cxn modelId="{84E0E115-1F89-4709-916C-8E7B377F5C43}" type="presParOf" srcId="{C2A9A5C5-9920-DD4E-9701-290F25963EE7}" destId="{563FDB30-297D-1A41-9C16-33B30E5C532F}" srcOrd="14" destOrd="0" presId="urn:microsoft.com/office/officeart/2005/8/layout/radial6"/>
    <dgm:cxn modelId="{68E1A6F1-9247-4E0D-97BD-FD6B4766B666}" type="presParOf" srcId="{C2A9A5C5-9920-DD4E-9701-290F25963EE7}" destId="{9C20F88F-B200-EE4B-BC68-281220CD13B3}" srcOrd="15"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519ECCD-E64C-C14A-B23E-0E643C398F20}" type="doc">
      <dgm:prSet loTypeId="urn:microsoft.com/office/officeart/2005/8/layout/radial6" loCatId="" qsTypeId="urn:microsoft.com/office/officeart/2005/8/quickstyle/simple4" qsCatId="simple" csTypeId="urn:microsoft.com/office/officeart/2005/8/colors/colorful1" csCatId="colorful" phldr="1"/>
      <dgm:spPr/>
      <dgm:t>
        <a:bodyPr/>
        <a:lstStyle/>
        <a:p>
          <a:endParaRPr lang="en-US"/>
        </a:p>
      </dgm:t>
    </dgm:pt>
    <dgm:pt modelId="{C2A9A5C5-9920-DD4E-9701-290F25963EE7}" type="pres">
      <dgm:prSet presAssocID="{8519ECCD-E64C-C14A-B23E-0E643C398F20}" presName="Name0" presStyleCnt="0">
        <dgm:presLayoutVars>
          <dgm:chMax val="1"/>
          <dgm:dir/>
          <dgm:animLvl val="ctr"/>
          <dgm:resizeHandles val="exact"/>
        </dgm:presLayoutVars>
      </dgm:prSet>
      <dgm:spPr/>
      <dgm:t>
        <a:bodyPr/>
        <a:lstStyle/>
        <a:p>
          <a:endParaRPr lang="en-US"/>
        </a:p>
      </dgm:t>
    </dgm:pt>
  </dgm:ptLst>
  <dgm:cxnLst>
    <dgm:cxn modelId="{F88AAC81-9195-4632-9B20-CBE069B18F96}" type="presOf" srcId="{8519ECCD-E64C-C14A-B23E-0E643C398F20}" destId="{C2A9A5C5-9920-DD4E-9701-290F25963EE7}" srcOrd="0"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4C7909B-1FB0-794C-B3E6-9EDBE518D226}" type="doc">
      <dgm:prSet loTypeId="urn:microsoft.com/office/officeart/2008/layout/VerticalCurvedList" loCatId="" qsTypeId="urn:microsoft.com/office/officeart/2005/8/quickstyle/simple4" qsCatId="simple" csTypeId="urn:microsoft.com/office/officeart/2005/8/colors/accent6_2" csCatId="accent6" phldr="1"/>
      <dgm:spPr/>
      <dgm:t>
        <a:bodyPr/>
        <a:lstStyle/>
        <a:p>
          <a:endParaRPr lang="en-US"/>
        </a:p>
      </dgm:t>
    </dgm:pt>
    <dgm:pt modelId="{F8FB7FEF-CBA1-BE40-AE65-F4CFDD2A89D8}">
      <dgm:prSet phldrT="[Text]" custT="1"/>
      <dgm:spPr/>
      <dgm:t>
        <a:bodyPr/>
        <a:lstStyle/>
        <a:p>
          <a:r>
            <a:rPr lang="en-US" sz="2300" dirty="0" smtClean="0"/>
            <a:t>Goal 11.3: Urbanization</a:t>
          </a:r>
        </a:p>
        <a:p>
          <a:r>
            <a:rPr lang="en-US" sz="2300" dirty="0" smtClean="0"/>
            <a:t> Goal 16.1: Violent Death</a:t>
          </a:r>
        </a:p>
        <a:p>
          <a:r>
            <a:rPr lang="en-US" sz="2300" dirty="0" smtClean="0"/>
            <a:t>Goal 16.4: Arms Trafficking</a:t>
          </a:r>
        </a:p>
      </dgm:t>
    </dgm:pt>
    <dgm:pt modelId="{4D27FDBF-DDDC-9E46-883C-102016C0264A}" type="parTrans" cxnId="{CCA4C233-2921-6F42-9826-18F231917C36}">
      <dgm:prSet/>
      <dgm:spPr/>
      <dgm:t>
        <a:bodyPr/>
        <a:lstStyle/>
        <a:p>
          <a:endParaRPr lang="en-US"/>
        </a:p>
      </dgm:t>
    </dgm:pt>
    <dgm:pt modelId="{F3F8B3EF-18BE-AC4A-9E6A-59C423B2CD7F}" type="sibTrans" cxnId="{CCA4C233-2921-6F42-9826-18F231917C36}">
      <dgm:prSet/>
      <dgm:spPr/>
      <dgm:t>
        <a:bodyPr/>
        <a:lstStyle/>
        <a:p>
          <a:endParaRPr lang="en-US"/>
        </a:p>
      </dgm:t>
    </dgm:pt>
    <dgm:pt modelId="{ACD970D2-1647-AB48-8986-B44FA00FFF8D}">
      <dgm:prSet phldrT="[Text]"/>
      <dgm:spPr/>
      <dgm:t>
        <a:bodyPr/>
        <a:lstStyle/>
        <a:p>
          <a:r>
            <a:rPr lang="en-US" dirty="0" smtClean="0"/>
            <a:t>Goal 16.5:  Corruption and Bribery</a:t>
          </a:r>
        </a:p>
        <a:p>
          <a:r>
            <a:rPr lang="en-US" dirty="0" smtClean="0"/>
            <a:t>Goal 16.6:  Integrity of Institutions</a:t>
          </a:r>
          <a:endParaRPr lang="en-US" dirty="0"/>
        </a:p>
      </dgm:t>
    </dgm:pt>
    <dgm:pt modelId="{E055F2E4-FE3B-0146-886F-5E1CA1701FA4}" type="parTrans" cxnId="{F0FA7700-D53C-2244-835B-73BC2C60835F}">
      <dgm:prSet/>
      <dgm:spPr/>
      <dgm:t>
        <a:bodyPr/>
        <a:lstStyle/>
        <a:p>
          <a:endParaRPr lang="en-US"/>
        </a:p>
      </dgm:t>
    </dgm:pt>
    <dgm:pt modelId="{DD82F04E-AA60-3D4E-8253-4C8529F493E6}" type="sibTrans" cxnId="{F0FA7700-D53C-2244-835B-73BC2C60835F}">
      <dgm:prSet/>
      <dgm:spPr/>
      <dgm:t>
        <a:bodyPr/>
        <a:lstStyle/>
        <a:p>
          <a:endParaRPr lang="en-US"/>
        </a:p>
      </dgm:t>
    </dgm:pt>
    <dgm:pt modelId="{F319B988-99E0-DA45-8C65-8CE0A8AED0C3}">
      <dgm:prSet phldrT="[Text]"/>
      <dgm:spPr/>
      <dgm:t>
        <a:bodyPr/>
        <a:lstStyle/>
        <a:p>
          <a:r>
            <a:rPr lang="en-US" dirty="0" smtClean="0"/>
            <a:t>Goal 16.6:  Integrity of Institutions (democracy)</a:t>
          </a:r>
          <a:endParaRPr lang="en-US" dirty="0"/>
        </a:p>
      </dgm:t>
    </dgm:pt>
    <dgm:pt modelId="{6A0F85C1-7E08-A245-9507-60DB24E0560D}" type="parTrans" cxnId="{63107F04-AAE6-614C-BB5C-6814E91E88C4}">
      <dgm:prSet/>
      <dgm:spPr/>
      <dgm:t>
        <a:bodyPr/>
        <a:lstStyle/>
        <a:p>
          <a:endParaRPr lang="en-US"/>
        </a:p>
      </dgm:t>
    </dgm:pt>
    <dgm:pt modelId="{8C49C847-23B3-624F-81C3-681C0E9B9ACB}" type="sibTrans" cxnId="{63107F04-AAE6-614C-BB5C-6814E91E88C4}">
      <dgm:prSet/>
      <dgm:spPr/>
      <dgm:t>
        <a:bodyPr/>
        <a:lstStyle/>
        <a:p>
          <a:endParaRPr lang="en-US"/>
        </a:p>
      </dgm:t>
    </dgm:pt>
    <dgm:pt modelId="{C2B70010-1CC0-3343-9D8B-B2E0B2D5A6FA}" type="pres">
      <dgm:prSet presAssocID="{94C7909B-1FB0-794C-B3E6-9EDBE518D226}" presName="Name0" presStyleCnt="0">
        <dgm:presLayoutVars>
          <dgm:chMax val="7"/>
          <dgm:chPref val="7"/>
          <dgm:dir/>
        </dgm:presLayoutVars>
      </dgm:prSet>
      <dgm:spPr/>
      <dgm:t>
        <a:bodyPr/>
        <a:lstStyle/>
        <a:p>
          <a:endParaRPr lang="en-US"/>
        </a:p>
      </dgm:t>
    </dgm:pt>
    <dgm:pt modelId="{EB35A1AF-50DE-2E45-8D12-4D31A6B57044}" type="pres">
      <dgm:prSet presAssocID="{94C7909B-1FB0-794C-B3E6-9EDBE518D226}" presName="Name1" presStyleCnt="0"/>
      <dgm:spPr/>
    </dgm:pt>
    <dgm:pt modelId="{AFA05762-9593-5E41-B6CC-1DF4433001E6}" type="pres">
      <dgm:prSet presAssocID="{94C7909B-1FB0-794C-B3E6-9EDBE518D226}" presName="cycle" presStyleCnt="0"/>
      <dgm:spPr/>
    </dgm:pt>
    <dgm:pt modelId="{8C69391C-EE62-A44E-B119-57CB07DEC69A}" type="pres">
      <dgm:prSet presAssocID="{94C7909B-1FB0-794C-B3E6-9EDBE518D226}" presName="srcNode" presStyleLbl="node1" presStyleIdx="0" presStyleCnt="3"/>
      <dgm:spPr/>
    </dgm:pt>
    <dgm:pt modelId="{73C3D587-0F21-8141-B9CB-B771E5B50595}" type="pres">
      <dgm:prSet presAssocID="{94C7909B-1FB0-794C-B3E6-9EDBE518D226}" presName="conn" presStyleLbl="parChTrans1D2" presStyleIdx="0" presStyleCnt="1"/>
      <dgm:spPr/>
      <dgm:t>
        <a:bodyPr/>
        <a:lstStyle/>
        <a:p>
          <a:endParaRPr lang="en-US"/>
        </a:p>
      </dgm:t>
    </dgm:pt>
    <dgm:pt modelId="{1B92C4BF-AE47-C243-A2C6-102435365A0A}" type="pres">
      <dgm:prSet presAssocID="{94C7909B-1FB0-794C-B3E6-9EDBE518D226}" presName="extraNode" presStyleLbl="node1" presStyleIdx="0" presStyleCnt="3"/>
      <dgm:spPr/>
    </dgm:pt>
    <dgm:pt modelId="{FFA1F8A4-D9FC-C44A-BE73-1366A4B128CC}" type="pres">
      <dgm:prSet presAssocID="{94C7909B-1FB0-794C-B3E6-9EDBE518D226}" presName="dstNode" presStyleLbl="node1" presStyleIdx="0" presStyleCnt="3"/>
      <dgm:spPr/>
    </dgm:pt>
    <dgm:pt modelId="{D98A76FF-01B6-A742-8B73-274507AA700B}" type="pres">
      <dgm:prSet presAssocID="{F8FB7FEF-CBA1-BE40-AE65-F4CFDD2A89D8}" presName="text_1" presStyleLbl="node1" presStyleIdx="0" presStyleCnt="3" custScaleY="136724">
        <dgm:presLayoutVars>
          <dgm:bulletEnabled val="1"/>
        </dgm:presLayoutVars>
      </dgm:prSet>
      <dgm:spPr/>
      <dgm:t>
        <a:bodyPr/>
        <a:lstStyle/>
        <a:p>
          <a:endParaRPr lang="en-US"/>
        </a:p>
      </dgm:t>
    </dgm:pt>
    <dgm:pt modelId="{97769E65-CA8B-8948-BCD4-F718AA55E5A2}" type="pres">
      <dgm:prSet presAssocID="{F8FB7FEF-CBA1-BE40-AE65-F4CFDD2A89D8}" presName="accent_1" presStyleCnt="0"/>
      <dgm:spPr/>
    </dgm:pt>
    <dgm:pt modelId="{CEC50CEA-C03B-0043-8793-2E39C6AC8A60}" type="pres">
      <dgm:prSet presAssocID="{F8FB7FEF-CBA1-BE40-AE65-F4CFDD2A89D8}" presName="accentRepeatNode" presStyleLbl="solidFgAcc1" presStyleIdx="0" presStyleCnt="3"/>
      <dgm:spPr/>
    </dgm:pt>
    <dgm:pt modelId="{6506F223-6DAC-EF4C-9BF7-28BF1C7A5171}" type="pres">
      <dgm:prSet presAssocID="{ACD970D2-1647-AB48-8986-B44FA00FFF8D}" presName="text_2" presStyleLbl="node1" presStyleIdx="1" presStyleCnt="3">
        <dgm:presLayoutVars>
          <dgm:bulletEnabled val="1"/>
        </dgm:presLayoutVars>
      </dgm:prSet>
      <dgm:spPr/>
      <dgm:t>
        <a:bodyPr/>
        <a:lstStyle/>
        <a:p>
          <a:endParaRPr lang="en-US"/>
        </a:p>
      </dgm:t>
    </dgm:pt>
    <dgm:pt modelId="{0E5B45C3-DE92-FE4B-9FA4-A5C73116DA95}" type="pres">
      <dgm:prSet presAssocID="{ACD970D2-1647-AB48-8986-B44FA00FFF8D}" presName="accent_2" presStyleCnt="0"/>
      <dgm:spPr/>
    </dgm:pt>
    <dgm:pt modelId="{BE78730B-327B-974F-BB23-DAE7FD139B33}" type="pres">
      <dgm:prSet presAssocID="{ACD970D2-1647-AB48-8986-B44FA00FFF8D}" presName="accentRepeatNode" presStyleLbl="solidFgAcc1" presStyleIdx="1" presStyleCnt="3"/>
      <dgm:spPr/>
    </dgm:pt>
    <dgm:pt modelId="{4439A5A4-CAE8-9041-BC63-46C22EDFD4F6}" type="pres">
      <dgm:prSet presAssocID="{F319B988-99E0-DA45-8C65-8CE0A8AED0C3}" presName="text_3" presStyleLbl="node1" presStyleIdx="2" presStyleCnt="3">
        <dgm:presLayoutVars>
          <dgm:bulletEnabled val="1"/>
        </dgm:presLayoutVars>
      </dgm:prSet>
      <dgm:spPr/>
      <dgm:t>
        <a:bodyPr/>
        <a:lstStyle/>
        <a:p>
          <a:endParaRPr lang="en-US"/>
        </a:p>
      </dgm:t>
    </dgm:pt>
    <dgm:pt modelId="{8598D78B-9189-9942-9242-799C4F4EB4B3}" type="pres">
      <dgm:prSet presAssocID="{F319B988-99E0-DA45-8C65-8CE0A8AED0C3}" presName="accent_3" presStyleCnt="0"/>
      <dgm:spPr/>
    </dgm:pt>
    <dgm:pt modelId="{792DA8E1-9184-2744-9994-FF9C0146D52D}" type="pres">
      <dgm:prSet presAssocID="{F319B988-99E0-DA45-8C65-8CE0A8AED0C3}" presName="accentRepeatNode" presStyleLbl="solidFgAcc1" presStyleIdx="2" presStyleCnt="3"/>
      <dgm:spPr/>
    </dgm:pt>
  </dgm:ptLst>
  <dgm:cxnLst>
    <dgm:cxn modelId="{F0FA7700-D53C-2244-835B-73BC2C60835F}" srcId="{94C7909B-1FB0-794C-B3E6-9EDBE518D226}" destId="{ACD970D2-1647-AB48-8986-B44FA00FFF8D}" srcOrd="1" destOrd="0" parTransId="{E055F2E4-FE3B-0146-886F-5E1CA1701FA4}" sibTransId="{DD82F04E-AA60-3D4E-8253-4C8529F493E6}"/>
    <dgm:cxn modelId="{63107F04-AAE6-614C-BB5C-6814E91E88C4}" srcId="{94C7909B-1FB0-794C-B3E6-9EDBE518D226}" destId="{F319B988-99E0-DA45-8C65-8CE0A8AED0C3}" srcOrd="2" destOrd="0" parTransId="{6A0F85C1-7E08-A245-9507-60DB24E0560D}" sibTransId="{8C49C847-23B3-624F-81C3-681C0E9B9ACB}"/>
    <dgm:cxn modelId="{471CC1FC-9EBF-45DA-B4AC-9B085AFB35C0}" type="presOf" srcId="{94C7909B-1FB0-794C-B3E6-9EDBE518D226}" destId="{C2B70010-1CC0-3343-9D8B-B2E0B2D5A6FA}" srcOrd="0" destOrd="0" presId="urn:microsoft.com/office/officeart/2008/layout/VerticalCurvedList"/>
    <dgm:cxn modelId="{CCA4C233-2921-6F42-9826-18F231917C36}" srcId="{94C7909B-1FB0-794C-B3E6-9EDBE518D226}" destId="{F8FB7FEF-CBA1-BE40-AE65-F4CFDD2A89D8}" srcOrd="0" destOrd="0" parTransId="{4D27FDBF-DDDC-9E46-883C-102016C0264A}" sibTransId="{F3F8B3EF-18BE-AC4A-9E6A-59C423B2CD7F}"/>
    <dgm:cxn modelId="{AD25A381-1C0B-4268-B4F2-328A3C13FFD6}" type="presOf" srcId="{F8FB7FEF-CBA1-BE40-AE65-F4CFDD2A89D8}" destId="{D98A76FF-01B6-A742-8B73-274507AA700B}" srcOrd="0" destOrd="0" presId="urn:microsoft.com/office/officeart/2008/layout/VerticalCurvedList"/>
    <dgm:cxn modelId="{77D9A005-19EB-4068-A555-AD2B71A3862A}" type="presOf" srcId="{F319B988-99E0-DA45-8C65-8CE0A8AED0C3}" destId="{4439A5A4-CAE8-9041-BC63-46C22EDFD4F6}" srcOrd="0" destOrd="0" presId="urn:microsoft.com/office/officeart/2008/layout/VerticalCurvedList"/>
    <dgm:cxn modelId="{F832800F-77B4-4B33-B69C-A7045BDEC598}" type="presOf" srcId="{ACD970D2-1647-AB48-8986-B44FA00FFF8D}" destId="{6506F223-6DAC-EF4C-9BF7-28BF1C7A5171}" srcOrd="0" destOrd="0" presId="urn:microsoft.com/office/officeart/2008/layout/VerticalCurvedList"/>
    <dgm:cxn modelId="{049FBA43-4CD5-489E-8CB8-57DB3D9CD39C}" type="presOf" srcId="{F3F8B3EF-18BE-AC4A-9E6A-59C423B2CD7F}" destId="{73C3D587-0F21-8141-B9CB-B771E5B50595}" srcOrd="0" destOrd="0" presId="urn:microsoft.com/office/officeart/2008/layout/VerticalCurvedList"/>
    <dgm:cxn modelId="{41724B68-5FE9-4341-AD1A-449D5281EF93}" type="presParOf" srcId="{C2B70010-1CC0-3343-9D8B-B2E0B2D5A6FA}" destId="{EB35A1AF-50DE-2E45-8D12-4D31A6B57044}" srcOrd="0" destOrd="0" presId="urn:microsoft.com/office/officeart/2008/layout/VerticalCurvedList"/>
    <dgm:cxn modelId="{440F80F8-1454-431E-9512-3756D1A87EDC}" type="presParOf" srcId="{EB35A1AF-50DE-2E45-8D12-4D31A6B57044}" destId="{AFA05762-9593-5E41-B6CC-1DF4433001E6}" srcOrd="0" destOrd="0" presId="urn:microsoft.com/office/officeart/2008/layout/VerticalCurvedList"/>
    <dgm:cxn modelId="{97F3B7ED-AC62-4B98-8FBE-C2FF94CA138B}" type="presParOf" srcId="{AFA05762-9593-5E41-B6CC-1DF4433001E6}" destId="{8C69391C-EE62-A44E-B119-57CB07DEC69A}" srcOrd="0" destOrd="0" presId="urn:microsoft.com/office/officeart/2008/layout/VerticalCurvedList"/>
    <dgm:cxn modelId="{841D3363-9A58-4219-B2D7-C798268586A6}" type="presParOf" srcId="{AFA05762-9593-5E41-B6CC-1DF4433001E6}" destId="{73C3D587-0F21-8141-B9CB-B771E5B50595}" srcOrd="1" destOrd="0" presId="urn:microsoft.com/office/officeart/2008/layout/VerticalCurvedList"/>
    <dgm:cxn modelId="{5A9FF34B-8123-42CA-A18F-BFFDE065AEDC}" type="presParOf" srcId="{AFA05762-9593-5E41-B6CC-1DF4433001E6}" destId="{1B92C4BF-AE47-C243-A2C6-102435365A0A}" srcOrd="2" destOrd="0" presId="urn:microsoft.com/office/officeart/2008/layout/VerticalCurvedList"/>
    <dgm:cxn modelId="{D0043883-E104-4660-A1E7-A4474F95C6E1}" type="presParOf" srcId="{AFA05762-9593-5E41-B6CC-1DF4433001E6}" destId="{FFA1F8A4-D9FC-C44A-BE73-1366A4B128CC}" srcOrd="3" destOrd="0" presId="urn:microsoft.com/office/officeart/2008/layout/VerticalCurvedList"/>
    <dgm:cxn modelId="{4BCC09C1-4AF3-439A-9F3E-BF6D70169C7B}" type="presParOf" srcId="{EB35A1AF-50DE-2E45-8D12-4D31A6B57044}" destId="{D98A76FF-01B6-A742-8B73-274507AA700B}" srcOrd="1" destOrd="0" presId="urn:microsoft.com/office/officeart/2008/layout/VerticalCurvedList"/>
    <dgm:cxn modelId="{D9D78448-EEE1-4D0F-9BBC-5FD62F0D526F}" type="presParOf" srcId="{EB35A1AF-50DE-2E45-8D12-4D31A6B57044}" destId="{97769E65-CA8B-8948-BCD4-F718AA55E5A2}" srcOrd="2" destOrd="0" presId="urn:microsoft.com/office/officeart/2008/layout/VerticalCurvedList"/>
    <dgm:cxn modelId="{A04188E9-98F4-43B0-91BA-687070B55E47}" type="presParOf" srcId="{97769E65-CA8B-8948-BCD4-F718AA55E5A2}" destId="{CEC50CEA-C03B-0043-8793-2E39C6AC8A60}" srcOrd="0" destOrd="0" presId="urn:microsoft.com/office/officeart/2008/layout/VerticalCurvedList"/>
    <dgm:cxn modelId="{788219A4-6F73-44C4-BC66-624753083EA5}" type="presParOf" srcId="{EB35A1AF-50DE-2E45-8D12-4D31A6B57044}" destId="{6506F223-6DAC-EF4C-9BF7-28BF1C7A5171}" srcOrd="3" destOrd="0" presId="urn:microsoft.com/office/officeart/2008/layout/VerticalCurvedList"/>
    <dgm:cxn modelId="{9CB09610-2C5D-4C30-ADFA-40087C603C5D}" type="presParOf" srcId="{EB35A1AF-50DE-2E45-8D12-4D31A6B57044}" destId="{0E5B45C3-DE92-FE4B-9FA4-A5C73116DA95}" srcOrd="4" destOrd="0" presId="urn:microsoft.com/office/officeart/2008/layout/VerticalCurvedList"/>
    <dgm:cxn modelId="{7216F4F9-4B86-43DE-8F4F-17BB5E029141}" type="presParOf" srcId="{0E5B45C3-DE92-FE4B-9FA4-A5C73116DA95}" destId="{BE78730B-327B-974F-BB23-DAE7FD139B33}" srcOrd="0" destOrd="0" presId="urn:microsoft.com/office/officeart/2008/layout/VerticalCurvedList"/>
    <dgm:cxn modelId="{72107603-D919-4E53-BF57-AFB350260A51}" type="presParOf" srcId="{EB35A1AF-50DE-2E45-8D12-4D31A6B57044}" destId="{4439A5A4-CAE8-9041-BC63-46C22EDFD4F6}" srcOrd="5" destOrd="0" presId="urn:microsoft.com/office/officeart/2008/layout/VerticalCurvedList"/>
    <dgm:cxn modelId="{7D8ADF51-E4F4-46B5-96D9-F6341350E2D2}" type="presParOf" srcId="{EB35A1AF-50DE-2E45-8D12-4D31A6B57044}" destId="{8598D78B-9189-9942-9242-799C4F4EB4B3}" srcOrd="6" destOrd="0" presId="urn:microsoft.com/office/officeart/2008/layout/VerticalCurvedList"/>
    <dgm:cxn modelId="{6049A3CD-74B6-4874-9CB0-D47A647BF4CF}" type="presParOf" srcId="{8598D78B-9189-9942-9242-799C4F4EB4B3}" destId="{792DA8E1-9184-2744-9994-FF9C0146D52D}" srcOrd="0" destOrd="0" presId="urn:microsoft.com/office/officeart/2008/layout/VerticalCurvedLis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19ECCD-E64C-C14A-B23E-0E643C398F20}" type="doc">
      <dgm:prSet loTypeId="urn:microsoft.com/office/officeart/2005/8/layout/radial6" loCatId="" qsTypeId="urn:microsoft.com/office/officeart/2005/8/quickstyle/simple4" qsCatId="simple" csTypeId="urn:microsoft.com/office/officeart/2005/8/colors/colorful1" csCatId="colorful" phldr="1"/>
      <dgm:spPr/>
      <dgm:t>
        <a:bodyPr/>
        <a:lstStyle/>
        <a:p>
          <a:endParaRPr lang="en-US"/>
        </a:p>
      </dgm:t>
    </dgm:pt>
    <dgm:pt modelId="{C2A9A5C5-9920-DD4E-9701-290F25963EE7}" type="pres">
      <dgm:prSet presAssocID="{8519ECCD-E64C-C14A-B23E-0E643C398F20}" presName="Name0" presStyleCnt="0">
        <dgm:presLayoutVars>
          <dgm:chMax val="1"/>
          <dgm:dir/>
          <dgm:animLvl val="ctr"/>
          <dgm:resizeHandles val="exact"/>
        </dgm:presLayoutVars>
      </dgm:prSet>
      <dgm:spPr/>
      <dgm:t>
        <a:bodyPr/>
        <a:lstStyle/>
        <a:p>
          <a:endParaRPr lang="en-US"/>
        </a:p>
      </dgm:t>
    </dgm:pt>
  </dgm:ptLst>
  <dgm:cxnLst>
    <dgm:cxn modelId="{18A44BEB-A2B5-4F7E-B495-31712062AFC7}" type="presOf" srcId="{8519ECCD-E64C-C14A-B23E-0E643C398F20}" destId="{C2A9A5C5-9920-DD4E-9701-290F25963EE7}" srcOrd="0"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C7909B-1FB0-794C-B3E6-9EDBE518D226}" type="doc">
      <dgm:prSet loTypeId="urn:microsoft.com/office/officeart/2008/layout/VerticalCurvedList" loCatId="" qsTypeId="urn:microsoft.com/office/officeart/2005/8/quickstyle/simple4" qsCatId="simple" csTypeId="urn:microsoft.com/office/officeart/2005/8/colors/accent2_2" csCatId="accent2" phldr="1"/>
      <dgm:spPr/>
      <dgm:t>
        <a:bodyPr/>
        <a:lstStyle/>
        <a:p>
          <a:endParaRPr lang="en-US"/>
        </a:p>
      </dgm:t>
    </dgm:pt>
    <dgm:pt modelId="{F8FB7FEF-CBA1-BE40-AE65-F4CFDD2A89D8}">
      <dgm:prSet phldrT="[Text]"/>
      <dgm:spPr/>
      <dgm:t>
        <a:bodyPr/>
        <a:lstStyle/>
        <a:p>
          <a:r>
            <a:rPr lang="en-US" dirty="0" smtClean="0"/>
            <a:t>Goal 16.2: Child abuse</a:t>
          </a:r>
        </a:p>
        <a:p>
          <a:r>
            <a:rPr lang="en-US" dirty="0" smtClean="0"/>
            <a:t> Goal 8.7: Forced </a:t>
          </a:r>
          <a:r>
            <a:rPr lang="en-US" dirty="0" err="1" smtClean="0"/>
            <a:t>Labour</a:t>
          </a:r>
          <a:endParaRPr lang="en-US" dirty="0" smtClean="0"/>
        </a:p>
      </dgm:t>
    </dgm:pt>
    <dgm:pt modelId="{4D27FDBF-DDDC-9E46-883C-102016C0264A}" type="parTrans" cxnId="{CCA4C233-2921-6F42-9826-18F231917C36}">
      <dgm:prSet/>
      <dgm:spPr/>
      <dgm:t>
        <a:bodyPr/>
        <a:lstStyle/>
        <a:p>
          <a:endParaRPr lang="en-US"/>
        </a:p>
      </dgm:t>
    </dgm:pt>
    <dgm:pt modelId="{F3F8B3EF-18BE-AC4A-9E6A-59C423B2CD7F}" type="sibTrans" cxnId="{CCA4C233-2921-6F42-9826-18F231917C36}">
      <dgm:prSet/>
      <dgm:spPr/>
      <dgm:t>
        <a:bodyPr/>
        <a:lstStyle/>
        <a:p>
          <a:endParaRPr lang="en-US"/>
        </a:p>
      </dgm:t>
    </dgm:pt>
    <dgm:pt modelId="{ACD970D2-1647-AB48-8986-B44FA00FFF8D}">
      <dgm:prSet phldrT="[Text]"/>
      <dgm:spPr/>
      <dgm:t>
        <a:bodyPr/>
        <a:lstStyle/>
        <a:p>
          <a:r>
            <a:rPr lang="en-US" dirty="0" smtClean="0"/>
            <a:t>Goal 10.7:  Orderly Migration</a:t>
          </a:r>
          <a:endParaRPr lang="en-US" dirty="0"/>
        </a:p>
      </dgm:t>
    </dgm:pt>
    <dgm:pt modelId="{E055F2E4-FE3B-0146-886F-5E1CA1701FA4}" type="parTrans" cxnId="{F0FA7700-D53C-2244-835B-73BC2C60835F}">
      <dgm:prSet/>
      <dgm:spPr/>
      <dgm:t>
        <a:bodyPr/>
        <a:lstStyle/>
        <a:p>
          <a:endParaRPr lang="en-US"/>
        </a:p>
      </dgm:t>
    </dgm:pt>
    <dgm:pt modelId="{DD82F04E-AA60-3D4E-8253-4C8529F493E6}" type="sibTrans" cxnId="{F0FA7700-D53C-2244-835B-73BC2C60835F}">
      <dgm:prSet/>
      <dgm:spPr/>
      <dgm:t>
        <a:bodyPr/>
        <a:lstStyle/>
        <a:p>
          <a:endParaRPr lang="en-US"/>
        </a:p>
      </dgm:t>
    </dgm:pt>
    <dgm:pt modelId="{F319B988-99E0-DA45-8C65-8CE0A8AED0C3}">
      <dgm:prSet phldrT="[Text]"/>
      <dgm:spPr/>
      <dgm:t>
        <a:bodyPr/>
        <a:lstStyle/>
        <a:p>
          <a:r>
            <a:rPr lang="en-US" dirty="0" smtClean="0"/>
            <a:t>Goal 5.2: violence against women</a:t>
          </a:r>
          <a:endParaRPr lang="en-US" dirty="0"/>
        </a:p>
      </dgm:t>
    </dgm:pt>
    <dgm:pt modelId="{6A0F85C1-7E08-A245-9507-60DB24E0560D}" type="parTrans" cxnId="{63107F04-AAE6-614C-BB5C-6814E91E88C4}">
      <dgm:prSet/>
      <dgm:spPr/>
      <dgm:t>
        <a:bodyPr/>
        <a:lstStyle/>
        <a:p>
          <a:endParaRPr lang="en-US"/>
        </a:p>
      </dgm:t>
    </dgm:pt>
    <dgm:pt modelId="{8C49C847-23B3-624F-81C3-681C0E9B9ACB}" type="sibTrans" cxnId="{63107F04-AAE6-614C-BB5C-6814E91E88C4}">
      <dgm:prSet/>
      <dgm:spPr/>
      <dgm:t>
        <a:bodyPr/>
        <a:lstStyle/>
        <a:p>
          <a:endParaRPr lang="en-US"/>
        </a:p>
      </dgm:t>
    </dgm:pt>
    <dgm:pt modelId="{C2B70010-1CC0-3343-9D8B-B2E0B2D5A6FA}" type="pres">
      <dgm:prSet presAssocID="{94C7909B-1FB0-794C-B3E6-9EDBE518D226}" presName="Name0" presStyleCnt="0">
        <dgm:presLayoutVars>
          <dgm:chMax val="7"/>
          <dgm:chPref val="7"/>
          <dgm:dir/>
        </dgm:presLayoutVars>
      </dgm:prSet>
      <dgm:spPr/>
      <dgm:t>
        <a:bodyPr/>
        <a:lstStyle/>
        <a:p>
          <a:endParaRPr lang="en-US"/>
        </a:p>
      </dgm:t>
    </dgm:pt>
    <dgm:pt modelId="{EB35A1AF-50DE-2E45-8D12-4D31A6B57044}" type="pres">
      <dgm:prSet presAssocID="{94C7909B-1FB0-794C-B3E6-9EDBE518D226}" presName="Name1" presStyleCnt="0"/>
      <dgm:spPr/>
    </dgm:pt>
    <dgm:pt modelId="{AFA05762-9593-5E41-B6CC-1DF4433001E6}" type="pres">
      <dgm:prSet presAssocID="{94C7909B-1FB0-794C-B3E6-9EDBE518D226}" presName="cycle" presStyleCnt="0"/>
      <dgm:spPr/>
    </dgm:pt>
    <dgm:pt modelId="{8C69391C-EE62-A44E-B119-57CB07DEC69A}" type="pres">
      <dgm:prSet presAssocID="{94C7909B-1FB0-794C-B3E6-9EDBE518D226}" presName="srcNode" presStyleLbl="node1" presStyleIdx="0" presStyleCnt="3"/>
      <dgm:spPr/>
    </dgm:pt>
    <dgm:pt modelId="{73C3D587-0F21-8141-B9CB-B771E5B50595}" type="pres">
      <dgm:prSet presAssocID="{94C7909B-1FB0-794C-B3E6-9EDBE518D226}" presName="conn" presStyleLbl="parChTrans1D2" presStyleIdx="0" presStyleCnt="1"/>
      <dgm:spPr/>
      <dgm:t>
        <a:bodyPr/>
        <a:lstStyle/>
        <a:p>
          <a:endParaRPr lang="en-US"/>
        </a:p>
      </dgm:t>
    </dgm:pt>
    <dgm:pt modelId="{1B92C4BF-AE47-C243-A2C6-102435365A0A}" type="pres">
      <dgm:prSet presAssocID="{94C7909B-1FB0-794C-B3E6-9EDBE518D226}" presName="extraNode" presStyleLbl="node1" presStyleIdx="0" presStyleCnt="3"/>
      <dgm:spPr/>
    </dgm:pt>
    <dgm:pt modelId="{FFA1F8A4-D9FC-C44A-BE73-1366A4B128CC}" type="pres">
      <dgm:prSet presAssocID="{94C7909B-1FB0-794C-B3E6-9EDBE518D226}" presName="dstNode" presStyleLbl="node1" presStyleIdx="0" presStyleCnt="3"/>
      <dgm:spPr/>
    </dgm:pt>
    <dgm:pt modelId="{D98A76FF-01B6-A742-8B73-274507AA700B}" type="pres">
      <dgm:prSet presAssocID="{F8FB7FEF-CBA1-BE40-AE65-F4CFDD2A89D8}" presName="text_1" presStyleLbl="node1" presStyleIdx="0" presStyleCnt="3">
        <dgm:presLayoutVars>
          <dgm:bulletEnabled val="1"/>
        </dgm:presLayoutVars>
      </dgm:prSet>
      <dgm:spPr/>
      <dgm:t>
        <a:bodyPr/>
        <a:lstStyle/>
        <a:p>
          <a:endParaRPr lang="en-US"/>
        </a:p>
      </dgm:t>
    </dgm:pt>
    <dgm:pt modelId="{97769E65-CA8B-8948-BCD4-F718AA55E5A2}" type="pres">
      <dgm:prSet presAssocID="{F8FB7FEF-CBA1-BE40-AE65-F4CFDD2A89D8}" presName="accent_1" presStyleCnt="0"/>
      <dgm:spPr/>
    </dgm:pt>
    <dgm:pt modelId="{CEC50CEA-C03B-0043-8793-2E39C6AC8A60}" type="pres">
      <dgm:prSet presAssocID="{F8FB7FEF-CBA1-BE40-AE65-F4CFDD2A89D8}" presName="accentRepeatNode" presStyleLbl="solidFgAcc1" presStyleIdx="0" presStyleCnt="3"/>
      <dgm:spPr/>
    </dgm:pt>
    <dgm:pt modelId="{6506F223-6DAC-EF4C-9BF7-28BF1C7A5171}" type="pres">
      <dgm:prSet presAssocID="{ACD970D2-1647-AB48-8986-B44FA00FFF8D}" presName="text_2" presStyleLbl="node1" presStyleIdx="1" presStyleCnt="3">
        <dgm:presLayoutVars>
          <dgm:bulletEnabled val="1"/>
        </dgm:presLayoutVars>
      </dgm:prSet>
      <dgm:spPr/>
      <dgm:t>
        <a:bodyPr/>
        <a:lstStyle/>
        <a:p>
          <a:endParaRPr lang="en-US"/>
        </a:p>
      </dgm:t>
    </dgm:pt>
    <dgm:pt modelId="{0E5B45C3-DE92-FE4B-9FA4-A5C73116DA95}" type="pres">
      <dgm:prSet presAssocID="{ACD970D2-1647-AB48-8986-B44FA00FFF8D}" presName="accent_2" presStyleCnt="0"/>
      <dgm:spPr/>
    </dgm:pt>
    <dgm:pt modelId="{BE78730B-327B-974F-BB23-DAE7FD139B33}" type="pres">
      <dgm:prSet presAssocID="{ACD970D2-1647-AB48-8986-B44FA00FFF8D}" presName="accentRepeatNode" presStyleLbl="solidFgAcc1" presStyleIdx="1" presStyleCnt="3"/>
      <dgm:spPr/>
    </dgm:pt>
    <dgm:pt modelId="{4439A5A4-CAE8-9041-BC63-46C22EDFD4F6}" type="pres">
      <dgm:prSet presAssocID="{F319B988-99E0-DA45-8C65-8CE0A8AED0C3}" presName="text_3" presStyleLbl="node1" presStyleIdx="2" presStyleCnt="3">
        <dgm:presLayoutVars>
          <dgm:bulletEnabled val="1"/>
        </dgm:presLayoutVars>
      </dgm:prSet>
      <dgm:spPr/>
      <dgm:t>
        <a:bodyPr/>
        <a:lstStyle/>
        <a:p>
          <a:endParaRPr lang="en-US"/>
        </a:p>
      </dgm:t>
    </dgm:pt>
    <dgm:pt modelId="{8598D78B-9189-9942-9242-799C4F4EB4B3}" type="pres">
      <dgm:prSet presAssocID="{F319B988-99E0-DA45-8C65-8CE0A8AED0C3}" presName="accent_3" presStyleCnt="0"/>
      <dgm:spPr/>
    </dgm:pt>
    <dgm:pt modelId="{792DA8E1-9184-2744-9994-FF9C0146D52D}" type="pres">
      <dgm:prSet presAssocID="{F319B988-99E0-DA45-8C65-8CE0A8AED0C3}" presName="accentRepeatNode" presStyleLbl="solidFgAcc1" presStyleIdx="2" presStyleCnt="3"/>
      <dgm:spPr/>
    </dgm:pt>
  </dgm:ptLst>
  <dgm:cxnLst>
    <dgm:cxn modelId="{F0FA7700-D53C-2244-835B-73BC2C60835F}" srcId="{94C7909B-1FB0-794C-B3E6-9EDBE518D226}" destId="{ACD970D2-1647-AB48-8986-B44FA00FFF8D}" srcOrd="1" destOrd="0" parTransId="{E055F2E4-FE3B-0146-886F-5E1CA1701FA4}" sibTransId="{DD82F04E-AA60-3D4E-8253-4C8529F493E6}"/>
    <dgm:cxn modelId="{678BB147-DB49-4401-889B-11B5108AC96B}" type="presOf" srcId="{F319B988-99E0-DA45-8C65-8CE0A8AED0C3}" destId="{4439A5A4-CAE8-9041-BC63-46C22EDFD4F6}" srcOrd="0" destOrd="0" presId="urn:microsoft.com/office/officeart/2008/layout/VerticalCurvedList"/>
    <dgm:cxn modelId="{63107F04-AAE6-614C-BB5C-6814E91E88C4}" srcId="{94C7909B-1FB0-794C-B3E6-9EDBE518D226}" destId="{F319B988-99E0-DA45-8C65-8CE0A8AED0C3}" srcOrd="2" destOrd="0" parTransId="{6A0F85C1-7E08-A245-9507-60DB24E0560D}" sibTransId="{8C49C847-23B3-624F-81C3-681C0E9B9ACB}"/>
    <dgm:cxn modelId="{97F8879B-138A-4D38-9A35-42A339840087}" type="presOf" srcId="{ACD970D2-1647-AB48-8986-B44FA00FFF8D}" destId="{6506F223-6DAC-EF4C-9BF7-28BF1C7A5171}" srcOrd="0" destOrd="0" presId="urn:microsoft.com/office/officeart/2008/layout/VerticalCurvedList"/>
    <dgm:cxn modelId="{CCA4C233-2921-6F42-9826-18F231917C36}" srcId="{94C7909B-1FB0-794C-B3E6-9EDBE518D226}" destId="{F8FB7FEF-CBA1-BE40-AE65-F4CFDD2A89D8}" srcOrd="0" destOrd="0" parTransId="{4D27FDBF-DDDC-9E46-883C-102016C0264A}" sibTransId="{F3F8B3EF-18BE-AC4A-9E6A-59C423B2CD7F}"/>
    <dgm:cxn modelId="{CDF03C33-C50A-4177-9EFB-2A3FE3CE3ED6}" type="presOf" srcId="{F8FB7FEF-CBA1-BE40-AE65-F4CFDD2A89D8}" destId="{D98A76FF-01B6-A742-8B73-274507AA700B}" srcOrd="0" destOrd="0" presId="urn:microsoft.com/office/officeart/2008/layout/VerticalCurvedList"/>
    <dgm:cxn modelId="{B7CC4685-B2BA-4F68-A30F-6388D69463C5}" type="presOf" srcId="{94C7909B-1FB0-794C-B3E6-9EDBE518D226}" destId="{C2B70010-1CC0-3343-9D8B-B2E0B2D5A6FA}" srcOrd="0" destOrd="0" presId="urn:microsoft.com/office/officeart/2008/layout/VerticalCurvedList"/>
    <dgm:cxn modelId="{1D5972E7-9305-4B87-9392-AFCB62B22493}" type="presOf" srcId="{F3F8B3EF-18BE-AC4A-9E6A-59C423B2CD7F}" destId="{73C3D587-0F21-8141-B9CB-B771E5B50595}" srcOrd="0" destOrd="0" presId="urn:microsoft.com/office/officeart/2008/layout/VerticalCurvedList"/>
    <dgm:cxn modelId="{FC4D8FA7-91DA-42B4-BD87-6ABA620B61B8}" type="presParOf" srcId="{C2B70010-1CC0-3343-9D8B-B2E0B2D5A6FA}" destId="{EB35A1AF-50DE-2E45-8D12-4D31A6B57044}" srcOrd="0" destOrd="0" presId="urn:microsoft.com/office/officeart/2008/layout/VerticalCurvedList"/>
    <dgm:cxn modelId="{0452E60E-0B1A-4198-93F3-B8BFE5FB45B0}" type="presParOf" srcId="{EB35A1AF-50DE-2E45-8D12-4D31A6B57044}" destId="{AFA05762-9593-5E41-B6CC-1DF4433001E6}" srcOrd="0" destOrd="0" presId="urn:microsoft.com/office/officeart/2008/layout/VerticalCurvedList"/>
    <dgm:cxn modelId="{AFBD6616-1AB9-4B33-ACE4-828D8F7326AB}" type="presParOf" srcId="{AFA05762-9593-5E41-B6CC-1DF4433001E6}" destId="{8C69391C-EE62-A44E-B119-57CB07DEC69A}" srcOrd="0" destOrd="0" presId="urn:microsoft.com/office/officeart/2008/layout/VerticalCurvedList"/>
    <dgm:cxn modelId="{7CBA3DAF-49E0-4AFE-9E68-AFF33F225ABB}" type="presParOf" srcId="{AFA05762-9593-5E41-B6CC-1DF4433001E6}" destId="{73C3D587-0F21-8141-B9CB-B771E5B50595}" srcOrd="1" destOrd="0" presId="urn:microsoft.com/office/officeart/2008/layout/VerticalCurvedList"/>
    <dgm:cxn modelId="{79EADC6F-DC8E-4A15-BC03-7AD4A32FEF59}" type="presParOf" srcId="{AFA05762-9593-5E41-B6CC-1DF4433001E6}" destId="{1B92C4BF-AE47-C243-A2C6-102435365A0A}" srcOrd="2" destOrd="0" presId="urn:microsoft.com/office/officeart/2008/layout/VerticalCurvedList"/>
    <dgm:cxn modelId="{AFED6AA4-2A17-41A9-A2B0-142C5F0036A2}" type="presParOf" srcId="{AFA05762-9593-5E41-B6CC-1DF4433001E6}" destId="{FFA1F8A4-D9FC-C44A-BE73-1366A4B128CC}" srcOrd="3" destOrd="0" presId="urn:microsoft.com/office/officeart/2008/layout/VerticalCurvedList"/>
    <dgm:cxn modelId="{14A51A85-0C40-49CA-9992-EE541E7BB10A}" type="presParOf" srcId="{EB35A1AF-50DE-2E45-8D12-4D31A6B57044}" destId="{D98A76FF-01B6-A742-8B73-274507AA700B}" srcOrd="1" destOrd="0" presId="urn:microsoft.com/office/officeart/2008/layout/VerticalCurvedList"/>
    <dgm:cxn modelId="{C59223EF-4724-4D1C-9D24-9E50310A9AE3}" type="presParOf" srcId="{EB35A1AF-50DE-2E45-8D12-4D31A6B57044}" destId="{97769E65-CA8B-8948-BCD4-F718AA55E5A2}" srcOrd="2" destOrd="0" presId="urn:microsoft.com/office/officeart/2008/layout/VerticalCurvedList"/>
    <dgm:cxn modelId="{DE2CBB4D-A363-4E4E-B2DA-0FCE3A6086B3}" type="presParOf" srcId="{97769E65-CA8B-8948-BCD4-F718AA55E5A2}" destId="{CEC50CEA-C03B-0043-8793-2E39C6AC8A60}" srcOrd="0" destOrd="0" presId="urn:microsoft.com/office/officeart/2008/layout/VerticalCurvedList"/>
    <dgm:cxn modelId="{F0480102-CABE-482D-A6F8-5B849D772C85}" type="presParOf" srcId="{EB35A1AF-50DE-2E45-8D12-4D31A6B57044}" destId="{6506F223-6DAC-EF4C-9BF7-28BF1C7A5171}" srcOrd="3" destOrd="0" presId="urn:microsoft.com/office/officeart/2008/layout/VerticalCurvedList"/>
    <dgm:cxn modelId="{7D752BC2-3D45-4A41-B62B-254D7EB997D7}" type="presParOf" srcId="{EB35A1AF-50DE-2E45-8D12-4D31A6B57044}" destId="{0E5B45C3-DE92-FE4B-9FA4-A5C73116DA95}" srcOrd="4" destOrd="0" presId="urn:microsoft.com/office/officeart/2008/layout/VerticalCurvedList"/>
    <dgm:cxn modelId="{86243A40-BC5C-4D29-B6A1-F1962E811211}" type="presParOf" srcId="{0E5B45C3-DE92-FE4B-9FA4-A5C73116DA95}" destId="{BE78730B-327B-974F-BB23-DAE7FD139B33}" srcOrd="0" destOrd="0" presId="urn:microsoft.com/office/officeart/2008/layout/VerticalCurvedList"/>
    <dgm:cxn modelId="{F1FD6199-1138-4495-B9E7-D12A1D3EDC6E}" type="presParOf" srcId="{EB35A1AF-50DE-2E45-8D12-4D31A6B57044}" destId="{4439A5A4-CAE8-9041-BC63-46C22EDFD4F6}" srcOrd="5" destOrd="0" presId="urn:microsoft.com/office/officeart/2008/layout/VerticalCurvedList"/>
    <dgm:cxn modelId="{D9C538BB-4398-4F8A-A404-E09BEEA68E2B}" type="presParOf" srcId="{EB35A1AF-50DE-2E45-8D12-4D31A6B57044}" destId="{8598D78B-9189-9942-9242-799C4F4EB4B3}" srcOrd="6" destOrd="0" presId="urn:microsoft.com/office/officeart/2008/layout/VerticalCurvedList"/>
    <dgm:cxn modelId="{624046AA-F2E1-4091-B27F-E96FD525C12F}" type="presParOf" srcId="{8598D78B-9189-9942-9242-799C4F4EB4B3}" destId="{792DA8E1-9184-2744-9994-FF9C0146D52D}" srcOrd="0" destOrd="0" presId="urn:microsoft.com/office/officeart/2008/layout/VerticalCurvedLis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19ECCD-E64C-C14A-B23E-0E643C398F20}" type="doc">
      <dgm:prSet loTypeId="urn:microsoft.com/office/officeart/2005/8/layout/radial6" loCatId="" qsTypeId="urn:microsoft.com/office/officeart/2005/8/quickstyle/simple4" qsCatId="simple" csTypeId="urn:microsoft.com/office/officeart/2005/8/colors/colorful1" csCatId="colorful" phldr="1"/>
      <dgm:spPr/>
      <dgm:t>
        <a:bodyPr/>
        <a:lstStyle/>
        <a:p>
          <a:endParaRPr lang="en-US"/>
        </a:p>
      </dgm:t>
    </dgm:pt>
    <dgm:pt modelId="{C2A9A5C5-9920-DD4E-9701-290F25963EE7}" type="pres">
      <dgm:prSet presAssocID="{8519ECCD-E64C-C14A-B23E-0E643C398F20}" presName="Name0" presStyleCnt="0">
        <dgm:presLayoutVars>
          <dgm:chMax val="1"/>
          <dgm:dir/>
          <dgm:animLvl val="ctr"/>
          <dgm:resizeHandles val="exact"/>
        </dgm:presLayoutVars>
      </dgm:prSet>
      <dgm:spPr/>
      <dgm:t>
        <a:bodyPr/>
        <a:lstStyle/>
        <a:p>
          <a:endParaRPr lang="en-US"/>
        </a:p>
      </dgm:t>
    </dgm:pt>
  </dgm:ptLst>
  <dgm:cxnLst>
    <dgm:cxn modelId="{2BE2A8C8-56A9-4F75-9167-889FB05D26F5}" type="presOf" srcId="{8519ECCD-E64C-C14A-B23E-0E643C398F20}" destId="{C2A9A5C5-9920-DD4E-9701-290F25963EE7}" srcOrd="0"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C7909B-1FB0-794C-B3E6-9EDBE518D226}" type="doc">
      <dgm:prSet loTypeId="urn:microsoft.com/office/officeart/2008/layout/VerticalCurvedList" loCatId="" qsTypeId="urn:microsoft.com/office/officeart/2005/8/quickstyle/simple1" qsCatId="simple" csTypeId="urn:microsoft.com/office/officeart/2005/8/colors/accent3_2" csCatId="accent3" phldr="1"/>
      <dgm:spPr/>
      <dgm:t>
        <a:bodyPr/>
        <a:lstStyle/>
        <a:p>
          <a:endParaRPr lang="en-US"/>
        </a:p>
      </dgm:t>
    </dgm:pt>
    <dgm:pt modelId="{F8FB7FEF-CBA1-BE40-AE65-F4CFDD2A89D8}">
      <dgm:prSet phldrT="[Text]"/>
      <dgm:spPr/>
      <dgm:t>
        <a:bodyPr/>
        <a:lstStyle/>
        <a:p>
          <a:r>
            <a:rPr lang="en-US" dirty="0" smtClean="0"/>
            <a:t>Goal 3.3:  Epidemics – HIV/AIDS</a:t>
          </a:r>
        </a:p>
        <a:p>
          <a:r>
            <a:rPr lang="en-US" dirty="0" smtClean="0"/>
            <a:t>Goal 3.5:  Substance Abuse </a:t>
          </a:r>
        </a:p>
      </dgm:t>
    </dgm:pt>
    <dgm:pt modelId="{4D27FDBF-DDDC-9E46-883C-102016C0264A}" type="parTrans" cxnId="{CCA4C233-2921-6F42-9826-18F231917C36}">
      <dgm:prSet/>
      <dgm:spPr/>
      <dgm:t>
        <a:bodyPr/>
        <a:lstStyle/>
        <a:p>
          <a:endParaRPr lang="en-US"/>
        </a:p>
      </dgm:t>
    </dgm:pt>
    <dgm:pt modelId="{F3F8B3EF-18BE-AC4A-9E6A-59C423B2CD7F}" type="sibTrans" cxnId="{CCA4C233-2921-6F42-9826-18F231917C36}">
      <dgm:prSet/>
      <dgm:spPr/>
      <dgm:t>
        <a:bodyPr/>
        <a:lstStyle/>
        <a:p>
          <a:endParaRPr lang="en-US"/>
        </a:p>
      </dgm:t>
    </dgm:pt>
    <dgm:pt modelId="{ACD970D2-1647-AB48-8986-B44FA00FFF8D}">
      <dgm:prSet phldrT="[Text]"/>
      <dgm:spPr/>
      <dgm:t>
        <a:bodyPr/>
        <a:lstStyle/>
        <a:p>
          <a:r>
            <a:rPr lang="en-US" dirty="0" smtClean="0"/>
            <a:t>Goal 3.3:  Epidemics </a:t>
          </a:r>
          <a:endParaRPr lang="en-US" dirty="0"/>
        </a:p>
      </dgm:t>
    </dgm:pt>
    <dgm:pt modelId="{E055F2E4-FE3B-0146-886F-5E1CA1701FA4}" type="parTrans" cxnId="{F0FA7700-D53C-2244-835B-73BC2C60835F}">
      <dgm:prSet/>
      <dgm:spPr/>
      <dgm:t>
        <a:bodyPr/>
        <a:lstStyle/>
        <a:p>
          <a:endParaRPr lang="en-US"/>
        </a:p>
      </dgm:t>
    </dgm:pt>
    <dgm:pt modelId="{DD82F04E-AA60-3D4E-8253-4C8529F493E6}" type="sibTrans" cxnId="{F0FA7700-D53C-2244-835B-73BC2C60835F}">
      <dgm:prSet/>
      <dgm:spPr/>
      <dgm:t>
        <a:bodyPr/>
        <a:lstStyle/>
        <a:p>
          <a:endParaRPr lang="en-US"/>
        </a:p>
      </dgm:t>
    </dgm:pt>
    <dgm:pt modelId="{F319B988-99E0-DA45-8C65-8CE0A8AED0C3}">
      <dgm:prSet phldrT="[Text]"/>
      <dgm:spPr/>
      <dgm:t>
        <a:bodyPr/>
        <a:lstStyle/>
        <a:p>
          <a:r>
            <a:rPr lang="en-US" dirty="0" smtClean="0"/>
            <a:t>Goal 3.5: Substance Abuse</a:t>
          </a:r>
          <a:endParaRPr lang="en-US" dirty="0"/>
        </a:p>
      </dgm:t>
    </dgm:pt>
    <dgm:pt modelId="{6A0F85C1-7E08-A245-9507-60DB24E0560D}" type="parTrans" cxnId="{63107F04-AAE6-614C-BB5C-6814E91E88C4}">
      <dgm:prSet/>
      <dgm:spPr/>
      <dgm:t>
        <a:bodyPr/>
        <a:lstStyle/>
        <a:p>
          <a:endParaRPr lang="en-US"/>
        </a:p>
      </dgm:t>
    </dgm:pt>
    <dgm:pt modelId="{8C49C847-23B3-624F-81C3-681C0E9B9ACB}" type="sibTrans" cxnId="{63107F04-AAE6-614C-BB5C-6814E91E88C4}">
      <dgm:prSet/>
      <dgm:spPr/>
      <dgm:t>
        <a:bodyPr/>
        <a:lstStyle/>
        <a:p>
          <a:endParaRPr lang="en-US"/>
        </a:p>
      </dgm:t>
    </dgm:pt>
    <dgm:pt modelId="{7860D697-1EB5-C941-B371-B3E0C1AEE1E5}">
      <dgm:prSet phldrT="[Text]"/>
      <dgm:spPr/>
      <dgm:t>
        <a:bodyPr/>
        <a:lstStyle/>
        <a:p>
          <a:r>
            <a:rPr lang="en-US" dirty="0" smtClean="0"/>
            <a:t>Goal 2.1:  End Hunger</a:t>
          </a:r>
        </a:p>
        <a:p>
          <a:r>
            <a:rPr lang="en-US" dirty="0" smtClean="0"/>
            <a:t>Goal 2.3:  Increase Agricultural Productivity</a:t>
          </a:r>
        </a:p>
        <a:p>
          <a:r>
            <a:rPr lang="en-US" dirty="0" smtClean="0"/>
            <a:t>Goal 2.5:  Maintain Genetic Diversity</a:t>
          </a:r>
          <a:endParaRPr lang="en-US" dirty="0"/>
        </a:p>
      </dgm:t>
    </dgm:pt>
    <dgm:pt modelId="{02E924CF-5118-DB4A-8548-E7E53D169A59}" type="parTrans" cxnId="{C915428D-5554-8E48-B95F-BB337ABF74AA}">
      <dgm:prSet/>
      <dgm:spPr/>
      <dgm:t>
        <a:bodyPr/>
        <a:lstStyle/>
        <a:p>
          <a:endParaRPr lang="en-US"/>
        </a:p>
      </dgm:t>
    </dgm:pt>
    <dgm:pt modelId="{695FE19C-FA32-CE43-B35F-A7D3DD3486DA}" type="sibTrans" cxnId="{C915428D-5554-8E48-B95F-BB337ABF74AA}">
      <dgm:prSet/>
      <dgm:spPr/>
      <dgm:t>
        <a:bodyPr/>
        <a:lstStyle/>
        <a:p>
          <a:endParaRPr lang="en-US"/>
        </a:p>
      </dgm:t>
    </dgm:pt>
    <dgm:pt modelId="{C2B70010-1CC0-3343-9D8B-B2E0B2D5A6FA}" type="pres">
      <dgm:prSet presAssocID="{94C7909B-1FB0-794C-B3E6-9EDBE518D226}" presName="Name0" presStyleCnt="0">
        <dgm:presLayoutVars>
          <dgm:chMax val="7"/>
          <dgm:chPref val="7"/>
          <dgm:dir/>
        </dgm:presLayoutVars>
      </dgm:prSet>
      <dgm:spPr/>
      <dgm:t>
        <a:bodyPr/>
        <a:lstStyle/>
        <a:p>
          <a:endParaRPr lang="en-US"/>
        </a:p>
      </dgm:t>
    </dgm:pt>
    <dgm:pt modelId="{EB35A1AF-50DE-2E45-8D12-4D31A6B57044}" type="pres">
      <dgm:prSet presAssocID="{94C7909B-1FB0-794C-B3E6-9EDBE518D226}" presName="Name1" presStyleCnt="0"/>
      <dgm:spPr/>
    </dgm:pt>
    <dgm:pt modelId="{AFA05762-9593-5E41-B6CC-1DF4433001E6}" type="pres">
      <dgm:prSet presAssocID="{94C7909B-1FB0-794C-B3E6-9EDBE518D226}" presName="cycle" presStyleCnt="0"/>
      <dgm:spPr/>
    </dgm:pt>
    <dgm:pt modelId="{8C69391C-EE62-A44E-B119-57CB07DEC69A}" type="pres">
      <dgm:prSet presAssocID="{94C7909B-1FB0-794C-B3E6-9EDBE518D226}" presName="srcNode" presStyleLbl="node1" presStyleIdx="0" presStyleCnt="4"/>
      <dgm:spPr/>
    </dgm:pt>
    <dgm:pt modelId="{73C3D587-0F21-8141-B9CB-B771E5B50595}" type="pres">
      <dgm:prSet presAssocID="{94C7909B-1FB0-794C-B3E6-9EDBE518D226}" presName="conn" presStyleLbl="parChTrans1D2" presStyleIdx="0" presStyleCnt="1"/>
      <dgm:spPr/>
      <dgm:t>
        <a:bodyPr/>
        <a:lstStyle/>
        <a:p>
          <a:endParaRPr lang="en-US"/>
        </a:p>
      </dgm:t>
    </dgm:pt>
    <dgm:pt modelId="{1B92C4BF-AE47-C243-A2C6-102435365A0A}" type="pres">
      <dgm:prSet presAssocID="{94C7909B-1FB0-794C-B3E6-9EDBE518D226}" presName="extraNode" presStyleLbl="node1" presStyleIdx="0" presStyleCnt="4"/>
      <dgm:spPr/>
    </dgm:pt>
    <dgm:pt modelId="{FFA1F8A4-D9FC-C44A-BE73-1366A4B128CC}" type="pres">
      <dgm:prSet presAssocID="{94C7909B-1FB0-794C-B3E6-9EDBE518D226}" presName="dstNode" presStyleLbl="node1" presStyleIdx="0" presStyleCnt="4"/>
      <dgm:spPr/>
    </dgm:pt>
    <dgm:pt modelId="{D98A76FF-01B6-A742-8B73-274507AA700B}" type="pres">
      <dgm:prSet presAssocID="{F8FB7FEF-CBA1-BE40-AE65-F4CFDD2A89D8}" presName="text_1" presStyleLbl="node1" presStyleIdx="0" presStyleCnt="4">
        <dgm:presLayoutVars>
          <dgm:bulletEnabled val="1"/>
        </dgm:presLayoutVars>
      </dgm:prSet>
      <dgm:spPr/>
      <dgm:t>
        <a:bodyPr/>
        <a:lstStyle/>
        <a:p>
          <a:endParaRPr lang="en-US"/>
        </a:p>
      </dgm:t>
    </dgm:pt>
    <dgm:pt modelId="{97769E65-CA8B-8948-BCD4-F718AA55E5A2}" type="pres">
      <dgm:prSet presAssocID="{F8FB7FEF-CBA1-BE40-AE65-F4CFDD2A89D8}" presName="accent_1" presStyleCnt="0"/>
      <dgm:spPr/>
    </dgm:pt>
    <dgm:pt modelId="{CEC50CEA-C03B-0043-8793-2E39C6AC8A60}" type="pres">
      <dgm:prSet presAssocID="{F8FB7FEF-CBA1-BE40-AE65-F4CFDD2A89D8}" presName="accentRepeatNode" presStyleLbl="solidFgAcc1" presStyleIdx="0" presStyleCnt="4"/>
      <dgm:spPr/>
    </dgm:pt>
    <dgm:pt modelId="{6506F223-6DAC-EF4C-9BF7-28BF1C7A5171}" type="pres">
      <dgm:prSet presAssocID="{ACD970D2-1647-AB48-8986-B44FA00FFF8D}" presName="text_2" presStyleLbl="node1" presStyleIdx="1" presStyleCnt="4">
        <dgm:presLayoutVars>
          <dgm:bulletEnabled val="1"/>
        </dgm:presLayoutVars>
      </dgm:prSet>
      <dgm:spPr/>
      <dgm:t>
        <a:bodyPr/>
        <a:lstStyle/>
        <a:p>
          <a:endParaRPr lang="en-US"/>
        </a:p>
      </dgm:t>
    </dgm:pt>
    <dgm:pt modelId="{0E5B45C3-DE92-FE4B-9FA4-A5C73116DA95}" type="pres">
      <dgm:prSet presAssocID="{ACD970D2-1647-AB48-8986-B44FA00FFF8D}" presName="accent_2" presStyleCnt="0"/>
      <dgm:spPr/>
    </dgm:pt>
    <dgm:pt modelId="{BE78730B-327B-974F-BB23-DAE7FD139B33}" type="pres">
      <dgm:prSet presAssocID="{ACD970D2-1647-AB48-8986-B44FA00FFF8D}" presName="accentRepeatNode" presStyleLbl="solidFgAcc1" presStyleIdx="1" presStyleCnt="4"/>
      <dgm:spPr/>
    </dgm:pt>
    <dgm:pt modelId="{4439A5A4-CAE8-9041-BC63-46C22EDFD4F6}" type="pres">
      <dgm:prSet presAssocID="{F319B988-99E0-DA45-8C65-8CE0A8AED0C3}" presName="text_3" presStyleLbl="node1" presStyleIdx="2" presStyleCnt="4">
        <dgm:presLayoutVars>
          <dgm:bulletEnabled val="1"/>
        </dgm:presLayoutVars>
      </dgm:prSet>
      <dgm:spPr/>
      <dgm:t>
        <a:bodyPr/>
        <a:lstStyle/>
        <a:p>
          <a:endParaRPr lang="en-US"/>
        </a:p>
      </dgm:t>
    </dgm:pt>
    <dgm:pt modelId="{8598D78B-9189-9942-9242-799C4F4EB4B3}" type="pres">
      <dgm:prSet presAssocID="{F319B988-99E0-DA45-8C65-8CE0A8AED0C3}" presName="accent_3" presStyleCnt="0"/>
      <dgm:spPr/>
    </dgm:pt>
    <dgm:pt modelId="{792DA8E1-9184-2744-9994-FF9C0146D52D}" type="pres">
      <dgm:prSet presAssocID="{F319B988-99E0-DA45-8C65-8CE0A8AED0C3}" presName="accentRepeatNode" presStyleLbl="solidFgAcc1" presStyleIdx="2" presStyleCnt="4"/>
      <dgm:spPr/>
    </dgm:pt>
    <dgm:pt modelId="{797EA5C6-6902-B04D-8843-193BFADB7723}" type="pres">
      <dgm:prSet presAssocID="{7860D697-1EB5-C941-B371-B3E0C1AEE1E5}" presName="text_4" presStyleLbl="node1" presStyleIdx="3" presStyleCnt="4" custScaleY="154804">
        <dgm:presLayoutVars>
          <dgm:bulletEnabled val="1"/>
        </dgm:presLayoutVars>
      </dgm:prSet>
      <dgm:spPr/>
      <dgm:t>
        <a:bodyPr/>
        <a:lstStyle/>
        <a:p>
          <a:endParaRPr lang="en-US"/>
        </a:p>
      </dgm:t>
    </dgm:pt>
    <dgm:pt modelId="{4D576D90-856B-B945-AB22-8488DB632304}" type="pres">
      <dgm:prSet presAssocID="{7860D697-1EB5-C941-B371-B3E0C1AEE1E5}" presName="accent_4" presStyleCnt="0"/>
      <dgm:spPr/>
    </dgm:pt>
    <dgm:pt modelId="{CE7967ED-CAB3-A748-90A0-7C4E8AC603BD}" type="pres">
      <dgm:prSet presAssocID="{7860D697-1EB5-C941-B371-B3E0C1AEE1E5}" presName="accentRepeatNode" presStyleLbl="solidFgAcc1" presStyleIdx="3" presStyleCnt="4"/>
      <dgm:spPr/>
    </dgm:pt>
  </dgm:ptLst>
  <dgm:cxnLst>
    <dgm:cxn modelId="{F0FA7700-D53C-2244-835B-73BC2C60835F}" srcId="{94C7909B-1FB0-794C-B3E6-9EDBE518D226}" destId="{ACD970D2-1647-AB48-8986-B44FA00FFF8D}" srcOrd="1" destOrd="0" parTransId="{E055F2E4-FE3B-0146-886F-5E1CA1701FA4}" sibTransId="{DD82F04E-AA60-3D4E-8253-4C8529F493E6}"/>
    <dgm:cxn modelId="{63107F04-AAE6-614C-BB5C-6814E91E88C4}" srcId="{94C7909B-1FB0-794C-B3E6-9EDBE518D226}" destId="{F319B988-99E0-DA45-8C65-8CE0A8AED0C3}" srcOrd="2" destOrd="0" parTransId="{6A0F85C1-7E08-A245-9507-60DB24E0560D}" sibTransId="{8C49C847-23B3-624F-81C3-681C0E9B9ACB}"/>
    <dgm:cxn modelId="{CCA4C233-2921-6F42-9826-18F231917C36}" srcId="{94C7909B-1FB0-794C-B3E6-9EDBE518D226}" destId="{F8FB7FEF-CBA1-BE40-AE65-F4CFDD2A89D8}" srcOrd="0" destOrd="0" parTransId="{4D27FDBF-DDDC-9E46-883C-102016C0264A}" sibTransId="{F3F8B3EF-18BE-AC4A-9E6A-59C423B2CD7F}"/>
    <dgm:cxn modelId="{BBAF8661-3261-4774-AC86-53C61DFE4B56}" type="presOf" srcId="{94C7909B-1FB0-794C-B3E6-9EDBE518D226}" destId="{C2B70010-1CC0-3343-9D8B-B2E0B2D5A6FA}" srcOrd="0" destOrd="0" presId="urn:microsoft.com/office/officeart/2008/layout/VerticalCurvedList"/>
    <dgm:cxn modelId="{6493AB92-DAEA-4BDD-B7A4-55202C36695A}" type="presOf" srcId="{ACD970D2-1647-AB48-8986-B44FA00FFF8D}" destId="{6506F223-6DAC-EF4C-9BF7-28BF1C7A5171}" srcOrd="0" destOrd="0" presId="urn:microsoft.com/office/officeart/2008/layout/VerticalCurvedList"/>
    <dgm:cxn modelId="{2DA39196-85BB-4493-BE0E-471A3933FC7C}" type="presOf" srcId="{F319B988-99E0-DA45-8C65-8CE0A8AED0C3}" destId="{4439A5A4-CAE8-9041-BC63-46C22EDFD4F6}" srcOrd="0" destOrd="0" presId="urn:microsoft.com/office/officeart/2008/layout/VerticalCurvedList"/>
    <dgm:cxn modelId="{56ED8AD7-878F-4296-ACF9-E3453E50C4B9}" type="presOf" srcId="{F8FB7FEF-CBA1-BE40-AE65-F4CFDD2A89D8}" destId="{D98A76FF-01B6-A742-8B73-274507AA700B}" srcOrd="0" destOrd="0" presId="urn:microsoft.com/office/officeart/2008/layout/VerticalCurvedList"/>
    <dgm:cxn modelId="{3F6261CE-50CC-4E95-87D2-22D6CF3C3CC1}" type="presOf" srcId="{F3F8B3EF-18BE-AC4A-9E6A-59C423B2CD7F}" destId="{73C3D587-0F21-8141-B9CB-B771E5B50595}" srcOrd="0" destOrd="0" presId="urn:microsoft.com/office/officeart/2008/layout/VerticalCurvedList"/>
    <dgm:cxn modelId="{C915428D-5554-8E48-B95F-BB337ABF74AA}" srcId="{94C7909B-1FB0-794C-B3E6-9EDBE518D226}" destId="{7860D697-1EB5-C941-B371-B3E0C1AEE1E5}" srcOrd="3" destOrd="0" parTransId="{02E924CF-5118-DB4A-8548-E7E53D169A59}" sibTransId="{695FE19C-FA32-CE43-B35F-A7D3DD3486DA}"/>
    <dgm:cxn modelId="{7B561344-7E24-4973-AA0B-7F89BAE128A2}" type="presOf" srcId="{7860D697-1EB5-C941-B371-B3E0C1AEE1E5}" destId="{797EA5C6-6902-B04D-8843-193BFADB7723}" srcOrd="0" destOrd="0" presId="urn:microsoft.com/office/officeart/2008/layout/VerticalCurvedList"/>
    <dgm:cxn modelId="{6D789E99-203A-4D4B-AD51-0EBC2E6195D5}" type="presParOf" srcId="{C2B70010-1CC0-3343-9D8B-B2E0B2D5A6FA}" destId="{EB35A1AF-50DE-2E45-8D12-4D31A6B57044}" srcOrd="0" destOrd="0" presId="urn:microsoft.com/office/officeart/2008/layout/VerticalCurvedList"/>
    <dgm:cxn modelId="{B0B9E716-A8D1-4BBA-9370-23E170EBECFA}" type="presParOf" srcId="{EB35A1AF-50DE-2E45-8D12-4D31A6B57044}" destId="{AFA05762-9593-5E41-B6CC-1DF4433001E6}" srcOrd="0" destOrd="0" presId="urn:microsoft.com/office/officeart/2008/layout/VerticalCurvedList"/>
    <dgm:cxn modelId="{12AA0A37-DD2A-4CD0-AE4D-5F18E8F44BF0}" type="presParOf" srcId="{AFA05762-9593-5E41-B6CC-1DF4433001E6}" destId="{8C69391C-EE62-A44E-B119-57CB07DEC69A}" srcOrd="0" destOrd="0" presId="urn:microsoft.com/office/officeart/2008/layout/VerticalCurvedList"/>
    <dgm:cxn modelId="{53030733-6614-4524-8A1E-AE2D46EC78EB}" type="presParOf" srcId="{AFA05762-9593-5E41-B6CC-1DF4433001E6}" destId="{73C3D587-0F21-8141-B9CB-B771E5B50595}" srcOrd="1" destOrd="0" presId="urn:microsoft.com/office/officeart/2008/layout/VerticalCurvedList"/>
    <dgm:cxn modelId="{0979CAB1-22C8-488E-A367-C5218AA6D57D}" type="presParOf" srcId="{AFA05762-9593-5E41-B6CC-1DF4433001E6}" destId="{1B92C4BF-AE47-C243-A2C6-102435365A0A}" srcOrd="2" destOrd="0" presId="urn:microsoft.com/office/officeart/2008/layout/VerticalCurvedList"/>
    <dgm:cxn modelId="{1CAD2E28-E906-41E3-BA37-127B8BB60815}" type="presParOf" srcId="{AFA05762-9593-5E41-B6CC-1DF4433001E6}" destId="{FFA1F8A4-D9FC-C44A-BE73-1366A4B128CC}" srcOrd="3" destOrd="0" presId="urn:microsoft.com/office/officeart/2008/layout/VerticalCurvedList"/>
    <dgm:cxn modelId="{A628DD0A-CF09-4184-A049-72086B46AEEF}" type="presParOf" srcId="{EB35A1AF-50DE-2E45-8D12-4D31A6B57044}" destId="{D98A76FF-01B6-A742-8B73-274507AA700B}" srcOrd="1" destOrd="0" presId="urn:microsoft.com/office/officeart/2008/layout/VerticalCurvedList"/>
    <dgm:cxn modelId="{0A2CD8BC-62FA-4979-A853-40FFD6E5E591}" type="presParOf" srcId="{EB35A1AF-50DE-2E45-8D12-4D31A6B57044}" destId="{97769E65-CA8B-8948-BCD4-F718AA55E5A2}" srcOrd="2" destOrd="0" presId="urn:microsoft.com/office/officeart/2008/layout/VerticalCurvedList"/>
    <dgm:cxn modelId="{A6E42A8C-A3FB-4657-AB4D-5E0C43AE50AC}" type="presParOf" srcId="{97769E65-CA8B-8948-BCD4-F718AA55E5A2}" destId="{CEC50CEA-C03B-0043-8793-2E39C6AC8A60}" srcOrd="0" destOrd="0" presId="urn:microsoft.com/office/officeart/2008/layout/VerticalCurvedList"/>
    <dgm:cxn modelId="{87924C17-09EC-4C42-92B2-BCF6747E075F}" type="presParOf" srcId="{EB35A1AF-50DE-2E45-8D12-4D31A6B57044}" destId="{6506F223-6DAC-EF4C-9BF7-28BF1C7A5171}" srcOrd="3" destOrd="0" presId="urn:microsoft.com/office/officeart/2008/layout/VerticalCurvedList"/>
    <dgm:cxn modelId="{565F0F38-591F-438F-A05E-DA048BDA9F13}" type="presParOf" srcId="{EB35A1AF-50DE-2E45-8D12-4D31A6B57044}" destId="{0E5B45C3-DE92-FE4B-9FA4-A5C73116DA95}" srcOrd="4" destOrd="0" presId="urn:microsoft.com/office/officeart/2008/layout/VerticalCurvedList"/>
    <dgm:cxn modelId="{EFE5165C-AC6A-489A-8F5B-0DF857DEC691}" type="presParOf" srcId="{0E5B45C3-DE92-FE4B-9FA4-A5C73116DA95}" destId="{BE78730B-327B-974F-BB23-DAE7FD139B33}" srcOrd="0" destOrd="0" presId="urn:microsoft.com/office/officeart/2008/layout/VerticalCurvedList"/>
    <dgm:cxn modelId="{5D44AF00-F93A-479D-854B-DB26E71F8DC8}" type="presParOf" srcId="{EB35A1AF-50DE-2E45-8D12-4D31A6B57044}" destId="{4439A5A4-CAE8-9041-BC63-46C22EDFD4F6}" srcOrd="5" destOrd="0" presId="urn:microsoft.com/office/officeart/2008/layout/VerticalCurvedList"/>
    <dgm:cxn modelId="{DB7F9C00-C050-4141-95D1-9C06BB5EF472}" type="presParOf" srcId="{EB35A1AF-50DE-2E45-8D12-4D31A6B57044}" destId="{8598D78B-9189-9942-9242-799C4F4EB4B3}" srcOrd="6" destOrd="0" presId="urn:microsoft.com/office/officeart/2008/layout/VerticalCurvedList"/>
    <dgm:cxn modelId="{7988F9C0-39BC-499D-8BA5-A7C5563FEA1C}" type="presParOf" srcId="{8598D78B-9189-9942-9242-799C4F4EB4B3}" destId="{792DA8E1-9184-2744-9994-FF9C0146D52D}" srcOrd="0" destOrd="0" presId="urn:microsoft.com/office/officeart/2008/layout/VerticalCurvedList"/>
    <dgm:cxn modelId="{4B5AE3DA-566D-4036-8514-4EE1E9AC08FD}" type="presParOf" srcId="{EB35A1AF-50DE-2E45-8D12-4D31A6B57044}" destId="{797EA5C6-6902-B04D-8843-193BFADB7723}" srcOrd="7" destOrd="0" presId="urn:microsoft.com/office/officeart/2008/layout/VerticalCurvedList"/>
    <dgm:cxn modelId="{9E4663D1-C7C0-4E85-B6D2-9CA46A5D7A89}" type="presParOf" srcId="{EB35A1AF-50DE-2E45-8D12-4D31A6B57044}" destId="{4D576D90-856B-B945-AB22-8488DB632304}" srcOrd="8" destOrd="0" presId="urn:microsoft.com/office/officeart/2008/layout/VerticalCurvedList"/>
    <dgm:cxn modelId="{D8F4A559-7B42-45AF-B842-BFFA257DD8BF}" type="presParOf" srcId="{4D576D90-856B-B945-AB22-8488DB632304}" destId="{CE7967ED-CAB3-A748-90A0-7C4E8AC603BD}" srcOrd="0" destOrd="0" presId="urn:microsoft.com/office/officeart/2008/layout/VerticalCurvedLis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19ECCD-E64C-C14A-B23E-0E643C398F20}" type="doc">
      <dgm:prSet loTypeId="urn:microsoft.com/office/officeart/2005/8/layout/radial6" loCatId="" qsTypeId="urn:microsoft.com/office/officeart/2005/8/quickstyle/simple4" qsCatId="simple" csTypeId="urn:microsoft.com/office/officeart/2005/8/colors/colorful1" csCatId="colorful" phldr="1"/>
      <dgm:spPr/>
      <dgm:t>
        <a:bodyPr/>
        <a:lstStyle/>
        <a:p>
          <a:endParaRPr lang="en-US"/>
        </a:p>
      </dgm:t>
    </dgm:pt>
    <dgm:pt modelId="{C2A9A5C5-9920-DD4E-9701-290F25963EE7}" type="pres">
      <dgm:prSet presAssocID="{8519ECCD-E64C-C14A-B23E-0E643C398F20}" presName="Name0" presStyleCnt="0">
        <dgm:presLayoutVars>
          <dgm:chMax val="1"/>
          <dgm:dir/>
          <dgm:animLvl val="ctr"/>
          <dgm:resizeHandles val="exact"/>
        </dgm:presLayoutVars>
      </dgm:prSet>
      <dgm:spPr/>
      <dgm:t>
        <a:bodyPr/>
        <a:lstStyle/>
        <a:p>
          <a:endParaRPr lang="en-US"/>
        </a:p>
      </dgm:t>
    </dgm:pt>
  </dgm:ptLst>
  <dgm:cxnLst>
    <dgm:cxn modelId="{1E9F4A1B-4978-4589-87B4-08B2D186AD79}" type="presOf" srcId="{8519ECCD-E64C-C14A-B23E-0E643C398F20}" destId="{C2A9A5C5-9920-DD4E-9701-290F25963EE7}" srcOrd="0"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4C7909B-1FB0-794C-B3E6-9EDBE518D226}" type="doc">
      <dgm:prSet loTypeId="urn:microsoft.com/office/officeart/2008/layout/VerticalCurvedList" loCatId="" qsTypeId="urn:microsoft.com/office/officeart/2005/8/quickstyle/simple4" qsCatId="simple" csTypeId="urn:microsoft.com/office/officeart/2005/8/colors/accent5_2" csCatId="accent5" phldr="1"/>
      <dgm:spPr/>
      <dgm:t>
        <a:bodyPr/>
        <a:lstStyle/>
        <a:p>
          <a:endParaRPr lang="en-US"/>
        </a:p>
      </dgm:t>
    </dgm:pt>
    <dgm:pt modelId="{F8FB7FEF-CBA1-BE40-AE65-F4CFDD2A89D8}">
      <dgm:prSet phldrT="[Text]" custT="1"/>
      <dgm:spPr/>
      <dgm:t>
        <a:bodyPr/>
        <a:lstStyle/>
        <a:p>
          <a:r>
            <a:rPr lang="en-US" sz="2300" dirty="0" smtClean="0"/>
            <a:t>Goal 15.7: Poaching and trafficking</a:t>
          </a:r>
        </a:p>
      </dgm:t>
    </dgm:pt>
    <dgm:pt modelId="{4D27FDBF-DDDC-9E46-883C-102016C0264A}" type="parTrans" cxnId="{CCA4C233-2921-6F42-9826-18F231917C36}">
      <dgm:prSet/>
      <dgm:spPr/>
      <dgm:t>
        <a:bodyPr/>
        <a:lstStyle/>
        <a:p>
          <a:endParaRPr lang="en-US"/>
        </a:p>
      </dgm:t>
    </dgm:pt>
    <dgm:pt modelId="{F3F8B3EF-18BE-AC4A-9E6A-59C423B2CD7F}" type="sibTrans" cxnId="{CCA4C233-2921-6F42-9826-18F231917C36}">
      <dgm:prSet/>
      <dgm:spPr/>
      <dgm:t>
        <a:bodyPr/>
        <a:lstStyle/>
        <a:p>
          <a:endParaRPr lang="en-US"/>
        </a:p>
      </dgm:t>
    </dgm:pt>
    <dgm:pt modelId="{ACD970D2-1647-AB48-8986-B44FA00FFF8D}">
      <dgm:prSet phldrT="[Text]" custT="1"/>
      <dgm:spPr/>
      <dgm:t>
        <a:bodyPr/>
        <a:lstStyle/>
        <a:p>
          <a:r>
            <a:rPr lang="en-US" sz="2300" dirty="0" smtClean="0"/>
            <a:t>Goal 14.4: Illegal Fishing</a:t>
          </a:r>
          <a:endParaRPr lang="en-US" sz="2300" dirty="0"/>
        </a:p>
      </dgm:t>
    </dgm:pt>
    <dgm:pt modelId="{E055F2E4-FE3B-0146-886F-5E1CA1701FA4}" type="parTrans" cxnId="{F0FA7700-D53C-2244-835B-73BC2C60835F}">
      <dgm:prSet/>
      <dgm:spPr/>
      <dgm:t>
        <a:bodyPr/>
        <a:lstStyle/>
        <a:p>
          <a:endParaRPr lang="en-US"/>
        </a:p>
      </dgm:t>
    </dgm:pt>
    <dgm:pt modelId="{DD82F04E-AA60-3D4E-8253-4C8529F493E6}" type="sibTrans" cxnId="{F0FA7700-D53C-2244-835B-73BC2C60835F}">
      <dgm:prSet/>
      <dgm:spPr/>
      <dgm:t>
        <a:bodyPr/>
        <a:lstStyle/>
        <a:p>
          <a:endParaRPr lang="en-US"/>
        </a:p>
      </dgm:t>
    </dgm:pt>
    <dgm:pt modelId="{F319B988-99E0-DA45-8C65-8CE0A8AED0C3}">
      <dgm:prSet phldrT="[Text]" custT="1"/>
      <dgm:spPr/>
      <dgm:t>
        <a:bodyPr/>
        <a:lstStyle/>
        <a:p>
          <a:r>
            <a:rPr lang="en-US" sz="2300" dirty="0" smtClean="0"/>
            <a:t>Goal 6.3:  Illegal dumping of toxic waste</a:t>
          </a:r>
          <a:endParaRPr lang="en-US" sz="2300" dirty="0"/>
        </a:p>
      </dgm:t>
    </dgm:pt>
    <dgm:pt modelId="{6A0F85C1-7E08-A245-9507-60DB24E0560D}" type="parTrans" cxnId="{63107F04-AAE6-614C-BB5C-6814E91E88C4}">
      <dgm:prSet/>
      <dgm:spPr/>
      <dgm:t>
        <a:bodyPr/>
        <a:lstStyle/>
        <a:p>
          <a:endParaRPr lang="en-US"/>
        </a:p>
      </dgm:t>
    </dgm:pt>
    <dgm:pt modelId="{8C49C847-23B3-624F-81C3-681C0E9B9ACB}" type="sibTrans" cxnId="{63107F04-AAE6-614C-BB5C-6814E91E88C4}">
      <dgm:prSet/>
      <dgm:spPr/>
      <dgm:t>
        <a:bodyPr/>
        <a:lstStyle/>
        <a:p>
          <a:endParaRPr lang="en-US"/>
        </a:p>
      </dgm:t>
    </dgm:pt>
    <dgm:pt modelId="{C2B70010-1CC0-3343-9D8B-B2E0B2D5A6FA}" type="pres">
      <dgm:prSet presAssocID="{94C7909B-1FB0-794C-B3E6-9EDBE518D226}" presName="Name0" presStyleCnt="0">
        <dgm:presLayoutVars>
          <dgm:chMax val="7"/>
          <dgm:chPref val="7"/>
          <dgm:dir/>
        </dgm:presLayoutVars>
      </dgm:prSet>
      <dgm:spPr/>
      <dgm:t>
        <a:bodyPr/>
        <a:lstStyle/>
        <a:p>
          <a:endParaRPr lang="en-US"/>
        </a:p>
      </dgm:t>
    </dgm:pt>
    <dgm:pt modelId="{EB35A1AF-50DE-2E45-8D12-4D31A6B57044}" type="pres">
      <dgm:prSet presAssocID="{94C7909B-1FB0-794C-B3E6-9EDBE518D226}" presName="Name1" presStyleCnt="0"/>
      <dgm:spPr/>
    </dgm:pt>
    <dgm:pt modelId="{AFA05762-9593-5E41-B6CC-1DF4433001E6}" type="pres">
      <dgm:prSet presAssocID="{94C7909B-1FB0-794C-B3E6-9EDBE518D226}" presName="cycle" presStyleCnt="0"/>
      <dgm:spPr/>
    </dgm:pt>
    <dgm:pt modelId="{8C69391C-EE62-A44E-B119-57CB07DEC69A}" type="pres">
      <dgm:prSet presAssocID="{94C7909B-1FB0-794C-B3E6-9EDBE518D226}" presName="srcNode" presStyleLbl="node1" presStyleIdx="0" presStyleCnt="3"/>
      <dgm:spPr/>
    </dgm:pt>
    <dgm:pt modelId="{73C3D587-0F21-8141-B9CB-B771E5B50595}" type="pres">
      <dgm:prSet presAssocID="{94C7909B-1FB0-794C-B3E6-9EDBE518D226}" presName="conn" presStyleLbl="parChTrans1D2" presStyleIdx="0" presStyleCnt="1"/>
      <dgm:spPr/>
      <dgm:t>
        <a:bodyPr/>
        <a:lstStyle/>
        <a:p>
          <a:endParaRPr lang="en-US"/>
        </a:p>
      </dgm:t>
    </dgm:pt>
    <dgm:pt modelId="{1B92C4BF-AE47-C243-A2C6-102435365A0A}" type="pres">
      <dgm:prSet presAssocID="{94C7909B-1FB0-794C-B3E6-9EDBE518D226}" presName="extraNode" presStyleLbl="node1" presStyleIdx="0" presStyleCnt="3"/>
      <dgm:spPr/>
    </dgm:pt>
    <dgm:pt modelId="{FFA1F8A4-D9FC-C44A-BE73-1366A4B128CC}" type="pres">
      <dgm:prSet presAssocID="{94C7909B-1FB0-794C-B3E6-9EDBE518D226}" presName="dstNode" presStyleLbl="node1" presStyleIdx="0" presStyleCnt="3"/>
      <dgm:spPr/>
    </dgm:pt>
    <dgm:pt modelId="{D98A76FF-01B6-A742-8B73-274507AA700B}" type="pres">
      <dgm:prSet presAssocID="{F8FB7FEF-CBA1-BE40-AE65-F4CFDD2A89D8}" presName="text_1" presStyleLbl="node1" presStyleIdx="0" presStyleCnt="3">
        <dgm:presLayoutVars>
          <dgm:bulletEnabled val="1"/>
        </dgm:presLayoutVars>
      </dgm:prSet>
      <dgm:spPr/>
      <dgm:t>
        <a:bodyPr/>
        <a:lstStyle/>
        <a:p>
          <a:endParaRPr lang="en-US"/>
        </a:p>
      </dgm:t>
    </dgm:pt>
    <dgm:pt modelId="{97769E65-CA8B-8948-BCD4-F718AA55E5A2}" type="pres">
      <dgm:prSet presAssocID="{F8FB7FEF-CBA1-BE40-AE65-F4CFDD2A89D8}" presName="accent_1" presStyleCnt="0"/>
      <dgm:spPr/>
    </dgm:pt>
    <dgm:pt modelId="{CEC50CEA-C03B-0043-8793-2E39C6AC8A60}" type="pres">
      <dgm:prSet presAssocID="{F8FB7FEF-CBA1-BE40-AE65-F4CFDD2A89D8}" presName="accentRepeatNode" presStyleLbl="solidFgAcc1" presStyleIdx="0" presStyleCnt="3"/>
      <dgm:spPr/>
    </dgm:pt>
    <dgm:pt modelId="{6506F223-6DAC-EF4C-9BF7-28BF1C7A5171}" type="pres">
      <dgm:prSet presAssocID="{ACD970D2-1647-AB48-8986-B44FA00FFF8D}" presName="text_2" presStyleLbl="node1" presStyleIdx="1" presStyleCnt="3">
        <dgm:presLayoutVars>
          <dgm:bulletEnabled val="1"/>
        </dgm:presLayoutVars>
      </dgm:prSet>
      <dgm:spPr/>
      <dgm:t>
        <a:bodyPr/>
        <a:lstStyle/>
        <a:p>
          <a:endParaRPr lang="en-US"/>
        </a:p>
      </dgm:t>
    </dgm:pt>
    <dgm:pt modelId="{0E5B45C3-DE92-FE4B-9FA4-A5C73116DA95}" type="pres">
      <dgm:prSet presAssocID="{ACD970D2-1647-AB48-8986-B44FA00FFF8D}" presName="accent_2" presStyleCnt="0"/>
      <dgm:spPr/>
    </dgm:pt>
    <dgm:pt modelId="{BE78730B-327B-974F-BB23-DAE7FD139B33}" type="pres">
      <dgm:prSet presAssocID="{ACD970D2-1647-AB48-8986-B44FA00FFF8D}" presName="accentRepeatNode" presStyleLbl="solidFgAcc1" presStyleIdx="1" presStyleCnt="3"/>
      <dgm:spPr/>
    </dgm:pt>
    <dgm:pt modelId="{4439A5A4-CAE8-9041-BC63-46C22EDFD4F6}" type="pres">
      <dgm:prSet presAssocID="{F319B988-99E0-DA45-8C65-8CE0A8AED0C3}" presName="text_3" presStyleLbl="node1" presStyleIdx="2" presStyleCnt="3">
        <dgm:presLayoutVars>
          <dgm:bulletEnabled val="1"/>
        </dgm:presLayoutVars>
      </dgm:prSet>
      <dgm:spPr/>
      <dgm:t>
        <a:bodyPr/>
        <a:lstStyle/>
        <a:p>
          <a:endParaRPr lang="en-US"/>
        </a:p>
      </dgm:t>
    </dgm:pt>
    <dgm:pt modelId="{8598D78B-9189-9942-9242-799C4F4EB4B3}" type="pres">
      <dgm:prSet presAssocID="{F319B988-99E0-DA45-8C65-8CE0A8AED0C3}" presName="accent_3" presStyleCnt="0"/>
      <dgm:spPr/>
    </dgm:pt>
    <dgm:pt modelId="{792DA8E1-9184-2744-9994-FF9C0146D52D}" type="pres">
      <dgm:prSet presAssocID="{F319B988-99E0-DA45-8C65-8CE0A8AED0C3}" presName="accentRepeatNode" presStyleLbl="solidFgAcc1" presStyleIdx="2" presStyleCnt="3"/>
      <dgm:spPr/>
    </dgm:pt>
  </dgm:ptLst>
  <dgm:cxnLst>
    <dgm:cxn modelId="{BF2AC1F2-B01B-498D-8A9B-3E1C9B974ED1}" type="presOf" srcId="{F3F8B3EF-18BE-AC4A-9E6A-59C423B2CD7F}" destId="{73C3D587-0F21-8141-B9CB-B771E5B50595}" srcOrd="0" destOrd="0" presId="urn:microsoft.com/office/officeart/2008/layout/VerticalCurvedList"/>
    <dgm:cxn modelId="{F0FA7700-D53C-2244-835B-73BC2C60835F}" srcId="{94C7909B-1FB0-794C-B3E6-9EDBE518D226}" destId="{ACD970D2-1647-AB48-8986-B44FA00FFF8D}" srcOrd="1" destOrd="0" parTransId="{E055F2E4-FE3B-0146-886F-5E1CA1701FA4}" sibTransId="{DD82F04E-AA60-3D4E-8253-4C8529F493E6}"/>
    <dgm:cxn modelId="{A0D6D9B2-06B4-4AB0-9DBC-348F4BA588F2}" type="presOf" srcId="{F8FB7FEF-CBA1-BE40-AE65-F4CFDD2A89D8}" destId="{D98A76FF-01B6-A742-8B73-274507AA700B}" srcOrd="0" destOrd="0" presId="urn:microsoft.com/office/officeart/2008/layout/VerticalCurvedList"/>
    <dgm:cxn modelId="{63107F04-AAE6-614C-BB5C-6814E91E88C4}" srcId="{94C7909B-1FB0-794C-B3E6-9EDBE518D226}" destId="{F319B988-99E0-DA45-8C65-8CE0A8AED0C3}" srcOrd="2" destOrd="0" parTransId="{6A0F85C1-7E08-A245-9507-60DB24E0560D}" sibTransId="{8C49C847-23B3-624F-81C3-681C0E9B9ACB}"/>
    <dgm:cxn modelId="{9C88AD9E-8E2E-412B-87DE-44535A5A65D6}" type="presOf" srcId="{94C7909B-1FB0-794C-B3E6-9EDBE518D226}" destId="{C2B70010-1CC0-3343-9D8B-B2E0B2D5A6FA}" srcOrd="0" destOrd="0" presId="urn:microsoft.com/office/officeart/2008/layout/VerticalCurvedList"/>
    <dgm:cxn modelId="{CCA4C233-2921-6F42-9826-18F231917C36}" srcId="{94C7909B-1FB0-794C-B3E6-9EDBE518D226}" destId="{F8FB7FEF-CBA1-BE40-AE65-F4CFDD2A89D8}" srcOrd="0" destOrd="0" parTransId="{4D27FDBF-DDDC-9E46-883C-102016C0264A}" sibTransId="{F3F8B3EF-18BE-AC4A-9E6A-59C423B2CD7F}"/>
    <dgm:cxn modelId="{75C96496-2AB4-4DE3-AAB7-4DD5FE4AC5CE}" type="presOf" srcId="{ACD970D2-1647-AB48-8986-B44FA00FFF8D}" destId="{6506F223-6DAC-EF4C-9BF7-28BF1C7A5171}" srcOrd="0" destOrd="0" presId="urn:microsoft.com/office/officeart/2008/layout/VerticalCurvedList"/>
    <dgm:cxn modelId="{0F035491-FFA5-45AD-88A0-CFEC1F748230}" type="presOf" srcId="{F319B988-99E0-DA45-8C65-8CE0A8AED0C3}" destId="{4439A5A4-CAE8-9041-BC63-46C22EDFD4F6}" srcOrd="0" destOrd="0" presId="urn:microsoft.com/office/officeart/2008/layout/VerticalCurvedList"/>
    <dgm:cxn modelId="{68A14A07-F589-47A0-80C6-6E4A07C344E0}" type="presParOf" srcId="{C2B70010-1CC0-3343-9D8B-B2E0B2D5A6FA}" destId="{EB35A1AF-50DE-2E45-8D12-4D31A6B57044}" srcOrd="0" destOrd="0" presId="urn:microsoft.com/office/officeart/2008/layout/VerticalCurvedList"/>
    <dgm:cxn modelId="{C2795649-6308-460D-84D6-10620F8BE2CB}" type="presParOf" srcId="{EB35A1AF-50DE-2E45-8D12-4D31A6B57044}" destId="{AFA05762-9593-5E41-B6CC-1DF4433001E6}" srcOrd="0" destOrd="0" presId="urn:microsoft.com/office/officeart/2008/layout/VerticalCurvedList"/>
    <dgm:cxn modelId="{7FCB53CA-1383-49B3-8BC6-FE049814321D}" type="presParOf" srcId="{AFA05762-9593-5E41-B6CC-1DF4433001E6}" destId="{8C69391C-EE62-A44E-B119-57CB07DEC69A}" srcOrd="0" destOrd="0" presId="urn:microsoft.com/office/officeart/2008/layout/VerticalCurvedList"/>
    <dgm:cxn modelId="{2240392E-E2A2-426F-9150-2C697E6D4287}" type="presParOf" srcId="{AFA05762-9593-5E41-B6CC-1DF4433001E6}" destId="{73C3D587-0F21-8141-B9CB-B771E5B50595}" srcOrd="1" destOrd="0" presId="urn:microsoft.com/office/officeart/2008/layout/VerticalCurvedList"/>
    <dgm:cxn modelId="{70EA73B6-5300-403A-8C04-474726629007}" type="presParOf" srcId="{AFA05762-9593-5E41-B6CC-1DF4433001E6}" destId="{1B92C4BF-AE47-C243-A2C6-102435365A0A}" srcOrd="2" destOrd="0" presId="urn:microsoft.com/office/officeart/2008/layout/VerticalCurvedList"/>
    <dgm:cxn modelId="{34D5D744-ADCE-4BF2-8146-8582DBD30B10}" type="presParOf" srcId="{AFA05762-9593-5E41-B6CC-1DF4433001E6}" destId="{FFA1F8A4-D9FC-C44A-BE73-1366A4B128CC}" srcOrd="3" destOrd="0" presId="urn:microsoft.com/office/officeart/2008/layout/VerticalCurvedList"/>
    <dgm:cxn modelId="{4981D59B-0F49-4B3D-80B6-A6EC5AC0FA98}" type="presParOf" srcId="{EB35A1AF-50DE-2E45-8D12-4D31A6B57044}" destId="{D98A76FF-01B6-A742-8B73-274507AA700B}" srcOrd="1" destOrd="0" presId="urn:microsoft.com/office/officeart/2008/layout/VerticalCurvedList"/>
    <dgm:cxn modelId="{8548283F-5605-452C-88F1-82B8320F5AC6}" type="presParOf" srcId="{EB35A1AF-50DE-2E45-8D12-4D31A6B57044}" destId="{97769E65-CA8B-8948-BCD4-F718AA55E5A2}" srcOrd="2" destOrd="0" presId="urn:microsoft.com/office/officeart/2008/layout/VerticalCurvedList"/>
    <dgm:cxn modelId="{E1C4ADCF-DEE0-44D2-8709-CB9EF7F972F3}" type="presParOf" srcId="{97769E65-CA8B-8948-BCD4-F718AA55E5A2}" destId="{CEC50CEA-C03B-0043-8793-2E39C6AC8A60}" srcOrd="0" destOrd="0" presId="urn:microsoft.com/office/officeart/2008/layout/VerticalCurvedList"/>
    <dgm:cxn modelId="{B07E9C87-62EE-47BC-ADAB-5BA794D8AFA4}" type="presParOf" srcId="{EB35A1AF-50DE-2E45-8D12-4D31A6B57044}" destId="{6506F223-6DAC-EF4C-9BF7-28BF1C7A5171}" srcOrd="3" destOrd="0" presId="urn:microsoft.com/office/officeart/2008/layout/VerticalCurvedList"/>
    <dgm:cxn modelId="{29EFE98F-F2CB-43C2-8EC9-928BC9B72DA4}" type="presParOf" srcId="{EB35A1AF-50DE-2E45-8D12-4D31A6B57044}" destId="{0E5B45C3-DE92-FE4B-9FA4-A5C73116DA95}" srcOrd="4" destOrd="0" presId="urn:microsoft.com/office/officeart/2008/layout/VerticalCurvedList"/>
    <dgm:cxn modelId="{ECC8395E-B6D3-43D7-B3AF-D62C4DA070BE}" type="presParOf" srcId="{0E5B45C3-DE92-FE4B-9FA4-A5C73116DA95}" destId="{BE78730B-327B-974F-BB23-DAE7FD139B33}" srcOrd="0" destOrd="0" presId="urn:microsoft.com/office/officeart/2008/layout/VerticalCurvedList"/>
    <dgm:cxn modelId="{FBDC78D1-4CA4-4143-925E-1CF602760004}" type="presParOf" srcId="{EB35A1AF-50DE-2E45-8D12-4D31A6B57044}" destId="{4439A5A4-CAE8-9041-BC63-46C22EDFD4F6}" srcOrd="5" destOrd="0" presId="urn:microsoft.com/office/officeart/2008/layout/VerticalCurvedList"/>
    <dgm:cxn modelId="{553D4737-F938-40AB-837A-58CD3ABDDCB7}" type="presParOf" srcId="{EB35A1AF-50DE-2E45-8D12-4D31A6B57044}" destId="{8598D78B-9189-9942-9242-799C4F4EB4B3}" srcOrd="6" destOrd="0" presId="urn:microsoft.com/office/officeart/2008/layout/VerticalCurvedList"/>
    <dgm:cxn modelId="{DBF0A5B3-2C27-4EF6-8A08-8F1B09E442E2}" type="presParOf" srcId="{8598D78B-9189-9942-9242-799C4F4EB4B3}" destId="{792DA8E1-9184-2744-9994-FF9C0146D52D}" srcOrd="0" destOrd="0" presId="urn:microsoft.com/office/officeart/2008/layout/VerticalCurvedLis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19ECCD-E64C-C14A-B23E-0E643C398F20}" type="doc">
      <dgm:prSet loTypeId="urn:microsoft.com/office/officeart/2005/8/layout/radial6" loCatId="" qsTypeId="urn:microsoft.com/office/officeart/2005/8/quickstyle/simple4" qsCatId="simple" csTypeId="urn:microsoft.com/office/officeart/2005/8/colors/colorful1" csCatId="colorful" phldr="1"/>
      <dgm:spPr/>
      <dgm:t>
        <a:bodyPr/>
        <a:lstStyle/>
        <a:p>
          <a:endParaRPr lang="en-US"/>
        </a:p>
      </dgm:t>
    </dgm:pt>
    <dgm:pt modelId="{C2A9A5C5-9920-DD4E-9701-290F25963EE7}" type="pres">
      <dgm:prSet presAssocID="{8519ECCD-E64C-C14A-B23E-0E643C398F20}" presName="Name0" presStyleCnt="0">
        <dgm:presLayoutVars>
          <dgm:chMax val="1"/>
          <dgm:dir/>
          <dgm:animLvl val="ctr"/>
          <dgm:resizeHandles val="exact"/>
        </dgm:presLayoutVars>
      </dgm:prSet>
      <dgm:spPr/>
      <dgm:t>
        <a:bodyPr/>
        <a:lstStyle/>
        <a:p>
          <a:endParaRPr lang="en-US"/>
        </a:p>
      </dgm:t>
    </dgm:pt>
  </dgm:ptLst>
  <dgm:cxnLst>
    <dgm:cxn modelId="{3EEBAE13-2A30-4C35-9DD6-10CAA40B31F2}" type="presOf" srcId="{8519ECCD-E64C-C14A-B23E-0E643C398F20}" destId="{C2A9A5C5-9920-DD4E-9701-290F25963EE7}" srcOrd="0"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4C7909B-1FB0-794C-B3E6-9EDBE518D226}" type="doc">
      <dgm:prSet loTypeId="urn:microsoft.com/office/officeart/2008/layout/VerticalCurvedList" loCatId="" qsTypeId="urn:microsoft.com/office/officeart/2005/8/quickstyle/simple4" qsCatId="simple" csTypeId="urn:microsoft.com/office/officeart/2005/8/colors/accent4_2" csCatId="accent4" phldr="1"/>
      <dgm:spPr/>
      <dgm:t>
        <a:bodyPr/>
        <a:lstStyle/>
        <a:p>
          <a:endParaRPr lang="en-US"/>
        </a:p>
      </dgm:t>
    </dgm:pt>
    <dgm:pt modelId="{F8FB7FEF-CBA1-BE40-AE65-F4CFDD2A89D8}">
      <dgm:prSet phldrT="[Text]" custT="1"/>
      <dgm:spPr/>
      <dgm:t>
        <a:bodyPr/>
        <a:lstStyle/>
        <a:p>
          <a:r>
            <a:rPr lang="en-US" sz="2300" dirty="0" smtClean="0"/>
            <a:t>Goal 16.4: Illicit financial flows</a:t>
          </a:r>
        </a:p>
      </dgm:t>
    </dgm:pt>
    <dgm:pt modelId="{4D27FDBF-DDDC-9E46-883C-102016C0264A}" type="parTrans" cxnId="{CCA4C233-2921-6F42-9826-18F231917C36}">
      <dgm:prSet/>
      <dgm:spPr/>
      <dgm:t>
        <a:bodyPr/>
        <a:lstStyle/>
        <a:p>
          <a:endParaRPr lang="en-US"/>
        </a:p>
      </dgm:t>
    </dgm:pt>
    <dgm:pt modelId="{F3F8B3EF-18BE-AC4A-9E6A-59C423B2CD7F}" type="sibTrans" cxnId="{CCA4C233-2921-6F42-9826-18F231917C36}">
      <dgm:prSet/>
      <dgm:spPr/>
      <dgm:t>
        <a:bodyPr/>
        <a:lstStyle/>
        <a:p>
          <a:endParaRPr lang="en-US"/>
        </a:p>
      </dgm:t>
    </dgm:pt>
    <dgm:pt modelId="{ACD970D2-1647-AB48-8986-B44FA00FFF8D}">
      <dgm:prSet phldrT="[Text]" custT="1"/>
      <dgm:spPr/>
      <dgm:t>
        <a:bodyPr/>
        <a:lstStyle/>
        <a:p>
          <a:r>
            <a:rPr lang="en-US" sz="2300" dirty="0" smtClean="0"/>
            <a:t>Goal 10.5:  Financial Markets</a:t>
          </a:r>
          <a:endParaRPr lang="en-US" sz="2300" dirty="0"/>
        </a:p>
      </dgm:t>
    </dgm:pt>
    <dgm:pt modelId="{E055F2E4-FE3B-0146-886F-5E1CA1701FA4}" type="parTrans" cxnId="{F0FA7700-D53C-2244-835B-73BC2C60835F}">
      <dgm:prSet/>
      <dgm:spPr/>
      <dgm:t>
        <a:bodyPr/>
        <a:lstStyle/>
        <a:p>
          <a:endParaRPr lang="en-US"/>
        </a:p>
      </dgm:t>
    </dgm:pt>
    <dgm:pt modelId="{DD82F04E-AA60-3D4E-8253-4C8529F493E6}" type="sibTrans" cxnId="{F0FA7700-D53C-2244-835B-73BC2C60835F}">
      <dgm:prSet/>
      <dgm:spPr/>
      <dgm:t>
        <a:bodyPr/>
        <a:lstStyle/>
        <a:p>
          <a:endParaRPr lang="en-US"/>
        </a:p>
      </dgm:t>
    </dgm:pt>
    <dgm:pt modelId="{C2B70010-1CC0-3343-9D8B-B2E0B2D5A6FA}" type="pres">
      <dgm:prSet presAssocID="{94C7909B-1FB0-794C-B3E6-9EDBE518D226}" presName="Name0" presStyleCnt="0">
        <dgm:presLayoutVars>
          <dgm:chMax val="7"/>
          <dgm:chPref val="7"/>
          <dgm:dir/>
        </dgm:presLayoutVars>
      </dgm:prSet>
      <dgm:spPr/>
      <dgm:t>
        <a:bodyPr/>
        <a:lstStyle/>
        <a:p>
          <a:endParaRPr lang="en-US"/>
        </a:p>
      </dgm:t>
    </dgm:pt>
    <dgm:pt modelId="{EB35A1AF-50DE-2E45-8D12-4D31A6B57044}" type="pres">
      <dgm:prSet presAssocID="{94C7909B-1FB0-794C-B3E6-9EDBE518D226}" presName="Name1" presStyleCnt="0"/>
      <dgm:spPr/>
    </dgm:pt>
    <dgm:pt modelId="{AFA05762-9593-5E41-B6CC-1DF4433001E6}" type="pres">
      <dgm:prSet presAssocID="{94C7909B-1FB0-794C-B3E6-9EDBE518D226}" presName="cycle" presStyleCnt="0"/>
      <dgm:spPr/>
    </dgm:pt>
    <dgm:pt modelId="{8C69391C-EE62-A44E-B119-57CB07DEC69A}" type="pres">
      <dgm:prSet presAssocID="{94C7909B-1FB0-794C-B3E6-9EDBE518D226}" presName="srcNode" presStyleLbl="node1" presStyleIdx="0" presStyleCnt="2"/>
      <dgm:spPr/>
    </dgm:pt>
    <dgm:pt modelId="{73C3D587-0F21-8141-B9CB-B771E5B50595}" type="pres">
      <dgm:prSet presAssocID="{94C7909B-1FB0-794C-B3E6-9EDBE518D226}" presName="conn" presStyleLbl="parChTrans1D2" presStyleIdx="0" presStyleCnt="1"/>
      <dgm:spPr/>
      <dgm:t>
        <a:bodyPr/>
        <a:lstStyle/>
        <a:p>
          <a:endParaRPr lang="en-US"/>
        </a:p>
      </dgm:t>
    </dgm:pt>
    <dgm:pt modelId="{1B92C4BF-AE47-C243-A2C6-102435365A0A}" type="pres">
      <dgm:prSet presAssocID="{94C7909B-1FB0-794C-B3E6-9EDBE518D226}" presName="extraNode" presStyleLbl="node1" presStyleIdx="0" presStyleCnt="2"/>
      <dgm:spPr/>
    </dgm:pt>
    <dgm:pt modelId="{FFA1F8A4-D9FC-C44A-BE73-1366A4B128CC}" type="pres">
      <dgm:prSet presAssocID="{94C7909B-1FB0-794C-B3E6-9EDBE518D226}" presName="dstNode" presStyleLbl="node1" presStyleIdx="0" presStyleCnt="2"/>
      <dgm:spPr/>
    </dgm:pt>
    <dgm:pt modelId="{D98A76FF-01B6-A742-8B73-274507AA700B}" type="pres">
      <dgm:prSet presAssocID="{F8FB7FEF-CBA1-BE40-AE65-F4CFDD2A89D8}" presName="text_1" presStyleLbl="node1" presStyleIdx="0" presStyleCnt="2">
        <dgm:presLayoutVars>
          <dgm:bulletEnabled val="1"/>
        </dgm:presLayoutVars>
      </dgm:prSet>
      <dgm:spPr/>
      <dgm:t>
        <a:bodyPr/>
        <a:lstStyle/>
        <a:p>
          <a:endParaRPr lang="en-US"/>
        </a:p>
      </dgm:t>
    </dgm:pt>
    <dgm:pt modelId="{97769E65-CA8B-8948-BCD4-F718AA55E5A2}" type="pres">
      <dgm:prSet presAssocID="{F8FB7FEF-CBA1-BE40-AE65-F4CFDD2A89D8}" presName="accent_1" presStyleCnt="0"/>
      <dgm:spPr/>
    </dgm:pt>
    <dgm:pt modelId="{CEC50CEA-C03B-0043-8793-2E39C6AC8A60}" type="pres">
      <dgm:prSet presAssocID="{F8FB7FEF-CBA1-BE40-AE65-F4CFDD2A89D8}" presName="accentRepeatNode" presStyleLbl="solidFgAcc1" presStyleIdx="0" presStyleCnt="2"/>
      <dgm:spPr/>
    </dgm:pt>
    <dgm:pt modelId="{6506F223-6DAC-EF4C-9BF7-28BF1C7A5171}" type="pres">
      <dgm:prSet presAssocID="{ACD970D2-1647-AB48-8986-B44FA00FFF8D}" presName="text_2" presStyleLbl="node1" presStyleIdx="1" presStyleCnt="2">
        <dgm:presLayoutVars>
          <dgm:bulletEnabled val="1"/>
        </dgm:presLayoutVars>
      </dgm:prSet>
      <dgm:spPr/>
      <dgm:t>
        <a:bodyPr/>
        <a:lstStyle/>
        <a:p>
          <a:endParaRPr lang="en-US"/>
        </a:p>
      </dgm:t>
    </dgm:pt>
    <dgm:pt modelId="{0E5B45C3-DE92-FE4B-9FA4-A5C73116DA95}" type="pres">
      <dgm:prSet presAssocID="{ACD970D2-1647-AB48-8986-B44FA00FFF8D}" presName="accent_2" presStyleCnt="0"/>
      <dgm:spPr/>
    </dgm:pt>
    <dgm:pt modelId="{BE78730B-327B-974F-BB23-DAE7FD139B33}" type="pres">
      <dgm:prSet presAssocID="{ACD970D2-1647-AB48-8986-B44FA00FFF8D}" presName="accentRepeatNode" presStyleLbl="solidFgAcc1" presStyleIdx="1" presStyleCnt="2"/>
      <dgm:spPr/>
    </dgm:pt>
  </dgm:ptLst>
  <dgm:cxnLst>
    <dgm:cxn modelId="{FE298F79-476F-40B0-A744-157353856AD5}" type="presOf" srcId="{ACD970D2-1647-AB48-8986-B44FA00FFF8D}" destId="{6506F223-6DAC-EF4C-9BF7-28BF1C7A5171}" srcOrd="0" destOrd="0" presId="urn:microsoft.com/office/officeart/2008/layout/VerticalCurvedList"/>
    <dgm:cxn modelId="{E15793D8-7460-4C06-935E-A06E50ADC936}" type="presOf" srcId="{94C7909B-1FB0-794C-B3E6-9EDBE518D226}" destId="{C2B70010-1CC0-3343-9D8B-B2E0B2D5A6FA}" srcOrd="0" destOrd="0" presId="urn:microsoft.com/office/officeart/2008/layout/VerticalCurvedList"/>
    <dgm:cxn modelId="{F99B4DEE-5690-44A4-AD4C-419420C2A1A6}" type="presOf" srcId="{F8FB7FEF-CBA1-BE40-AE65-F4CFDD2A89D8}" destId="{D98A76FF-01B6-A742-8B73-274507AA700B}" srcOrd="0" destOrd="0" presId="urn:microsoft.com/office/officeart/2008/layout/VerticalCurvedList"/>
    <dgm:cxn modelId="{CCA4C233-2921-6F42-9826-18F231917C36}" srcId="{94C7909B-1FB0-794C-B3E6-9EDBE518D226}" destId="{F8FB7FEF-CBA1-BE40-AE65-F4CFDD2A89D8}" srcOrd="0" destOrd="0" parTransId="{4D27FDBF-DDDC-9E46-883C-102016C0264A}" sibTransId="{F3F8B3EF-18BE-AC4A-9E6A-59C423B2CD7F}"/>
    <dgm:cxn modelId="{F0FA7700-D53C-2244-835B-73BC2C60835F}" srcId="{94C7909B-1FB0-794C-B3E6-9EDBE518D226}" destId="{ACD970D2-1647-AB48-8986-B44FA00FFF8D}" srcOrd="1" destOrd="0" parTransId="{E055F2E4-FE3B-0146-886F-5E1CA1701FA4}" sibTransId="{DD82F04E-AA60-3D4E-8253-4C8529F493E6}"/>
    <dgm:cxn modelId="{2D17F123-BD1C-46D1-99E9-4A28398884EC}" type="presOf" srcId="{F3F8B3EF-18BE-AC4A-9E6A-59C423B2CD7F}" destId="{73C3D587-0F21-8141-B9CB-B771E5B50595}" srcOrd="0" destOrd="0" presId="urn:microsoft.com/office/officeart/2008/layout/VerticalCurvedList"/>
    <dgm:cxn modelId="{9897FEFC-6BC4-4E27-954A-F55B6F36B35D}" type="presParOf" srcId="{C2B70010-1CC0-3343-9D8B-B2E0B2D5A6FA}" destId="{EB35A1AF-50DE-2E45-8D12-4D31A6B57044}" srcOrd="0" destOrd="0" presId="urn:microsoft.com/office/officeart/2008/layout/VerticalCurvedList"/>
    <dgm:cxn modelId="{C675D034-FDDD-427A-BCE0-DED0D584F7CB}" type="presParOf" srcId="{EB35A1AF-50DE-2E45-8D12-4D31A6B57044}" destId="{AFA05762-9593-5E41-B6CC-1DF4433001E6}" srcOrd="0" destOrd="0" presId="urn:microsoft.com/office/officeart/2008/layout/VerticalCurvedList"/>
    <dgm:cxn modelId="{1E50A61E-6E99-4B53-BB81-67EA90F9B48E}" type="presParOf" srcId="{AFA05762-9593-5E41-B6CC-1DF4433001E6}" destId="{8C69391C-EE62-A44E-B119-57CB07DEC69A}" srcOrd="0" destOrd="0" presId="urn:microsoft.com/office/officeart/2008/layout/VerticalCurvedList"/>
    <dgm:cxn modelId="{13923B33-8F42-4784-A5B0-202AC5FC2894}" type="presParOf" srcId="{AFA05762-9593-5E41-B6CC-1DF4433001E6}" destId="{73C3D587-0F21-8141-B9CB-B771E5B50595}" srcOrd="1" destOrd="0" presId="urn:microsoft.com/office/officeart/2008/layout/VerticalCurvedList"/>
    <dgm:cxn modelId="{588942F4-F948-414F-970B-931FA8531CC3}" type="presParOf" srcId="{AFA05762-9593-5E41-B6CC-1DF4433001E6}" destId="{1B92C4BF-AE47-C243-A2C6-102435365A0A}" srcOrd="2" destOrd="0" presId="urn:microsoft.com/office/officeart/2008/layout/VerticalCurvedList"/>
    <dgm:cxn modelId="{3704A660-2852-4053-A6DE-ACC3B9816AE9}" type="presParOf" srcId="{AFA05762-9593-5E41-B6CC-1DF4433001E6}" destId="{FFA1F8A4-D9FC-C44A-BE73-1366A4B128CC}" srcOrd="3" destOrd="0" presId="urn:microsoft.com/office/officeart/2008/layout/VerticalCurvedList"/>
    <dgm:cxn modelId="{370F66AE-BB09-4FE5-AB67-E6F16F4899A3}" type="presParOf" srcId="{EB35A1AF-50DE-2E45-8D12-4D31A6B57044}" destId="{D98A76FF-01B6-A742-8B73-274507AA700B}" srcOrd="1" destOrd="0" presId="urn:microsoft.com/office/officeart/2008/layout/VerticalCurvedList"/>
    <dgm:cxn modelId="{6F553E8C-E83E-4766-8525-50BE9720BFD7}" type="presParOf" srcId="{EB35A1AF-50DE-2E45-8D12-4D31A6B57044}" destId="{97769E65-CA8B-8948-BCD4-F718AA55E5A2}" srcOrd="2" destOrd="0" presId="urn:microsoft.com/office/officeart/2008/layout/VerticalCurvedList"/>
    <dgm:cxn modelId="{BBDAA59A-89C7-4816-AF59-6335B614AA11}" type="presParOf" srcId="{97769E65-CA8B-8948-BCD4-F718AA55E5A2}" destId="{CEC50CEA-C03B-0043-8793-2E39C6AC8A60}" srcOrd="0" destOrd="0" presId="urn:microsoft.com/office/officeart/2008/layout/VerticalCurvedList"/>
    <dgm:cxn modelId="{F9CCC7E7-EB49-4AA8-B1C5-BA92E77ABE79}" type="presParOf" srcId="{EB35A1AF-50DE-2E45-8D12-4D31A6B57044}" destId="{6506F223-6DAC-EF4C-9BF7-28BF1C7A5171}" srcOrd="3" destOrd="0" presId="urn:microsoft.com/office/officeart/2008/layout/VerticalCurvedList"/>
    <dgm:cxn modelId="{25BC6336-F84E-4C5A-8A65-87BC946BC8EF}" type="presParOf" srcId="{EB35A1AF-50DE-2E45-8D12-4D31A6B57044}" destId="{0E5B45C3-DE92-FE4B-9FA4-A5C73116DA95}" srcOrd="4" destOrd="0" presId="urn:microsoft.com/office/officeart/2008/layout/VerticalCurvedList"/>
    <dgm:cxn modelId="{50E26206-117C-41E6-BA1F-18DE569B2696}" type="presParOf" srcId="{0E5B45C3-DE92-FE4B-9FA4-A5C73116DA95}" destId="{BE78730B-327B-974F-BB23-DAE7FD139B33}" srcOrd="0" destOrd="0" presId="urn:microsoft.com/office/officeart/2008/layout/VerticalCurvedLis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0F88F-B200-EE4B-BC68-281220CD13B3}">
      <dsp:nvSpPr>
        <dsp:cNvPr id="0" name=""/>
        <dsp:cNvSpPr/>
      </dsp:nvSpPr>
      <dsp:spPr>
        <a:xfrm>
          <a:off x="2249981" y="695918"/>
          <a:ext cx="4644036" cy="4644036"/>
        </a:xfrm>
        <a:prstGeom prst="blockArc">
          <a:avLst>
            <a:gd name="adj1" fmla="val 16200000"/>
            <a:gd name="adj2" fmla="val 20520000"/>
            <a:gd name="adj3" fmla="val 464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310BFA-BC74-774A-B1BF-8EB6E7D4B2EA}">
      <dsp:nvSpPr>
        <dsp:cNvPr id="0" name=""/>
        <dsp:cNvSpPr/>
      </dsp:nvSpPr>
      <dsp:spPr>
        <a:xfrm>
          <a:off x="2249981" y="695918"/>
          <a:ext cx="4644036" cy="4644036"/>
        </a:xfrm>
        <a:prstGeom prst="blockArc">
          <a:avLst>
            <a:gd name="adj1" fmla="val 20520000"/>
            <a:gd name="adj2" fmla="val 3240000"/>
            <a:gd name="adj3" fmla="val 464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945AE5-A233-104E-B077-2A9EBDB6AF35}">
      <dsp:nvSpPr>
        <dsp:cNvPr id="0" name=""/>
        <dsp:cNvSpPr/>
      </dsp:nvSpPr>
      <dsp:spPr>
        <a:xfrm>
          <a:off x="2249981" y="695918"/>
          <a:ext cx="4644036" cy="4644036"/>
        </a:xfrm>
        <a:prstGeom prst="blockArc">
          <a:avLst>
            <a:gd name="adj1" fmla="val 3240000"/>
            <a:gd name="adj2" fmla="val 7560000"/>
            <a:gd name="adj3" fmla="val 464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52A538-744C-824E-BAF8-4BD9E9A1C4EE}">
      <dsp:nvSpPr>
        <dsp:cNvPr id="0" name=""/>
        <dsp:cNvSpPr/>
      </dsp:nvSpPr>
      <dsp:spPr>
        <a:xfrm>
          <a:off x="2249981" y="695918"/>
          <a:ext cx="4644036" cy="4644036"/>
        </a:xfrm>
        <a:prstGeom prst="blockArc">
          <a:avLst>
            <a:gd name="adj1" fmla="val 7560000"/>
            <a:gd name="adj2" fmla="val 11880000"/>
            <a:gd name="adj3" fmla="val 464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BF46AF-B212-584B-BEC1-944D73B48904}">
      <dsp:nvSpPr>
        <dsp:cNvPr id="0" name=""/>
        <dsp:cNvSpPr/>
      </dsp:nvSpPr>
      <dsp:spPr>
        <a:xfrm>
          <a:off x="2249981" y="695918"/>
          <a:ext cx="4644036" cy="4644036"/>
        </a:xfrm>
        <a:prstGeom prst="blockArc">
          <a:avLst>
            <a:gd name="adj1" fmla="val 11880000"/>
            <a:gd name="adj2" fmla="val 16200000"/>
            <a:gd name="adj3" fmla="val 464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581180-7539-5B4C-9C1C-F1E233DB5BAE}">
      <dsp:nvSpPr>
        <dsp:cNvPr id="0" name=""/>
        <dsp:cNvSpPr/>
      </dsp:nvSpPr>
      <dsp:spPr>
        <a:xfrm>
          <a:off x="3502669" y="1948606"/>
          <a:ext cx="2138659" cy="21386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Development Impact Areas</a:t>
          </a:r>
          <a:endParaRPr lang="en-US" sz="2000" kern="1200" dirty="0"/>
        </a:p>
      </dsp:txBody>
      <dsp:txXfrm>
        <a:off x="3815868" y="2261805"/>
        <a:ext cx="1512261" cy="1512261"/>
      </dsp:txXfrm>
    </dsp:sp>
    <dsp:sp modelId="{BE855C99-E016-F946-876C-24851C2A4F1F}">
      <dsp:nvSpPr>
        <dsp:cNvPr id="0" name=""/>
        <dsp:cNvSpPr/>
      </dsp:nvSpPr>
      <dsp:spPr>
        <a:xfrm>
          <a:off x="3823468" y="1281"/>
          <a:ext cx="1497061" cy="149706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Sustainable Livelihoods</a:t>
          </a:r>
          <a:endParaRPr lang="en-US" sz="1500" kern="1200" dirty="0"/>
        </a:p>
      </dsp:txBody>
      <dsp:txXfrm>
        <a:off x="4042708" y="220521"/>
        <a:ext cx="1058581" cy="1058581"/>
      </dsp:txXfrm>
    </dsp:sp>
    <dsp:sp modelId="{D28FA332-9079-5E42-8A8F-EF2EA4453850}">
      <dsp:nvSpPr>
        <dsp:cNvPr id="0" name=""/>
        <dsp:cNvSpPr/>
      </dsp:nvSpPr>
      <dsp:spPr>
        <a:xfrm>
          <a:off x="1666354" y="1568516"/>
          <a:ext cx="1497061" cy="149706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Health and Well-Being</a:t>
          </a:r>
          <a:endParaRPr lang="en-US" sz="1500" kern="1200" dirty="0"/>
        </a:p>
      </dsp:txBody>
      <dsp:txXfrm>
        <a:off x="1885594" y="1787756"/>
        <a:ext cx="1058581" cy="1058581"/>
      </dsp:txXfrm>
    </dsp:sp>
    <dsp:sp modelId="{9FE9C9D2-4383-EA40-B342-8A90924B73BB}">
      <dsp:nvSpPr>
        <dsp:cNvPr id="0" name=""/>
        <dsp:cNvSpPr/>
      </dsp:nvSpPr>
      <dsp:spPr>
        <a:xfrm>
          <a:off x="2490298" y="4104356"/>
          <a:ext cx="1497061" cy="149706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Economy</a:t>
          </a:r>
          <a:endParaRPr lang="en-US" sz="1500" kern="1200" dirty="0"/>
        </a:p>
      </dsp:txBody>
      <dsp:txXfrm>
        <a:off x="2709538" y="4323596"/>
        <a:ext cx="1058581" cy="1058581"/>
      </dsp:txXfrm>
    </dsp:sp>
    <dsp:sp modelId="{C83E2A5C-EAA0-3846-810F-229EE0AB5B42}">
      <dsp:nvSpPr>
        <dsp:cNvPr id="0" name=""/>
        <dsp:cNvSpPr/>
      </dsp:nvSpPr>
      <dsp:spPr>
        <a:xfrm>
          <a:off x="5156638" y="4104356"/>
          <a:ext cx="1497061" cy="149706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Environment</a:t>
          </a:r>
          <a:endParaRPr lang="en-US" sz="1500" kern="1200" dirty="0"/>
        </a:p>
      </dsp:txBody>
      <dsp:txXfrm>
        <a:off x="5375878" y="4323596"/>
        <a:ext cx="1058581" cy="1058581"/>
      </dsp:txXfrm>
    </dsp:sp>
    <dsp:sp modelId="{66DF7311-9340-1545-BC12-A6A78F565345}">
      <dsp:nvSpPr>
        <dsp:cNvPr id="0" name=""/>
        <dsp:cNvSpPr/>
      </dsp:nvSpPr>
      <dsp:spPr>
        <a:xfrm>
          <a:off x="5980582" y="1568516"/>
          <a:ext cx="1497061" cy="1497061"/>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Stability, Justice and Governance</a:t>
          </a:r>
          <a:endParaRPr lang="en-US" sz="1500" kern="1200" dirty="0"/>
        </a:p>
      </dsp:txBody>
      <dsp:txXfrm>
        <a:off x="6199822" y="1787756"/>
        <a:ext cx="1058581" cy="105858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3D587-0F21-8141-B9CB-B771E5B50595}">
      <dsp:nvSpPr>
        <dsp:cNvPr id="0" name=""/>
        <dsp:cNvSpPr/>
      </dsp:nvSpPr>
      <dsp:spPr>
        <a:xfrm>
          <a:off x="-5116967" y="-783865"/>
          <a:ext cx="6093694" cy="6093694"/>
        </a:xfrm>
        <a:prstGeom prst="blockArc">
          <a:avLst>
            <a:gd name="adj1" fmla="val 18900000"/>
            <a:gd name="adj2" fmla="val 2700000"/>
            <a:gd name="adj3" fmla="val 354"/>
          </a:avLst>
        </a:pr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8A76FF-01B6-A742-8B73-274507AA700B}">
      <dsp:nvSpPr>
        <dsp:cNvPr id="0" name=""/>
        <dsp:cNvSpPr/>
      </dsp:nvSpPr>
      <dsp:spPr>
        <a:xfrm>
          <a:off x="628203" y="286384"/>
          <a:ext cx="6180038" cy="1237615"/>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8497"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11.3: Urbanization</a:t>
          </a:r>
        </a:p>
        <a:p>
          <a:pPr lvl="0" algn="l" defTabSz="1022350">
            <a:lnSpc>
              <a:spcPct val="90000"/>
            </a:lnSpc>
            <a:spcBef>
              <a:spcPct val="0"/>
            </a:spcBef>
            <a:spcAft>
              <a:spcPct val="35000"/>
            </a:spcAft>
          </a:pPr>
          <a:r>
            <a:rPr lang="en-US" sz="2300" kern="1200" dirty="0" smtClean="0"/>
            <a:t> Goal 16.1: Violent Death</a:t>
          </a:r>
        </a:p>
        <a:p>
          <a:pPr lvl="0" algn="l" defTabSz="1022350">
            <a:lnSpc>
              <a:spcPct val="90000"/>
            </a:lnSpc>
            <a:spcBef>
              <a:spcPct val="0"/>
            </a:spcBef>
            <a:spcAft>
              <a:spcPct val="35000"/>
            </a:spcAft>
          </a:pPr>
          <a:r>
            <a:rPr lang="en-US" sz="2300" kern="1200" dirty="0" smtClean="0"/>
            <a:t>Goal 16.4: Arms Trafficking</a:t>
          </a:r>
        </a:p>
      </dsp:txBody>
      <dsp:txXfrm>
        <a:off x="628203" y="286384"/>
        <a:ext cx="6180038" cy="1237615"/>
      </dsp:txXfrm>
    </dsp:sp>
    <dsp:sp modelId="{CEC50CEA-C03B-0043-8793-2E39C6AC8A60}">
      <dsp:nvSpPr>
        <dsp:cNvPr id="0" name=""/>
        <dsp:cNvSpPr/>
      </dsp:nvSpPr>
      <dsp:spPr>
        <a:xfrm>
          <a:off x="62458" y="339447"/>
          <a:ext cx="1131490" cy="1131490"/>
        </a:xfrm>
        <a:prstGeom prst="ellipse">
          <a:avLst/>
        </a:prstGeom>
        <a:solidFill>
          <a:schemeClr val="lt1">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506F223-6DAC-EF4C-9BF7-28BF1C7A5171}">
      <dsp:nvSpPr>
        <dsp:cNvPr id="0" name=""/>
        <dsp:cNvSpPr/>
      </dsp:nvSpPr>
      <dsp:spPr>
        <a:xfrm>
          <a:off x="957241" y="1810385"/>
          <a:ext cx="5851000" cy="905192"/>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8497"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16.5:  Corruption and Bribery</a:t>
          </a:r>
        </a:p>
        <a:p>
          <a:pPr lvl="0" algn="l" defTabSz="1022350">
            <a:lnSpc>
              <a:spcPct val="90000"/>
            </a:lnSpc>
            <a:spcBef>
              <a:spcPct val="0"/>
            </a:spcBef>
            <a:spcAft>
              <a:spcPct val="35000"/>
            </a:spcAft>
          </a:pPr>
          <a:r>
            <a:rPr lang="en-US" sz="2300" kern="1200" dirty="0" smtClean="0"/>
            <a:t>Goal 16.6:  Integrity of Institutions</a:t>
          </a:r>
          <a:endParaRPr lang="en-US" sz="2300" kern="1200" dirty="0"/>
        </a:p>
      </dsp:txBody>
      <dsp:txXfrm>
        <a:off x="957241" y="1810385"/>
        <a:ext cx="5851000" cy="905192"/>
      </dsp:txXfrm>
    </dsp:sp>
    <dsp:sp modelId="{BE78730B-327B-974F-BB23-DAE7FD139B33}">
      <dsp:nvSpPr>
        <dsp:cNvPr id="0" name=""/>
        <dsp:cNvSpPr/>
      </dsp:nvSpPr>
      <dsp:spPr>
        <a:xfrm>
          <a:off x="391495" y="1697236"/>
          <a:ext cx="1131490" cy="1131490"/>
        </a:xfrm>
        <a:prstGeom prst="ellipse">
          <a:avLst/>
        </a:prstGeom>
        <a:solidFill>
          <a:schemeClr val="lt1">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439A5A4-CAE8-9041-BC63-46C22EDFD4F6}">
      <dsp:nvSpPr>
        <dsp:cNvPr id="0" name=""/>
        <dsp:cNvSpPr/>
      </dsp:nvSpPr>
      <dsp:spPr>
        <a:xfrm>
          <a:off x="628203" y="3168174"/>
          <a:ext cx="6180038" cy="905192"/>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8497"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16.6:  Integrity of Institutions (democracy)</a:t>
          </a:r>
          <a:endParaRPr lang="en-US" sz="2300" kern="1200" dirty="0"/>
        </a:p>
      </dsp:txBody>
      <dsp:txXfrm>
        <a:off x="628203" y="3168174"/>
        <a:ext cx="6180038" cy="905192"/>
      </dsp:txXfrm>
    </dsp:sp>
    <dsp:sp modelId="{792DA8E1-9184-2744-9994-FF9C0146D52D}">
      <dsp:nvSpPr>
        <dsp:cNvPr id="0" name=""/>
        <dsp:cNvSpPr/>
      </dsp:nvSpPr>
      <dsp:spPr>
        <a:xfrm>
          <a:off x="62458" y="3055025"/>
          <a:ext cx="1131490" cy="1131490"/>
        </a:xfrm>
        <a:prstGeom prst="ellipse">
          <a:avLst/>
        </a:prstGeom>
        <a:solidFill>
          <a:schemeClr val="lt1">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3D587-0F21-8141-B9CB-B771E5B50595}">
      <dsp:nvSpPr>
        <dsp:cNvPr id="0" name=""/>
        <dsp:cNvSpPr/>
      </dsp:nvSpPr>
      <dsp:spPr>
        <a:xfrm>
          <a:off x="-5116967" y="-783865"/>
          <a:ext cx="6093694" cy="6093694"/>
        </a:xfrm>
        <a:prstGeom prst="blockArc">
          <a:avLst>
            <a:gd name="adj1" fmla="val 18900000"/>
            <a:gd name="adj2" fmla="val 2700000"/>
            <a:gd name="adj3" fmla="val 354"/>
          </a:avLst>
        </a:pr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8A76FF-01B6-A742-8B73-274507AA700B}">
      <dsp:nvSpPr>
        <dsp:cNvPr id="0" name=""/>
        <dsp:cNvSpPr/>
      </dsp:nvSpPr>
      <dsp:spPr>
        <a:xfrm>
          <a:off x="628203" y="452596"/>
          <a:ext cx="6180038" cy="905192"/>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8497"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16.2: Child abuse</a:t>
          </a:r>
        </a:p>
        <a:p>
          <a:pPr lvl="0" algn="l" defTabSz="1022350">
            <a:lnSpc>
              <a:spcPct val="90000"/>
            </a:lnSpc>
            <a:spcBef>
              <a:spcPct val="0"/>
            </a:spcBef>
            <a:spcAft>
              <a:spcPct val="35000"/>
            </a:spcAft>
          </a:pPr>
          <a:r>
            <a:rPr lang="en-US" sz="2300" kern="1200" dirty="0" smtClean="0"/>
            <a:t> Goal 8.7: Forced </a:t>
          </a:r>
          <a:r>
            <a:rPr lang="en-US" sz="2300" kern="1200" dirty="0" err="1" smtClean="0"/>
            <a:t>Labour</a:t>
          </a:r>
          <a:endParaRPr lang="en-US" sz="2300" kern="1200" dirty="0" smtClean="0"/>
        </a:p>
      </dsp:txBody>
      <dsp:txXfrm>
        <a:off x="628203" y="452596"/>
        <a:ext cx="6180038" cy="905192"/>
      </dsp:txXfrm>
    </dsp:sp>
    <dsp:sp modelId="{CEC50CEA-C03B-0043-8793-2E39C6AC8A60}">
      <dsp:nvSpPr>
        <dsp:cNvPr id="0" name=""/>
        <dsp:cNvSpPr/>
      </dsp:nvSpPr>
      <dsp:spPr>
        <a:xfrm>
          <a:off x="62458" y="339447"/>
          <a:ext cx="1131490" cy="113149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506F223-6DAC-EF4C-9BF7-28BF1C7A5171}">
      <dsp:nvSpPr>
        <dsp:cNvPr id="0" name=""/>
        <dsp:cNvSpPr/>
      </dsp:nvSpPr>
      <dsp:spPr>
        <a:xfrm>
          <a:off x="957241" y="1810385"/>
          <a:ext cx="5851000" cy="905192"/>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8497"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10.7:  Orderly Migration</a:t>
          </a:r>
          <a:endParaRPr lang="en-US" sz="2300" kern="1200" dirty="0"/>
        </a:p>
      </dsp:txBody>
      <dsp:txXfrm>
        <a:off x="957241" y="1810385"/>
        <a:ext cx="5851000" cy="905192"/>
      </dsp:txXfrm>
    </dsp:sp>
    <dsp:sp modelId="{BE78730B-327B-974F-BB23-DAE7FD139B33}">
      <dsp:nvSpPr>
        <dsp:cNvPr id="0" name=""/>
        <dsp:cNvSpPr/>
      </dsp:nvSpPr>
      <dsp:spPr>
        <a:xfrm>
          <a:off x="391495" y="1697236"/>
          <a:ext cx="1131490" cy="113149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439A5A4-CAE8-9041-BC63-46C22EDFD4F6}">
      <dsp:nvSpPr>
        <dsp:cNvPr id="0" name=""/>
        <dsp:cNvSpPr/>
      </dsp:nvSpPr>
      <dsp:spPr>
        <a:xfrm>
          <a:off x="628203" y="3168174"/>
          <a:ext cx="6180038" cy="905192"/>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8497"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5.2: violence against women</a:t>
          </a:r>
          <a:endParaRPr lang="en-US" sz="2300" kern="1200" dirty="0"/>
        </a:p>
      </dsp:txBody>
      <dsp:txXfrm>
        <a:off x="628203" y="3168174"/>
        <a:ext cx="6180038" cy="905192"/>
      </dsp:txXfrm>
    </dsp:sp>
    <dsp:sp modelId="{792DA8E1-9184-2744-9994-FF9C0146D52D}">
      <dsp:nvSpPr>
        <dsp:cNvPr id="0" name=""/>
        <dsp:cNvSpPr/>
      </dsp:nvSpPr>
      <dsp:spPr>
        <a:xfrm>
          <a:off x="62458" y="3055025"/>
          <a:ext cx="1131490" cy="113149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3D587-0F21-8141-B9CB-B771E5B50595}">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A76FF-01B6-A742-8B73-274507AA700B}">
      <dsp:nvSpPr>
        <dsp:cNvPr id="0" name=""/>
        <dsp:cNvSpPr/>
      </dsp:nvSpPr>
      <dsp:spPr>
        <a:xfrm>
          <a:off x="511409" y="347956"/>
          <a:ext cx="6296807" cy="69627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43180" rIns="43180" bIns="43180" numCol="1" spcCol="1270" anchor="ctr" anchorCtr="0">
          <a:noAutofit/>
        </a:bodyPr>
        <a:lstStyle/>
        <a:p>
          <a:pPr lvl="0" algn="l" defTabSz="755650">
            <a:lnSpc>
              <a:spcPct val="90000"/>
            </a:lnSpc>
            <a:spcBef>
              <a:spcPct val="0"/>
            </a:spcBef>
            <a:spcAft>
              <a:spcPct val="35000"/>
            </a:spcAft>
          </a:pPr>
          <a:r>
            <a:rPr lang="en-US" sz="1700" kern="1200" dirty="0" smtClean="0"/>
            <a:t>Goal 3.3:  Epidemics – HIV/AIDS</a:t>
          </a:r>
        </a:p>
        <a:p>
          <a:pPr lvl="0" algn="l" defTabSz="755650">
            <a:lnSpc>
              <a:spcPct val="90000"/>
            </a:lnSpc>
            <a:spcBef>
              <a:spcPct val="0"/>
            </a:spcBef>
            <a:spcAft>
              <a:spcPct val="35000"/>
            </a:spcAft>
          </a:pPr>
          <a:r>
            <a:rPr lang="en-US" sz="1700" kern="1200" dirty="0" smtClean="0"/>
            <a:t>Goal 3.5:  Substance Abuse </a:t>
          </a:r>
        </a:p>
      </dsp:txBody>
      <dsp:txXfrm>
        <a:off x="511409" y="347956"/>
        <a:ext cx="6296807" cy="696274"/>
      </dsp:txXfrm>
    </dsp:sp>
    <dsp:sp modelId="{CEC50CEA-C03B-0043-8793-2E39C6AC8A60}">
      <dsp:nvSpPr>
        <dsp:cNvPr id="0" name=""/>
        <dsp:cNvSpPr/>
      </dsp:nvSpPr>
      <dsp:spPr>
        <a:xfrm>
          <a:off x="76237" y="260921"/>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06F223-6DAC-EF4C-9BF7-28BF1C7A5171}">
      <dsp:nvSpPr>
        <dsp:cNvPr id="0" name=""/>
        <dsp:cNvSpPr/>
      </dsp:nvSpPr>
      <dsp:spPr>
        <a:xfrm>
          <a:off x="910599" y="1392548"/>
          <a:ext cx="5897617" cy="69627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43180" rIns="43180" bIns="43180" numCol="1" spcCol="1270" anchor="ctr" anchorCtr="0">
          <a:noAutofit/>
        </a:bodyPr>
        <a:lstStyle/>
        <a:p>
          <a:pPr lvl="0" algn="l" defTabSz="755650">
            <a:lnSpc>
              <a:spcPct val="90000"/>
            </a:lnSpc>
            <a:spcBef>
              <a:spcPct val="0"/>
            </a:spcBef>
            <a:spcAft>
              <a:spcPct val="35000"/>
            </a:spcAft>
          </a:pPr>
          <a:r>
            <a:rPr lang="en-US" sz="1700" kern="1200" dirty="0" smtClean="0"/>
            <a:t>Goal 3.3:  Epidemics </a:t>
          </a:r>
          <a:endParaRPr lang="en-US" sz="1700" kern="1200" dirty="0"/>
        </a:p>
      </dsp:txBody>
      <dsp:txXfrm>
        <a:off x="910599" y="1392548"/>
        <a:ext cx="5897617" cy="696274"/>
      </dsp:txXfrm>
    </dsp:sp>
    <dsp:sp modelId="{BE78730B-327B-974F-BB23-DAE7FD139B33}">
      <dsp:nvSpPr>
        <dsp:cNvPr id="0" name=""/>
        <dsp:cNvSpPr/>
      </dsp:nvSpPr>
      <dsp:spPr>
        <a:xfrm>
          <a:off x="475427" y="1305514"/>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39A5A4-CAE8-9041-BC63-46C22EDFD4F6}">
      <dsp:nvSpPr>
        <dsp:cNvPr id="0" name=""/>
        <dsp:cNvSpPr/>
      </dsp:nvSpPr>
      <dsp:spPr>
        <a:xfrm>
          <a:off x="910599" y="2437140"/>
          <a:ext cx="5897617" cy="69627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43180" rIns="43180" bIns="43180" numCol="1" spcCol="1270" anchor="ctr" anchorCtr="0">
          <a:noAutofit/>
        </a:bodyPr>
        <a:lstStyle/>
        <a:p>
          <a:pPr lvl="0" algn="l" defTabSz="755650">
            <a:lnSpc>
              <a:spcPct val="90000"/>
            </a:lnSpc>
            <a:spcBef>
              <a:spcPct val="0"/>
            </a:spcBef>
            <a:spcAft>
              <a:spcPct val="35000"/>
            </a:spcAft>
          </a:pPr>
          <a:r>
            <a:rPr lang="en-US" sz="1700" kern="1200" dirty="0" smtClean="0"/>
            <a:t>Goal 3.5: Substance Abuse</a:t>
          </a:r>
          <a:endParaRPr lang="en-US" sz="1700" kern="1200" dirty="0"/>
        </a:p>
      </dsp:txBody>
      <dsp:txXfrm>
        <a:off x="910599" y="2437140"/>
        <a:ext cx="5897617" cy="696274"/>
      </dsp:txXfrm>
    </dsp:sp>
    <dsp:sp modelId="{792DA8E1-9184-2744-9994-FF9C0146D52D}">
      <dsp:nvSpPr>
        <dsp:cNvPr id="0" name=""/>
        <dsp:cNvSpPr/>
      </dsp:nvSpPr>
      <dsp:spPr>
        <a:xfrm>
          <a:off x="475427" y="2350106"/>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7EA5C6-6902-B04D-8843-193BFADB7723}">
      <dsp:nvSpPr>
        <dsp:cNvPr id="0" name=""/>
        <dsp:cNvSpPr/>
      </dsp:nvSpPr>
      <dsp:spPr>
        <a:xfrm>
          <a:off x="511409" y="3290939"/>
          <a:ext cx="6296807" cy="107786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43180" rIns="43180" bIns="43180" numCol="1" spcCol="1270" anchor="ctr" anchorCtr="0">
          <a:noAutofit/>
        </a:bodyPr>
        <a:lstStyle/>
        <a:p>
          <a:pPr lvl="0" algn="l" defTabSz="755650">
            <a:lnSpc>
              <a:spcPct val="90000"/>
            </a:lnSpc>
            <a:spcBef>
              <a:spcPct val="0"/>
            </a:spcBef>
            <a:spcAft>
              <a:spcPct val="35000"/>
            </a:spcAft>
          </a:pPr>
          <a:r>
            <a:rPr lang="en-US" sz="1700" kern="1200" dirty="0" smtClean="0"/>
            <a:t>Goal 2.1:  End Hunger</a:t>
          </a:r>
        </a:p>
        <a:p>
          <a:pPr lvl="0" algn="l" defTabSz="755650">
            <a:lnSpc>
              <a:spcPct val="90000"/>
            </a:lnSpc>
            <a:spcBef>
              <a:spcPct val="0"/>
            </a:spcBef>
            <a:spcAft>
              <a:spcPct val="35000"/>
            </a:spcAft>
          </a:pPr>
          <a:r>
            <a:rPr lang="en-US" sz="1700" kern="1200" dirty="0" smtClean="0"/>
            <a:t>Goal 2.3:  Increase Agricultural Productivity</a:t>
          </a:r>
        </a:p>
        <a:p>
          <a:pPr lvl="0" algn="l" defTabSz="755650">
            <a:lnSpc>
              <a:spcPct val="90000"/>
            </a:lnSpc>
            <a:spcBef>
              <a:spcPct val="0"/>
            </a:spcBef>
            <a:spcAft>
              <a:spcPct val="35000"/>
            </a:spcAft>
          </a:pPr>
          <a:r>
            <a:rPr lang="en-US" sz="1700" kern="1200" dirty="0" smtClean="0"/>
            <a:t>Goal 2.5:  Maintain Genetic Diversity</a:t>
          </a:r>
          <a:endParaRPr lang="en-US" sz="1700" kern="1200" dirty="0"/>
        </a:p>
      </dsp:txBody>
      <dsp:txXfrm>
        <a:off x="511409" y="3290939"/>
        <a:ext cx="6296807" cy="1077860"/>
      </dsp:txXfrm>
    </dsp:sp>
    <dsp:sp modelId="{CE7967ED-CAB3-A748-90A0-7C4E8AC603BD}">
      <dsp:nvSpPr>
        <dsp:cNvPr id="0" name=""/>
        <dsp:cNvSpPr/>
      </dsp:nvSpPr>
      <dsp:spPr>
        <a:xfrm>
          <a:off x="76237" y="3394698"/>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3D587-0F21-8141-B9CB-B771E5B50595}">
      <dsp:nvSpPr>
        <dsp:cNvPr id="0" name=""/>
        <dsp:cNvSpPr/>
      </dsp:nvSpPr>
      <dsp:spPr>
        <a:xfrm>
          <a:off x="-5116967" y="-783865"/>
          <a:ext cx="6093694" cy="6093694"/>
        </a:xfrm>
        <a:prstGeom prst="blockArc">
          <a:avLst>
            <a:gd name="adj1" fmla="val 18900000"/>
            <a:gd name="adj2" fmla="val 2700000"/>
            <a:gd name="adj3" fmla="val 354"/>
          </a:avLst>
        </a:prstGeom>
        <a:noFill/>
        <a:ln w="9525" cap="flat" cmpd="sng" algn="ctr">
          <a:solidFill>
            <a:schemeClr val="accent5">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8A76FF-01B6-A742-8B73-274507AA700B}">
      <dsp:nvSpPr>
        <dsp:cNvPr id="0" name=""/>
        <dsp:cNvSpPr/>
      </dsp:nvSpPr>
      <dsp:spPr>
        <a:xfrm>
          <a:off x="628203" y="452596"/>
          <a:ext cx="6180038" cy="905192"/>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8497"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15.7: Poaching and trafficking</a:t>
          </a:r>
        </a:p>
      </dsp:txBody>
      <dsp:txXfrm>
        <a:off x="628203" y="452596"/>
        <a:ext cx="6180038" cy="905192"/>
      </dsp:txXfrm>
    </dsp:sp>
    <dsp:sp modelId="{CEC50CEA-C03B-0043-8793-2E39C6AC8A60}">
      <dsp:nvSpPr>
        <dsp:cNvPr id="0" name=""/>
        <dsp:cNvSpPr/>
      </dsp:nvSpPr>
      <dsp:spPr>
        <a:xfrm>
          <a:off x="62458" y="339447"/>
          <a:ext cx="1131490" cy="1131490"/>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506F223-6DAC-EF4C-9BF7-28BF1C7A5171}">
      <dsp:nvSpPr>
        <dsp:cNvPr id="0" name=""/>
        <dsp:cNvSpPr/>
      </dsp:nvSpPr>
      <dsp:spPr>
        <a:xfrm>
          <a:off x="957241" y="1810385"/>
          <a:ext cx="5851000" cy="905192"/>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8497"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14.4: Illegal Fishing</a:t>
          </a:r>
          <a:endParaRPr lang="en-US" sz="2300" kern="1200" dirty="0"/>
        </a:p>
      </dsp:txBody>
      <dsp:txXfrm>
        <a:off x="957241" y="1810385"/>
        <a:ext cx="5851000" cy="905192"/>
      </dsp:txXfrm>
    </dsp:sp>
    <dsp:sp modelId="{BE78730B-327B-974F-BB23-DAE7FD139B33}">
      <dsp:nvSpPr>
        <dsp:cNvPr id="0" name=""/>
        <dsp:cNvSpPr/>
      </dsp:nvSpPr>
      <dsp:spPr>
        <a:xfrm>
          <a:off x="391495" y="1697236"/>
          <a:ext cx="1131490" cy="1131490"/>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439A5A4-CAE8-9041-BC63-46C22EDFD4F6}">
      <dsp:nvSpPr>
        <dsp:cNvPr id="0" name=""/>
        <dsp:cNvSpPr/>
      </dsp:nvSpPr>
      <dsp:spPr>
        <a:xfrm>
          <a:off x="628203" y="3168174"/>
          <a:ext cx="6180038" cy="905192"/>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8497"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6.3:  Illegal dumping of toxic waste</a:t>
          </a:r>
          <a:endParaRPr lang="en-US" sz="2300" kern="1200" dirty="0"/>
        </a:p>
      </dsp:txBody>
      <dsp:txXfrm>
        <a:off x="628203" y="3168174"/>
        <a:ext cx="6180038" cy="905192"/>
      </dsp:txXfrm>
    </dsp:sp>
    <dsp:sp modelId="{792DA8E1-9184-2744-9994-FF9C0146D52D}">
      <dsp:nvSpPr>
        <dsp:cNvPr id="0" name=""/>
        <dsp:cNvSpPr/>
      </dsp:nvSpPr>
      <dsp:spPr>
        <a:xfrm>
          <a:off x="62458" y="3055025"/>
          <a:ext cx="1131490" cy="1131490"/>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3D587-0F21-8141-B9CB-B771E5B50595}">
      <dsp:nvSpPr>
        <dsp:cNvPr id="0" name=""/>
        <dsp:cNvSpPr/>
      </dsp:nvSpPr>
      <dsp:spPr>
        <a:xfrm>
          <a:off x="-5078383" y="-783865"/>
          <a:ext cx="6093694" cy="6093694"/>
        </a:xfrm>
        <a:prstGeom prst="blockArc">
          <a:avLst>
            <a:gd name="adj1" fmla="val 18900000"/>
            <a:gd name="adj2" fmla="val 2700000"/>
            <a:gd name="adj3" fmla="val 354"/>
          </a:avLst>
        </a:prstGeom>
        <a:noFill/>
        <a:ln w="9525" cap="flat" cmpd="sng" algn="ctr">
          <a:solidFill>
            <a:schemeClr val="accent4">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8A76FF-01B6-A742-8B73-274507AA700B}">
      <dsp:nvSpPr>
        <dsp:cNvPr id="0" name=""/>
        <dsp:cNvSpPr/>
      </dsp:nvSpPr>
      <dsp:spPr>
        <a:xfrm>
          <a:off x="831985" y="646579"/>
          <a:ext cx="6014840" cy="1292977"/>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6301"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16.4: Illicit financial flows</a:t>
          </a:r>
        </a:p>
      </dsp:txBody>
      <dsp:txXfrm>
        <a:off x="831985" y="646579"/>
        <a:ext cx="6014840" cy="1292977"/>
      </dsp:txXfrm>
    </dsp:sp>
    <dsp:sp modelId="{CEC50CEA-C03B-0043-8793-2E39C6AC8A60}">
      <dsp:nvSpPr>
        <dsp:cNvPr id="0" name=""/>
        <dsp:cNvSpPr/>
      </dsp:nvSpPr>
      <dsp:spPr>
        <a:xfrm>
          <a:off x="23874" y="484956"/>
          <a:ext cx="1616221" cy="1616221"/>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506F223-6DAC-EF4C-9BF7-28BF1C7A5171}">
      <dsp:nvSpPr>
        <dsp:cNvPr id="0" name=""/>
        <dsp:cNvSpPr/>
      </dsp:nvSpPr>
      <dsp:spPr>
        <a:xfrm>
          <a:off x="831985" y="2586406"/>
          <a:ext cx="6014840" cy="1292977"/>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6301"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Goal 10.5:  Financial Markets</a:t>
          </a:r>
          <a:endParaRPr lang="en-US" sz="2300" kern="1200" dirty="0"/>
        </a:p>
      </dsp:txBody>
      <dsp:txXfrm>
        <a:off x="831985" y="2586406"/>
        <a:ext cx="6014840" cy="1292977"/>
      </dsp:txXfrm>
    </dsp:sp>
    <dsp:sp modelId="{BE78730B-327B-974F-BB23-DAE7FD139B33}">
      <dsp:nvSpPr>
        <dsp:cNvPr id="0" name=""/>
        <dsp:cNvSpPr/>
      </dsp:nvSpPr>
      <dsp:spPr>
        <a:xfrm>
          <a:off x="23874" y="2424784"/>
          <a:ext cx="1616221" cy="1616221"/>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817D84-410A-45B5-ACB9-10A1DDBDB423}" type="datetimeFigureOut">
              <a:rPr lang="en-US" smtClean="0"/>
              <a:t>4/14/2015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E97B7-9B0D-4D7C-9401-452CA7575C7A}" type="slidenum">
              <a:rPr lang="en-US" smtClean="0"/>
              <a:t>‹#›</a:t>
            </a:fld>
            <a:endParaRPr lang="en-US"/>
          </a:p>
        </p:txBody>
      </p:sp>
    </p:spTree>
    <p:extLst>
      <p:ext uri="{BB962C8B-B14F-4D97-AF65-F5344CB8AC3E}">
        <p14:creationId xmlns:p14="http://schemas.microsoft.com/office/powerpoint/2010/main" val="2497530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CE97B7-9B0D-4D7C-9401-452CA7575C7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68591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E97B7-9B0D-4D7C-9401-452CA7575C7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08537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E97B7-9B0D-4D7C-9401-452CA7575C7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085377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E97B7-9B0D-4D7C-9401-452CA7575C7A}"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085377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E97B7-9B0D-4D7C-9401-452CA7575C7A}" type="slidenum">
              <a:rPr lang="en-US" smtClean="0"/>
              <a:t>11</a:t>
            </a:fld>
            <a:endParaRPr lang="en-US"/>
          </a:p>
        </p:txBody>
      </p:sp>
    </p:spTree>
    <p:extLst>
      <p:ext uri="{BB962C8B-B14F-4D97-AF65-F5344CB8AC3E}">
        <p14:creationId xmlns:p14="http://schemas.microsoft.com/office/powerpoint/2010/main" val="3085377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E97B7-9B0D-4D7C-9401-452CA7575C7A}" type="slidenum">
              <a:rPr lang="en-US" smtClean="0"/>
              <a:t>12</a:t>
            </a:fld>
            <a:endParaRPr lang="en-US"/>
          </a:p>
        </p:txBody>
      </p:sp>
    </p:spTree>
    <p:extLst>
      <p:ext uri="{BB962C8B-B14F-4D97-AF65-F5344CB8AC3E}">
        <p14:creationId xmlns:p14="http://schemas.microsoft.com/office/powerpoint/2010/main" val="3085377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96E722-3CD4-F84B-92AE-684E6EBC48EC}"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2613907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96E722-3CD4-F84B-92AE-684E6EBC48EC}"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382049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96E722-3CD4-F84B-92AE-684E6EBC48EC}"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1725636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96E722-3CD4-F84B-92AE-684E6EBC48EC}"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262501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6E722-3CD4-F84B-92AE-684E6EBC48EC}"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173561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96E722-3CD4-F84B-92AE-684E6EBC48EC}"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164030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96E722-3CD4-F84B-92AE-684E6EBC48EC}" type="datetimeFigureOut">
              <a:rPr lang="en-US" smtClean="0"/>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5989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96E722-3CD4-F84B-92AE-684E6EBC48EC}" type="datetimeFigureOut">
              <a:rPr lang="en-US" smtClean="0"/>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641980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6E722-3CD4-F84B-92AE-684E6EBC48EC}" type="datetimeFigureOut">
              <a:rPr lang="en-US" smtClean="0"/>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343543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6E722-3CD4-F84B-92AE-684E6EBC48EC}"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1295073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6E722-3CD4-F84B-92AE-684E6EBC48EC}"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27B06-BA0F-4A49-B340-B7A24197FF5A}" type="slidenum">
              <a:rPr lang="en-US" smtClean="0"/>
              <a:t>‹#›</a:t>
            </a:fld>
            <a:endParaRPr lang="en-US"/>
          </a:p>
        </p:txBody>
      </p:sp>
    </p:spTree>
    <p:extLst>
      <p:ext uri="{BB962C8B-B14F-4D97-AF65-F5344CB8AC3E}">
        <p14:creationId xmlns:p14="http://schemas.microsoft.com/office/powerpoint/2010/main" val="1770439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6E722-3CD4-F84B-92AE-684E6EBC48EC}" type="datetimeFigureOut">
              <a:rPr lang="en-US" smtClean="0"/>
              <a:t>4/14/2015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27B06-BA0F-4A49-B340-B7A24197FF5A}" type="slidenum">
              <a:rPr lang="en-US" smtClean="0"/>
              <a:t>‹#›</a:t>
            </a:fld>
            <a:endParaRPr lang="en-US"/>
          </a:p>
        </p:txBody>
      </p:sp>
    </p:spTree>
    <p:extLst>
      <p:ext uri="{BB962C8B-B14F-4D97-AF65-F5344CB8AC3E}">
        <p14:creationId xmlns:p14="http://schemas.microsoft.com/office/powerpoint/2010/main" val="339942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users/sharon/Desktop/STATT/Powerpoint%20Templates/PPT%20Cover%20Background.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6.xml"/><Relationship Id="rId13" Type="http://schemas.microsoft.com/office/2007/relationships/diagramDrawing" Target="../diagrams/drawing7.xml"/><Relationship Id="rId3" Type="http://schemas.openxmlformats.org/officeDocument/2006/relationships/image" Target="../media/image2.jpeg"/><Relationship Id="rId7" Type="http://schemas.openxmlformats.org/officeDocument/2006/relationships/diagramColors" Target="../diagrams/colors6.xml"/><Relationship Id="rId12" Type="http://schemas.openxmlformats.org/officeDocument/2006/relationships/diagramColors" Target="../diagrams/colors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6.xml"/><Relationship Id="rId11" Type="http://schemas.openxmlformats.org/officeDocument/2006/relationships/diagramQuickStyle" Target="../diagrams/quickStyle7.xml"/><Relationship Id="rId5" Type="http://schemas.openxmlformats.org/officeDocument/2006/relationships/diagramLayout" Target="../diagrams/layout6.xml"/><Relationship Id="rId10" Type="http://schemas.openxmlformats.org/officeDocument/2006/relationships/diagramLayout" Target="../diagrams/layout7.xml"/><Relationship Id="rId4" Type="http://schemas.openxmlformats.org/officeDocument/2006/relationships/diagramData" Target="../diagrams/data6.xml"/><Relationship Id="rId9"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8" Type="http://schemas.microsoft.com/office/2007/relationships/diagramDrawing" Target="../diagrams/drawing8.xml"/><Relationship Id="rId13" Type="http://schemas.microsoft.com/office/2007/relationships/diagramDrawing" Target="../diagrams/drawing9.xml"/><Relationship Id="rId3" Type="http://schemas.openxmlformats.org/officeDocument/2006/relationships/image" Target="../media/image2.jpeg"/><Relationship Id="rId7" Type="http://schemas.openxmlformats.org/officeDocument/2006/relationships/diagramColors" Target="../diagrams/colors8.xml"/><Relationship Id="rId12" Type="http://schemas.openxmlformats.org/officeDocument/2006/relationships/diagramColors" Target="../diagrams/colors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8.xml"/><Relationship Id="rId11" Type="http://schemas.openxmlformats.org/officeDocument/2006/relationships/diagramQuickStyle" Target="../diagrams/quickStyle9.xml"/><Relationship Id="rId5" Type="http://schemas.openxmlformats.org/officeDocument/2006/relationships/diagramLayout" Target="../diagrams/layout8.xml"/><Relationship Id="rId10" Type="http://schemas.openxmlformats.org/officeDocument/2006/relationships/diagramLayout" Target="../diagrams/layout9.xml"/><Relationship Id="rId4" Type="http://schemas.openxmlformats.org/officeDocument/2006/relationships/diagramData" Target="../diagrams/data8.xml"/><Relationship Id="rId9" Type="http://schemas.openxmlformats.org/officeDocument/2006/relationships/diagramData" Target="../diagrams/data9.xml"/></Relationships>
</file>

<file path=ppt/slides/_rels/slide12.xml.rels><?xml version="1.0" encoding="UTF-8" standalone="yes"?>
<Relationships xmlns="http://schemas.openxmlformats.org/package/2006/relationships"><Relationship Id="rId8" Type="http://schemas.microsoft.com/office/2007/relationships/diagramDrawing" Target="../diagrams/drawing10.xml"/><Relationship Id="rId13" Type="http://schemas.microsoft.com/office/2007/relationships/diagramDrawing" Target="../diagrams/drawing11.xml"/><Relationship Id="rId3" Type="http://schemas.openxmlformats.org/officeDocument/2006/relationships/image" Target="../media/image2.jpeg"/><Relationship Id="rId7" Type="http://schemas.openxmlformats.org/officeDocument/2006/relationships/diagramColors" Target="../diagrams/colors10.xml"/><Relationship Id="rId12" Type="http://schemas.openxmlformats.org/officeDocument/2006/relationships/diagramColors" Target="../diagrams/colors1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0.xml"/><Relationship Id="rId11" Type="http://schemas.openxmlformats.org/officeDocument/2006/relationships/diagramQuickStyle" Target="../diagrams/quickStyle11.xml"/><Relationship Id="rId5" Type="http://schemas.openxmlformats.org/officeDocument/2006/relationships/diagramLayout" Target="../diagrams/layout10.xml"/><Relationship Id="rId10" Type="http://schemas.openxmlformats.org/officeDocument/2006/relationships/diagramLayout" Target="../diagrams/layout11.xml"/><Relationship Id="rId4" Type="http://schemas.openxmlformats.org/officeDocument/2006/relationships/diagramData" Target="../diagrams/data10.xml"/><Relationship Id="rId9" Type="http://schemas.openxmlformats.org/officeDocument/2006/relationships/diagramData" Target="../diagrams/data1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image" Target="../media/image2.jpeg"/><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PT Cover Background.jpg" descr="/users/sharon/Desktop/STATT/Powerpoint Templates/PPT Cover Background.jpg"/>
          <p:cNvPicPr>
            <a:picLocks noChangeAspect="1"/>
          </p:cNvPicPr>
          <p:nvPr/>
        </p:nvPicPr>
        <p:blipFill>
          <a:blip r:embed="rId2" r:link="rId3"/>
          <a:stretch>
            <a:fillRect/>
          </a:stretch>
        </p:blipFill>
        <p:spPr>
          <a:xfrm>
            <a:off x="0" y="0"/>
            <a:ext cx="9144000" cy="6858000"/>
          </a:xfrm>
          <a:prstGeom prst="rect">
            <a:avLst/>
          </a:prstGeom>
        </p:spPr>
      </p:pic>
      <p:sp>
        <p:nvSpPr>
          <p:cNvPr id="8" name="TextBox 7"/>
          <p:cNvSpPr txBox="1"/>
          <p:nvPr/>
        </p:nvSpPr>
        <p:spPr>
          <a:xfrm>
            <a:off x="1028700" y="2373915"/>
            <a:ext cx="8928100" cy="1538883"/>
          </a:xfrm>
          <a:prstGeom prst="rect">
            <a:avLst/>
          </a:prstGeom>
          <a:noFill/>
        </p:spPr>
        <p:txBody>
          <a:bodyPr wrap="square" rtlCol="0">
            <a:spAutoFit/>
          </a:bodyPr>
          <a:lstStyle/>
          <a:p>
            <a:r>
              <a:rPr lang="en-US" sz="3200" b="1" dirty="0" smtClean="0">
                <a:solidFill>
                  <a:schemeClr val="bg1"/>
                </a:solidFill>
                <a:latin typeface="Courier"/>
                <a:cs typeface="Courier"/>
              </a:rPr>
              <a:t>SUSTAINABLE DEVELOPMENT GOALS: </a:t>
            </a:r>
          </a:p>
          <a:p>
            <a:endParaRPr lang="en-US" sz="1400" b="1" dirty="0" smtClean="0">
              <a:solidFill>
                <a:schemeClr val="bg1"/>
              </a:solidFill>
              <a:latin typeface="Courier"/>
              <a:cs typeface="Courier"/>
            </a:endParaRPr>
          </a:p>
          <a:p>
            <a:r>
              <a:rPr lang="en-US" sz="2400" b="1" dirty="0" smtClean="0">
                <a:solidFill>
                  <a:schemeClr val="accent4">
                    <a:lumMod val="40000"/>
                    <a:lumOff val="60000"/>
                  </a:schemeClr>
                </a:solidFill>
                <a:latin typeface="Courier"/>
                <a:cs typeface="Courier"/>
              </a:rPr>
              <a:t>Challenges by organized crime </a:t>
            </a:r>
          </a:p>
          <a:p>
            <a:r>
              <a:rPr lang="en-US" sz="2400" b="1" dirty="0" smtClean="0">
                <a:solidFill>
                  <a:schemeClr val="accent4">
                    <a:lumMod val="40000"/>
                    <a:lumOff val="60000"/>
                  </a:schemeClr>
                </a:solidFill>
                <a:latin typeface="Courier"/>
                <a:cs typeface="Courier"/>
              </a:rPr>
              <a:t>and corruption</a:t>
            </a:r>
          </a:p>
        </p:txBody>
      </p:sp>
      <p:sp>
        <p:nvSpPr>
          <p:cNvPr id="9" name="TextBox 8"/>
          <p:cNvSpPr txBox="1"/>
          <p:nvPr/>
        </p:nvSpPr>
        <p:spPr>
          <a:xfrm>
            <a:off x="4259507" y="5907475"/>
            <a:ext cx="6631837" cy="707886"/>
          </a:xfrm>
          <a:prstGeom prst="rect">
            <a:avLst/>
          </a:prstGeom>
          <a:noFill/>
        </p:spPr>
        <p:txBody>
          <a:bodyPr wrap="square" rtlCol="0">
            <a:spAutoFit/>
          </a:bodyPr>
          <a:lstStyle/>
          <a:p>
            <a:r>
              <a:rPr lang="en-US" sz="2000" dirty="0" smtClean="0">
                <a:solidFill>
                  <a:schemeClr val="bg1"/>
                </a:solidFill>
                <a:latin typeface="Calibri Light" panose="020F0302020204030204" pitchFamily="34" charset="0"/>
                <a:cs typeface="Myriad Pro"/>
              </a:rPr>
              <a:t>Ambassador  Dr. </a:t>
            </a:r>
            <a:r>
              <a:rPr lang="en-US" sz="2000" dirty="0" err="1" smtClean="0">
                <a:solidFill>
                  <a:schemeClr val="bg1"/>
                </a:solidFill>
                <a:latin typeface="Calibri Light" panose="020F0302020204030204" pitchFamily="34" charset="0"/>
                <a:cs typeface="Myriad Pro"/>
              </a:rPr>
              <a:t>Ugliesa</a:t>
            </a:r>
            <a:r>
              <a:rPr lang="en-US" sz="2000" dirty="0" smtClean="0">
                <a:solidFill>
                  <a:schemeClr val="bg1"/>
                </a:solidFill>
                <a:latin typeface="Calibri Light" panose="020F0302020204030204" pitchFamily="34" charset="0"/>
                <a:cs typeface="Myriad Pro"/>
              </a:rPr>
              <a:t> </a:t>
            </a:r>
            <a:r>
              <a:rPr lang="en-US" sz="2000" dirty="0" err="1" smtClean="0">
                <a:solidFill>
                  <a:schemeClr val="bg1"/>
                </a:solidFill>
                <a:latin typeface="Calibri Light" panose="020F0302020204030204" pitchFamily="34" charset="0"/>
                <a:cs typeface="Myriad Pro"/>
              </a:rPr>
              <a:t>Zvekic</a:t>
            </a:r>
            <a:r>
              <a:rPr lang="en-US" sz="2000" dirty="0" smtClean="0">
                <a:solidFill>
                  <a:schemeClr val="bg1"/>
                </a:solidFill>
                <a:latin typeface="Calibri Light" panose="020F0302020204030204" pitchFamily="34" charset="0"/>
                <a:cs typeface="Myriad Pro"/>
              </a:rPr>
              <a:t>, Senior Advisor</a:t>
            </a:r>
          </a:p>
          <a:p>
            <a:r>
              <a:rPr lang="en-US" sz="2000" dirty="0" smtClean="0">
                <a:solidFill>
                  <a:schemeClr val="bg1"/>
                </a:solidFill>
                <a:latin typeface="Calibri Light" panose="020F0302020204030204" pitchFamily="34" charset="0"/>
                <a:cs typeface="Myriad Pro"/>
              </a:rPr>
              <a:t>www.globalinitiative.net</a:t>
            </a:r>
            <a:endParaRPr lang="en-US" sz="2000" dirty="0">
              <a:solidFill>
                <a:schemeClr val="bg1"/>
              </a:solidFill>
              <a:latin typeface="Calibri Light" panose="020F0302020204030204" pitchFamily="34" charset="0"/>
              <a:cs typeface="Myriad Pro"/>
            </a:endParaRPr>
          </a:p>
        </p:txBody>
      </p:sp>
      <p:cxnSp>
        <p:nvCxnSpPr>
          <p:cNvPr id="11" name="Straight Connector 10"/>
          <p:cNvCxnSpPr/>
          <p:nvPr/>
        </p:nvCxnSpPr>
        <p:spPr>
          <a:xfrm>
            <a:off x="1028700" y="2367927"/>
            <a:ext cx="7535323" cy="1588"/>
          </a:xfrm>
          <a:prstGeom prst="line">
            <a:avLst/>
          </a:prstGeom>
          <a:ln w="3175" cap="flat" cmpd="sng" algn="ctr">
            <a:solidFill>
              <a:schemeClr val="bg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28700" y="3884612"/>
            <a:ext cx="7535323" cy="1588"/>
          </a:xfrm>
          <a:prstGeom prst="line">
            <a:avLst/>
          </a:prstGeom>
          <a:ln w="3175" cap="flat" cmpd="sng" algn="ctr">
            <a:solidFill>
              <a:schemeClr val="bg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727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 Cover Background 2-1.jpg"/>
          <p:cNvPicPr>
            <a:picLocks/>
          </p:cNvPicPr>
          <p:nvPr/>
        </p:nvPicPr>
        <p:blipFill>
          <a:blip r:embed="rId3"/>
          <a:stretch>
            <a:fillRect/>
          </a:stretch>
        </p:blipFill>
        <p:spPr>
          <a:xfrm>
            <a:off x="0" y="0"/>
            <a:ext cx="9144000" cy="6878726"/>
          </a:xfrm>
          <a:prstGeom prst="rect">
            <a:avLst/>
          </a:prstGeom>
        </p:spPr>
      </p:pic>
      <p:sp>
        <p:nvSpPr>
          <p:cNvPr id="7" name="Rectangle 6"/>
          <p:cNvSpPr/>
          <p:nvPr/>
        </p:nvSpPr>
        <p:spPr>
          <a:xfrm>
            <a:off x="1" y="4881948"/>
            <a:ext cx="9144000" cy="1976052"/>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aphicFrame>
        <p:nvGraphicFramePr>
          <p:cNvPr id="5" name="Diagram 4"/>
          <p:cNvGraphicFramePr/>
          <p:nvPr>
            <p:extLst>
              <p:ext uri="{D42A27DB-BD31-4B8C-83A1-F6EECF244321}">
                <p14:modId xmlns:p14="http://schemas.microsoft.com/office/powerpoint/2010/main" val="3344453037"/>
              </p:ext>
            </p:extLst>
          </p:nvPr>
        </p:nvGraphicFramePr>
        <p:xfrm>
          <a:off x="1" y="1070429"/>
          <a:ext cx="9143999" cy="49112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3739319606"/>
              </p:ext>
            </p:extLst>
          </p:nvPr>
        </p:nvGraphicFramePr>
        <p:xfrm>
          <a:off x="1727199" y="1206500"/>
          <a:ext cx="68707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Oval 9"/>
          <p:cNvSpPr/>
          <p:nvPr/>
        </p:nvSpPr>
        <p:spPr>
          <a:xfrm>
            <a:off x="-1689101" y="1866900"/>
            <a:ext cx="3378200" cy="32766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prstClr val="white"/>
              </a:solidFill>
            </a:endParaRPr>
          </a:p>
        </p:txBody>
      </p:sp>
      <p:sp>
        <p:nvSpPr>
          <p:cNvPr id="11" name="TextBox 10"/>
          <p:cNvSpPr txBox="1"/>
          <p:nvPr/>
        </p:nvSpPr>
        <p:spPr>
          <a:xfrm>
            <a:off x="0" y="3276719"/>
            <a:ext cx="1740389" cy="400110"/>
          </a:xfrm>
          <a:prstGeom prst="rect">
            <a:avLst/>
          </a:prstGeom>
          <a:noFill/>
        </p:spPr>
        <p:txBody>
          <a:bodyPr wrap="square" rtlCol="0">
            <a:spAutoFit/>
          </a:bodyPr>
          <a:lstStyle/>
          <a:p>
            <a:r>
              <a:rPr lang="en-US" sz="2000" b="1" dirty="0" smtClean="0">
                <a:solidFill>
                  <a:prstClr val="white"/>
                </a:solidFill>
              </a:rPr>
              <a:t>Environment</a:t>
            </a:r>
            <a:endParaRPr lang="en-US" sz="2000" b="1" dirty="0">
              <a:solidFill>
                <a:prstClr val="white"/>
              </a:solidFill>
            </a:endParaRPr>
          </a:p>
        </p:txBody>
      </p:sp>
      <p:sp>
        <p:nvSpPr>
          <p:cNvPr id="12" name="TextBox 11"/>
          <p:cNvSpPr txBox="1"/>
          <p:nvPr/>
        </p:nvSpPr>
        <p:spPr>
          <a:xfrm>
            <a:off x="1740389" y="1720334"/>
            <a:ext cx="1282209" cy="646331"/>
          </a:xfrm>
          <a:prstGeom prst="rect">
            <a:avLst/>
          </a:prstGeom>
          <a:noFill/>
        </p:spPr>
        <p:txBody>
          <a:bodyPr wrap="square" rtlCol="0">
            <a:spAutoFit/>
          </a:bodyPr>
          <a:lstStyle/>
          <a:p>
            <a:pPr algn="ctr"/>
            <a:r>
              <a:rPr lang="en-US" b="1" dirty="0" smtClean="0">
                <a:solidFill>
                  <a:prstClr val="black"/>
                </a:solidFill>
              </a:rPr>
              <a:t>Flora &amp; Fauna</a:t>
            </a:r>
            <a:endParaRPr lang="en-US" b="1" dirty="0">
              <a:solidFill>
                <a:prstClr val="black"/>
              </a:solidFill>
            </a:endParaRPr>
          </a:p>
        </p:txBody>
      </p:sp>
      <p:sp>
        <p:nvSpPr>
          <p:cNvPr id="13" name="TextBox 12"/>
          <p:cNvSpPr txBox="1"/>
          <p:nvPr/>
        </p:nvSpPr>
        <p:spPr>
          <a:xfrm>
            <a:off x="2298825" y="3167797"/>
            <a:ext cx="864339" cy="646331"/>
          </a:xfrm>
          <a:prstGeom prst="rect">
            <a:avLst/>
          </a:prstGeom>
          <a:noFill/>
        </p:spPr>
        <p:txBody>
          <a:bodyPr wrap="none" rtlCol="0">
            <a:spAutoFit/>
          </a:bodyPr>
          <a:lstStyle/>
          <a:p>
            <a:pPr algn="ctr"/>
            <a:r>
              <a:rPr lang="en-US" b="1" dirty="0" smtClean="0">
                <a:solidFill>
                  <a:prstClr val="black"/>
                </a:solidFill>
              </a:rPr>
              <a:t>IUU </a:t>
            </a:r>
          </a:p>
          <a:p>
            <a:pPr algn="ctr"/>
            <a:r>
              <a:rPr lang="en-US" b="1" dirty="0" smtClean="0">
                <a:solidFill>
                  <a:prstClr val="black"/>
                </a:solidFill>
              </a:rPr>
              <a:t>Fishing</a:t>
            </a:r>
            <a:endParaRPr lang="en-US" b="1" dirty="0">
              <a:solidFill>
                <a:prstClr val="black"/>
              </a:solidFill>
            </a:endParaRPr>
          </a:p>
        </p:txBody>
      </p:sp>
      <p:sp>
        <p:nvSpPr>
          <p:cNvPr id="14" name="TextBox 13"/>
          <p:cNvSpPr txBox="1"/>
          <p:nvPr/>
        </p:nvSpPr>
        <p:spPr>
          <a:xfrm>
            <a:off x="1740389" y="4501276"/>
            <a:ext cx="1282209" cy="646331"/>
          </a:xfrm>
          <a:prstGeom prst="rect">
            <a:avLst/>
          </a:prstGeom>
          <a:noFill/>
        </p:spPr>
        <p:txBody>
          <a:bodyPr wrap="square" rtlCol="0">
            <a:spAutoFit/>
          </a:bodyPr>
          <a:lstStyle/>
          <a:p>
            <a:pPr algn="ctr"/>
            <a:r>
              <a:rPr lang="en-US" b="1" dirty="0" smtClean="0">
                <a:solidFill>
                  <a:prstClr val="black"/>
                </a:solidFill>
              </a:rPr>
              <a:t>Illegal dumping</a:t>
            </a:r>
            <a:endParaRPr lang="en-US" b="1" dirty="0">
              <a:solidFill>
                <a:prstClr val="black"/>
              </a:solidFill>
            </a:endParaRPr>
          </a:p>
        </p:txBody>
      </p:sp>
      <p:sp>
        <p:nvSpPr>
          <p:cNvPr id="15" name="Content Placeholder 2"/>
          <p:cNvSpPr txBox="1">
            <a:spLocks/>
          </p:cNvSpPr>
          <p:nvPr/>
        </p:nvSpPr>
        <p:spPr>
          <a:xfrm>
            <a:off x="0" y="5488781"/>
            <a:ext cx="9055099" cy="9858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solidFill>
                  <a:prstClr val="black"/>
                </a:solidFill>
              </a:rPr>
              <a:t>Over 800 kg of fish illegally caught every </a:t>
            </a:r>
            <a:r>
              <a:rPr lang="en-US" sz="1800" i="1" dirty="0">
                <a:solidFill>
                  <a:prstClr val="black"/>
                </a:solidFill>
              </a:rPr>
              <a:t>second</a:t>
            </a:r>
            <a:r>
              <a:rPr lang="en-US" sz="1800" dirty="0">
                <a:solidFill>
                  <a:prstClr val="black"/>
                </a:solidFill>
              </a:rPr>
              <a:t>, with annual value of US$1.02 </a:t>
            </a:r>
            <a:r>
              <a:rPr lang="en-US" sz="1800" dirty="0" smtClean="0">
                <a:solidFill>
                  <a:prstClr val="black"/>
                </a:solidFill>
              </a:rPr>
              <a:t>trillion</a:t>
            </a:r>
            <a:endParaRPr lang="en-US" sz="1800" dirty="0">
              <a:solidFill>
                <a:prstClr val="black"/>
              </a:solidFill>
            </a:endParaRPr>
          </a:p>
          <a:p>
            <a:r>
              <a:rPr lang="en-US" sz="1800" dirty="0">
                <a:solidFill>
                  <a:prstClr val="black"/>
                </a:solidFill>
              </a:rPr>
              <a:t>Illegal fishing threatens to cause complete collapse of global fish stocks by 2048</a:t>
            </a:r>
          </a:p>
          <a:p>
            <a:r>
              <a:rPr lang="en-US" sz="1800" dirty="0">
                <a:solidFill>
                  <a:prstClr val="black"/>
                </a:solidFill>
              </a:rPr>
              <a:t>Illegal wildlife trade worth US$5-20bn annually (2014 est.)</a:t>
            </a:r>
          </a:p>
          <a:p>
            <a:r>
              <a:rPr lang="en-US" sz="1800" dirty="0">
                <a:solidFill>
                  <a:prstClr val="black"/>
                </a:solidFill>
              </a:rPr>
              <a:t>Illegal toxic waste disposal in Italy generates US$21-26bn annually in profits</a:t>
            </a:r>
          </a:p>
          <a:p>
            <a:endParaRPr lang="en-US" sz="1800" dirty="0">
              <a:solidFill>
                <a:prstClr val="black"/>
              </a:solidFill>
            </a:endParaRPr>
          </a:p>
        </p:txBody>
      </p:sp>
    </p:spTree>
    <p:extLst>
      <p:ext uri="{BB962C8B-B14F-4D97-AF65-F5344CB8AC3E}">
        <p14:creationId xmlns:p14="http://schemas.microsoft.com/office/powerpoint/2010/main" val="2249844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 Cover Background 2-1.jpg"/>
          <p:cNvPicPr>
            <a:picLocks/>
          </p:cNvPicPr>
          <p:nvPr/>
        </p:nvPicPr>
        <p:blipFill>
          <a:blip r:embed="rId3"/>
          <a:stretch>
            <a:fillRect/>
          </a:stretch>
        </p:blipFill>
        <p:spPr>
          <a:xfrm>
            <a:off x="0" y="0"/>
            <a:ext cx="9144000" cy="6878726"/>
          </a:xfrm>
          <a:prstGeom prst="rect">
            <a:avLst/>
          </a:prstGeom>
        </p:spPr>
      </p:pic>
      <p:sp>
        <p:nvSpPr>
          <p:cNvPr id="7" name="Rectangle 6"/>
          <p:cNvSpPr/>
          <p:nvPr/>
        </p:nvSpPr>
        <p:spPr>
          <a:xfrm>
            <a:off x="1" y="4881948"/>
            <a:ext cx="9144000" cy="1976052"/>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1175997667"/>
              </p:ext>
            </p:extLst>
          </p:nvPr>
        </p:nvGraphicFramePr>
        <p:xfrm>
          <a:off x="1" y="1070429"/>
          <a:ext cx="9143999" cy="49112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921749838"/>
              </p:ext>
            </p:extLst>
          </p:nvPr>
        </p:nvGraphicFramePr>
        <p:xfrm>
          <a:off x="1727199" y="1206500"/>
          <a:ext cx="68707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Oval 9"/>
          <p:cNvSpPr/>
          <p:nvPr/>
        </p:nvSpPr>
        <p:spPr>
          <a:xfrm>
            <a:off x="-1689101" y="1866900"/>
            <a:ext cx="3378200" cy="32766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TextBox 10"/>
          <p:cNvSpPr txBox="1"/>
          <p:nvPr/>
        </p:nvSpPr>
        <p:spPr>
          <a:xfrm>
            <a:off x="203200" y="3295948"/>
            <a:ext cx="1740389" cy="400110"/>
          </a:xfrm>
          <a:prstGeom prst="rect">
            <a:avLst/>
          </a:prstGeom>
          <a:noFill/>
        </p:spPr>
        <p:txBody>
          <a:bodyPr wrap="square" rtlCol="0">
            <a:spAutoFit/>
          </a:bodyPr>
          <a:lstStyle/>
          <a:p>
            <a:r>
              <a:rPr lang="en-US" sz="2000" b="1" dirty="0" smtClean="0">
                <a:solidFill>
                  <a:schemeClr val="bg1"/>
                </a:solidFill>
              </a:rPr>
              <a:t>Economy</a:t>
            </a:r>
            <a:endParaRPr lang="en-US" sz="2000" b="1" dirty="0">
              <a:solidFill>
                <a:schemeClr val="bg1"/>
              </a:solidFill>
            </a:endParaRPr>
          </a:p>
        </p:txBody>
      </p:sp>
      <p:sp>
        <p:nvSpPr>
          <p:cNvPr id="12" name="TextBox 11"/>
          <p:cNvSpPr txBox="1"/>
          <p:nvPr/>
        </p:nvSpPr>
        <p:spPr>
          <a:xfrm>
            <a:off x="1943589" y="2023765"/>
            <a:ext cx="1282209" cy="923330"/>
          </a:xfrm>
          <a:prstGeom prst="rect">
            <a:avLst/>
          </a:prstGeom>
          <a:noFill/>
        </p:spPr>
        <p:txBody>
          <a:bodyPr wrap="square" rtlCol="0">
            <a:spAutoFit/>
          </a:bodyPr>
          <a:lstStyle/>
          <a:p>
            <a:pPr algn="ctr"/>
            <a:r>
              <a:rPr lang="en-US" b="1" dirty="0" smtClean="0"/>
              <a:t>Illicit Financial Flows</a:t>
            </a:r>
            <a:endParaRPr lang="en-US" b="1" dirty="0"/>
          </a:p>
        </p:txBody>
      </p:sp>
      <p:sp>
        <p:nvSpPr>
          <p:cNvPr id="13" name="TextBox 12"/>
          <p:cNvSpPr txBox="1"/>
          <p:nvPr/>
        </p:nvSpPr>
        <p:spPr>
          <a:xfrm>
            <a:off x="1943589" y="4146717"/>
            <a:ext cx="1184940" cy="646331"/>
          </a:xfrm>
          <a:prstGeom prst="rect">
            <a:avLst/>
          </a:prstGeom>
          <a:noFill/>
        </p:spPr>
        <p:txBody>
          <a:bodyPr wrap="none" rtlCol="0">
            <a:spAutoFit/>
          </a:bodyPr>
          <a:lstStyle/>
          <a:p>
            <a:pPr algn="ctr"/>
            <a:r>
              <a:rPr lang="en-US" b="1" dirty="0" smtClean="0"/>
              <a:t>Transfer </a:t>
            </a:r>
          </a:p>
          <a:p>
            <a:pPr algn="ctr"/>
            <a:r>
              <a:rPr lang="en-US" b="1" dirty="0" smtClean="0"/>
              <a:t>Mispricing</a:t>
            </a:r>
            <a:endParaRPr lang="en-US" b="1" dirty="0"/>
          </a:p>
        </p:txBody>
      </p:sp>
      <p:sp>
        <p:nvSpPr>
          <p:cNvPr id="15" name="Content Placeholder 2"/>
          <p:cNvSpPr txBox="1">
            <a:spLocks/>
          </p:cNvSpPr>
          <p:nvPr/>
        </p:nvSpPr>
        <p:spPr>
          <a:xfrm>
            <a:off x="711200" y="5757863"/>
            <a:ext cx="8229600" cy="985837"/>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Global </a:t>
            </a:r>
            <a:r>
              <a:rPr lang="en-US" dirty="0"/>
              <a:t>illicit trade worth est. $3.3 </a:t>
            </a:r>
            <a:r>
              <a:rPr lang="en-US" i="1" dirty="0"/>
              <a:t>trillion</a:t>
            </a:r>
            <a:r>
              <a:rPr lang="en-US" dirty="0"/>
              <a:t> in 2011 (10% of world GDP)</a:t>
            </a:r>
          </a:p>
          <a:p>
            <a:r>
              <a:rPr lang="en-US" dirty="0"/>
              <a:t>Illicit outflows from Africa 1980-2009: US$1.2-1.4 trillion</a:t>
            </a:r>
          </a:p>
          <a:p>
            <a:r>
              <a:rPr lang="en-US" dirty="0"/>
              <a:t>25% of the value of all imports to the Philippines goes unreported (2014 </a:t>
            </a:r>
            <a:r>
              <a:rPr lang="en-US" dirty="0" err="1"/>
              <a:t>est</a:t>
            </a:r>
            <a:r>
              <a:rPr lang="en-US" dirty="0"/>
              <a:t>)</a:t>
            </a:r>
          </a:p>
          <a:p>
            <a:endParaRPr lang="en-US" dirty="0"/>
          </a:p>
        </p:txBody>
      </p:sp>
    </p:spTree>
    <p:extLst>
      <p:ext uri="{BB962C8B-B14F-4D97-AF65-F5344CB8AC3E}">
        <p14:creationId xmlns:p14="http://schemas.microsoft.com/office/powerpoint/2010/main" val="3438688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 Cover Background 2-1.jpg"/>
          <p:cNvPicPr>
            <a:picLocks/>
          </p:cNvPicPr>
          <p:nvPr/>
        </p:nvPicPr>
        <p:blipFill>
          <a:blip r:embed="rId3"/>
          <a:stretch>
            <a:fillRect/>
          </a:stretch>
        </p:blipFill>
        <p:spPr>
          <a:xfrm>
            <a:off x="0" y="0"/>
            <a:ext cx="9144000" cy="6878726"/>
          </a:xfrm>
          <a:prstGeom prst="rect">
            <a:avLst/>
          </a:prstGeom>
        </p:spPr>
      </p:pic>
      <p:sp>
        <p:nvSpPr>
          <p:cNvPr id="7" name="Rectangle 6"/>
          <p:cNvSpPr/>
          <p:nvPr/>
        </p:nvSpPr>
        <p:spPr>
          <a:xfrm>
            <a:off x="1" y="4881948"/>
            <a:ext cx="9144000" cy="1976052"/>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1762946092"/>
              </p:ext>
            </p:extLst>
          </p:nvPr>
        </p:nvGraphicFramePr>
        <p:xfrm>
          <a:off x="1" y="1070429"/>
          <a:ext cx="9143999" cy="49112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4057337060"/>
              </p:ext>
            </p:extLst>
          </p:nvPr>
        </p:nvGraphicFramePr>
        <p:xfrm>
          <a:off x="1727199" y="1206500"/>
          <a:ext cx="68707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Oval 9"/>
          <p:cNvSpPr/>
          <p:nvPr/>
        </p:nvSpPr>
        <p:spPr>
          <a:xfrm>
            <a:off x="-1689101" y="1866900"/>
            <a:ext cx="3378200" cy="3276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TextBox 10"/>
          <p:cNvSpPr txBox="1"/>
          <p:nvPr/>
        </p:nvSpPr>
        <p:spPr>
          <a:xfrm>
            <a:off x="139698" y="2984500"/>
            <a:ext cx="1600691" cy="1015663"/>
          </a:xfrm>
          <a:prstGeom prst="rect">
            <a:avLst/>
          </a:prstGeom>
          <a:noFill/>
        </p:spPr>
        <p:txBody>
          <a:bodyPr wrap="square" rtlCol="0">
            <a:spAutoFit/>
          </a:bodyPr>
          <a:lstStyle/>
          <a:p>
            <a:r>
              <a:rPr lang="en-US" sz="2000" b="1" dirty="0" smtClean="0">
                <a:solidFill>
                  <a:schemeClr val="bg1"/>
                </a:solidFill>
              </a:rPr>
              <a:t>Stability, Justice and Governance</a:t>
            </a:r>
            <a:endParaRPr lang="en-US" sz="2000" b="1" dirty="0">
              <a:solidFill>
                <a:schemeClr val="bg1"/>
              </a:solidFill>
            </a:endParaRPr>
          </a:p>
        </p:txBody>
      </p:sp>
      <p:sp>
        <p:nvSpPr>
          <p:cNvPr id="12" name="TextBox 11"/>
          <p:cNvSpPr txBox="1"/>
          <p:nvPr/>
        </p:nvSpPr>
        <p:spPr>
          <a:xfrm>
            <a:off x="1740389" y="1720334"/>
            <a:ext cx="1282209" cy="646331"/>
          </a:xfrm>
          <a:prstGeom prst="rect">
            <a:avLst/>
          </a:prstGeom>
          <a:noFill/>
        </p:spPr>
        <p:txBody>
          <a:bodyPr wrap="square" rtlCol="0">
            <a:spAutoFit/>
          </a:bodyPr>
          <a:lstStyle/>
          <a:p>
            <a:pPr algn="ctr"/>
            <a:r>
              <a:rPr lang="en-US" b="1" dirty="0" smtClean="0"/>
              <a:t>Conflict &amp; Violence</a:t>
            </a:r>
            <a:endParaRPr lang="en-US" b="1" dirty="0"/>
          </a:p>
        </p:txBody>
      </p:sp>
      <p:sp>
        <p:nvSpPr>
          <p:cNvPr id="13" name="TextBox 12"/>
          <p:cNvSpPr txBox="1"/>
          <p:nvPr/>
        </p:nvSpPr>
        <p:spPr>
          <a:xfrm>
            <a:off x="2118046" y="3307497"/>
            <a:ext cx="1225892" cy="369332"/>
          </a:xfrm>
          <a:prstGeom prst="rect">
            <a:avLst/>
          </a:prstGeom>
          <a:noFill/>
        </p:spPr>
        <p:txBody>
          <a:bodyPr wrap="none" rtlCol="0">
            <a:spAutoFit/>
          </a:bodyPr>
          <a:lstStyle/>
          <a:p>
            <a:pPr algn="ctr"/>
            <a:r>
              <a:rPr lang="en-US" b="1" dirty="0" smtClean="0"/>
              <a:t>Corruption</a:t>
            </a:r>
            <a:endParaRPr lang="en-US" b="1" dirty="0"/>
          </a:p>
        </p:txBody>
      </p:sp>
      <p:sp>
        <p:nvSpPr>
          <p:cNvPr id="14" name="TextBox 13"/>
          <p:cNvSpPr txBox="1"/>
          <p:nvPr/>
        </p:nvSpPr>
        <p:spPr>
          <a:xfrm>
            <a:off x="1740389" y="4501276"/>
            <a:ext cx="1282209" cy="646331"/>
          </a:xfrm>
          <a:prstGeom prst="rect">
            <a:avLst/>
          </a:prstGeom>
          <a:noFill/>
        </p:spPr>
        <p:txBody>
          <a:bodyPr wrap="square" rtlCol="0">
            <a:spAutoFit/>
          </a:bodyPr>
          <a:lstStyle/>
          <a:p>
            <a:pPr algn="ctr"/>
            <a:r>
              <a:rPr lang="en-US" b="1" dirty="0" smtClean="0"/>
              <a:t>Other threats</a:t>
            </a:r>
            <a:endParaRPr lang="en-US" b="1" dirty="0"/>
          </a:p>
        </p:txBody>
      </p:sp>
      <p:sp>
        <p:nvSpPr>
          <p:cNvPr id="15" name="Content Placeholder 2"/>
          <p:cNvSpPr txBox="1">
            <a:spLocks/>
          </p:cNvSpPr>
          <p:nvPr/>
        </p:nvSpPr>
        <p:spPr>
          <a:xfrm>
            <a:off x="139698" y="5532040"/>
            <a:ext cx="9004302" cy="117871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a:buFont typeface="Arial"/>
              <a:buChar char="•"/>
            </a:pPr>
            <a:r>
              <a:rPr lang="en-GB" sz="1800" dirty="0"/>
              <a:t>All seven of the countries which are unlikely to meet a single MDG by 2015 are countries that have been affected by high levels of violence </a:t>
            </a:r>
          </a:p>
          <a:p>
            <a:r>
              <a:rPr lang="en-US" sz="1800" dirty="0" smtClean="0"/>
              <a:t>At </a:t>
            </a:r>
            <a:r>
              <a:rPr lang="en-US" sz="1800" dirty="0"/>
              <a:t>least 650m small arms in civilian hands worldwide, 42-60% of all lethal violence committed with small </a:t>
            </a:r>
            <a:r>
              <a:rPr lang="en-US" sz="1800" dirty="0" smtClean="0"/>
              <a:t>arms</a:t>
            </a:r>
            <a:endParaRPr lang="en-US" sz="1800" dirty="0"/>
          </a:p>
        </p:txBody>
      </p:sp>
    </p:spTree>
    <p:extLst>
      <p:ext uri="{BB962C8B-B14F-4D97-AF65-F5344CB8AC3E}">
        <p14:creationId xmlns:p14="http://schemas.microsoft.com/office/powerpoint/2010/main" val="2187615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PT Cover Background 2-1.jpg"/>
          <p:cNvPicPr>
            <a:picLocks/>
          </p:cNvPicPr>
          <p:nvPr/>
        </p:nvPicPr>
        <p:blipFill>
          <a:blip r:embed="rId2"/>
          <a:stretch>
            <a:fillRect/>
          </a:stretch>
        </p:blipFill>
        <p:spPr>
          <a:xfrm>
            <a:off x="0" y="0"/>
            <a:ext cx="9144000" cy="6878726"/>
          </a:xfrm>
          <a:prstGeom prst="rect">
            <a:avLst/>
          </a:prstGeom>
        </p:spPr>
      </p:pic>
      <p:cxnSp>
        <p:nvCxnSpPr>
          <p:cNvPr id="22" name="Straight Connector 21"/>
          <p:cNvCxnSpPr/>
          <p:nvPr/>
        </p:nvCxnSpPr>
        <p:spPr>
          <a:xfrm>
            <a:off x="272615" y="1863211"/>
            <a:ext cx="7397982" cy="1588"/>
          </a:xfrm>
          <a:prstGeom prst="line">
            <a:avLst/>
          </a:prstGeom>
          <a:ln w="3175" cap="flat" cmpd="sng" algn="ctr">
            <a:solidFill>
              <a:srgbClr val="614B79"/>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2614" y="2019868"/>
            <a:ext cx="8871386" cy="2468346"/>
          </a:xfrm>
          <a:prstGeom prst="rect">
            <a:avLst/>
          </a:prstGeom>
          <a:noFill/>
        </p:spPr>
        <p:txBody>
          <a:bodyPr wrap="square" rtlCol="0">
            <a:noAutofit/>
          </a:bodyPr>
          <a:lstStyle/>
          <a:p>
            <a:endParaRPr lang="en-US" sz="2400" dirty="0">
              <a:latin typeface="Calibri Light" panose="020F0302020204030204" pitchFamily="34" charset="0"/>
            </a:endParaRPr>
          </a:p>
          <a:p>
            <a:pPr marL="342900" indent="-342900">
              <a:buFont typeface="Arial" panose="020B0604020202020204" pitchFamily="34" charset="0"/>
              <a:buChar char="•"/>
            </a:pPr>
            <a:r>
              <a:rPr lang="en-US" sz="2400" b="1" dirty="0" smtClean="0">
                <a:solidFill>
                  <a:schemeClr val="accent4">
                    <a:lumMod val="75000"/>
                  </a:schemeClr>
                </a:solidFill>
                <a:latin typeface="Calibri Light" panose="020F0302020204030204" pitchFamily="34" charset="0"/>
              </a:rPr>
              <a:t>SDGs provides a policy platform and agenda  within which a number of international goals and instruments related to illicit arena may be realized and implemented  to reduce the negative developmental impacts of organized crime in consonance with positive values of human development  within the framework of internationally accepted human rights and rule of law paradigm</a:t>
            </a:r>
          </a:p>
          <a:p>
            <a:endParaRPr lang="en-US" sz="3200" dirty="0">
              <a:solidFill>
                <a:srgbClr val="B34E70"/>
              </a:solidFill>
              <a:latin typeface="Calibri Light" panose="020F0302020204030204" pitchFamily="34" charset="0"/>
            </a:endParaRPr>
          </a:p>
        </p:txBody>
      </p:sp>
      <p:sp>
        <p:nvSpPr>
          <p:cNvPr id="5" name="TextBox 4"/>
          <p:cNvSpPr txBox="1"/>
          <p:nvPr/>
        </p:nvSpPr>
        <p:spPr>
          <a:xfrm>
            <a:off x="188329" y="1203253"/>
            <a:ext cx="7397982" cy="646331"/>
          </a:xfrm>
          <a:prstGeom prst="rect">
            <a:avLst/>
          </a:prstGeom>
          <a:noFill/>
        </p:spPr>
        <p:txBody>
          <a:bodyPr wrap="square" rtlCol="0">
            <a:spAutoFit/>
          </a:bodyPr>
          <a:lstStyle/>
          <a:p>
            <a:r>
              <a:rPr lang="en-US" sz="3600" b="1" dirty="0" err="1" smtClean="0">
                <a:solidFill>
                  <a:srgbClr val="614B79"/>
                </a:solidFill>
                <a:latin typeface="Calibri Light" panose="020F0302020204030204" pitchFamily="34" charset="0"/>
                <a:cs typeface="Myriad Pro"/>
              </a:rPr>
              <a:t>Maximising</a:t>
            </a:r>
            <a:r>
              <a:rPr lang="en-US" sz="3600" b="1" dirty="0" smtClean="0">
                <a:solidFill>
                  <a:srgbClr val="614B79"/>
                </a:solidFill>
                <a:latin typeface="Calibri Light" panose="020F0302020204030204" pitchFamily="34" charset="0"/>
                <a:cs typeface="Myriad Pro"/>
              </a:rPr>
              <a:t> the post-2015 Agenda</a:t>
            </a:r>
            <a:endParaRPr lang="en-US" sz="3600" b="1" dirty="0" smtClean="0">
              <a:solidFill>
                <a:srgbClr val="614B79"/>
              </a:solidFill>
              <a:effectLst/>
              <a:latin typeface="Calibri Light" panose="020F0302020204030204" pitchFamily="34" charset="0"/>
              <a:cs typeface="Myriad Pro"/>
            </a:endParaRPr>
          </a:p>
        </p:txBody>
      </p:sp>
    </p:spTree>
    <p:extLst>
      <p:ext uri="{BB962C8B-B14F-4D97-AF65-F5344CB8AC3E}">
        <p14:creationId xmlns:p14="http://schemas.microsoft.com/office/powerpoint/2010/main" val="1672299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GIATOC Word Template Header purple.jpg"/>
          <p:cNvPicPr/>
          <p:nvPr/>
        </p:nvPicPr>
        <p:blipFill rotWithShape="1">
          <a:blip r:embed="rId2"/>
          <a:srcRect l="48075"/>
          <a:stretch/>
        </p:blipFill>
        <p:spPr>
          <a:xfrm>
            <a:off x="-309489" y="0"/>
            <a:ext cx="18835504" cy="7315200"/>
          </a:xfrm>
          <a:prstGeom prst="rect">
            <a:avLst/>
          </a:prstGeom>
        </p:spPr>
      </p:pic>
      <p:pic>
        <p:nvPicPr>
          <p:cNvPr id="2" name="Picture 1" descr="TGIATOC Word Template Header purple.jpg"/>
          <p:cNvPicPr/>
          <p:nvPr/>
        </p:nvPicPr>
        <p:blipFill>
          <a:blip r:embed="rId2"/>
          <a:stretch>
            <a:fillRect/>
          </a:stretch>
        </p:blipFill>
        <p:spPr>
          <a:xfrm>
            <a:off x="-400068" y="1609285"/>
            <a:ext cx="19016662" cy="3095149"/>
          </a:xfrm>
          <a:prstGeom prst="rect">
            <a:avLst/>
          </a:prstGeom>
        </p:spPr>
      </p:pic>
      <p:sp>
        <p:nvSpPr>
          <p:cNvPr id="4" name="TextBox 3"/>
          <p:cNvSpPr txBox="1"/>
          <p:nvPr/>
        </p:nvSpPr>
        <p:spPr>
          <a:xfrm>
            <a:off x="3010487" y="6021331"/>
            <a:ext cx="5289452" cy="584775"/>
          </a:xfrm>
          <a:prstGeom prst="rect">
            <a:avLst/>
          </a:prstGeom>
          <a:noFill/>
        </p:spPr>
        <p:txBody>
          <a:bodyPr wrap="square" rtlCol="0">
            <a:spAutoFit/>
          </a:bodyPr>
          <a:lstStyle/>
          <a:p>
            <a:pPr algn="ctr"/>
            <a:r>
              <a:rPr lang="en-US" sz="3200" dirty="0" smtClean="0">
                <a:solidFill>
                  <a:schemeClr val="accent4">
                    <a:lumMod val="40000"/>
                    <a:lumOff val="60000"/>
                  </a:schemeClr>
                </a:solidFill>
              </a:rPr>
              <a:t>www.globalinitiative.net</a:t>
            </a:r>
            <a:endParaRPr lang="en-US" sz="3200" dirty="0">
              <a:solidFill>
                <a:schemeClr val="accent4">
                  <a:lumMod val="40000"/>
                  <a:lumOff val="60000"/>
                </a:schemeClr>
              </a:solidFill>
            </a:endParaRPr>
          </a:p>
        </p:txBody>
      </p:sp>
    </p:spTree>
    <p:extLst>
      <p:ext uri="{BB962C8B-B14F-4D97-AF65-F5344CB8AC3E}">
        <p14:creationId xmlns:p14="http://schemas.microsoft.com/office/powerpoint/2010/main" val="3799476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PT Cover Background 2-1.jpg"/>
          <p:cNvPicPr>
            <a:picLocks/>
          </p:cNvPicPr>
          <p:nvPr/>
        </p:nvPicPr>
        <p:blipFill>
          <a:blip r:embed="rId2"/>
          <a:stretch>
            <a:fillRect/>
          </a:stretch>
        </p:blipFill>
        <p:spPr>
          <a:xfrm>
            <a:off x="0" y="0"/>
            <a:ext cx="9144000" cy="6878726"/>
          </a:xfrm>
          <a:prstGeom prst="rect">
            <a:avLst/>
          </a:prstGeom>
        </p:spPr>
      </p:pic>
      <p:sp>
        <p:nvSpPr>
          <p:cNvPr id="21" name="TextBox 20"/>
          <p:cNvSpPr txBox="1"/>
          <p:nvPr/>
        </p:nvSpPr>
        <p:spPr>
          <a:xfrm>
            <a:off x="188329" y="1203253"/>
            <a:ext cx="7397982" cy="646331"/>
          </a:xfrm>
          <a:prstGeom prst="rect">
            <a:avLst/>
          </a:prstGeom>
          <a:noFill/>
        </p:spPr>
        <p:txBody>
          <a:bodyPr wrap="square" rtlCol="0">
            <a:spAutoFit/>
          </a:bodyPr>
          <a:lstStyle/>
          <a:p>
            <a:r>
              <a:rPr lang="en-US" sz="3600" b="1" dirty="0" smtClean="0">
                <a:solidFill>
                  <a:srgbClr val="614B79"/>
                </a:solidFill>
                <a:latin typeface="Calibri Light" panose="020F0302020204030204" pitchFamily="34" charset="0"/>
                <a:cs typeface="Myriad Pro"/>
              </a:rPr>
              <a:t>Extent</a:t>
            </a:r>
            <a:endParaRPr lang="en-US" sz="3600" b="1" dirty="0" smtClean="0">
              <a:solidFill>
                <a:srgbClr val="614B79"/>
              </a:solidFill>
              <a:effectLst/>
              <a:latin typeface="Calibri Light" panose="020F0302020204030204" pitchFamily="34" charset="0"/>
              <a:cs typeface="Myriad Pro"/>
            </a:endParaRPr>
          </a:p>
        </p:txBody>
      </p:sp>
      <p:cxnSp>
        <p:nvCxnSpPr>
          <p:cNvPr id="22" name="Straight Connector 21"/>
          <p:cNvCxnSpPr/>
          <p:nvPr/>
        </p:nvCxnSpPr>
        <p:spPr>
          <a:xfrm>
            <a:off x="272615" y="1863211"/>
            <a:ext cx="7397982" cy="1588"/>
          </a:xfrm>
          <a:prstGeom prst="line">
            <a:avLst/>
          </a:prstGeom>
          <a:ln w="3175" cap="flat" cmpd="sng" algn="ctr">
            <a:solidFill>
              <a:srgbClr val="614B79"/>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2614" y="2019868"/>
            <a:ext cx="8871386" cy="2468346"/>
          </a:xfrm>
          <a:prstGeom prst="rect">
            <a:avLst/>
          </a:prstGeom>
          <a:noFill/>
        </p:spPr>
        <p:txBody>
          <a:bodyPr wrap="square" rtlCol="0">
            <a:noAutofit/>
          </a:bodyPr>
          <a:lstStyle/>
          <a:p>
            <a:r>
              <a:rPr lang="en-US" sz="2400" dirty="0" smtClean="0">
                <a:latin typeface="Calibri Light" panose="020F0302020204030204" pitchFamily="34" charset="0"/>
              </a:rPr>
              <a:t>Organized crime is not </a:t>
            </a:r>
            <a:r>
              <a:rPr lang="en-US" sz="2400" dirty="0">
                <a:latin typeface="Calibri Light" panose="020F0302020204030204" pitchFamily="34" charset="0"/>
              </a:rPr>
              <a:t>new but scale and scope have </a:t>
            </a:r>
            <a:r>
              <a:rPr lang="en-US" sz="2400" dirty="0" smtClean="0">
                <a:latin typeface="Calibri Light" panose="020F0302020204030204" pitchFamily="34" charset="0"/>
              </a:rPr>
              <a:t>changed</a:t>
            </a:r>
          </a:p>
          <a:p>
            <a:r>
              <a:rPr lang="en-US" sz="2400" dirty="0" smtClean="0">
                <a:latin typeface="Calibri Light" panose="020F0302020204030204" pitchFamily="34" charset="0"/>
              </a:rPr>
              <a:t>New forms and methods of legitimization </a:t>
            </a:r>
            <a:endParaRPr lang="en-US" sz="2400" dirty="0">
              <a:latin typeface="Calibri Light" panose="020F0302020204030204" pitchFamily="34" charset="0"/>
            </a:endParaRPr>
          </a:p>
          <a:p>
            <a:endParaRPr lang="en-US" sz="2400" dirty="0">
              <a:latin typeface="Calibri Light" panose="020F0302020204030204" pitchFamily="34" charset="0"/>
            </a:endParaRPr>
          </a:p>
          <a:p>
            <a:endParaRPr lang="en-US" sz="2400" dirty="0" smtClean="0">
              <a:latin typeface="Calibri Light" panose="020F0302020204030204" pitchFamily="34" charset="0"/>
            </a:endParaRPr>
          </a:p>
          <a:p>
            <a:pPr marL="342900" indent="-342900">
              <a:buFont typeface="Arial" panose="020B0604020202020204" pitchFamily="34" charset="0"/>
              <a:buChar char="•"/>
            </a:pPr>
            <a:endParaRPr lang="en-US" sz="2400" dirty="0" smtClean="0">
              <a:latin typeface="Calibri Light" panose="020F0302020204030204" pitchFamily="34" charset="0"/>
            </a:endParaRPr>
          </a:p>
          <a:p>
            <a:endParaRPr lang="en-US" sz="2400" dirty="0" smtClean="0">
              <a:latin typeface="Calibri Light" panose="020F0302020204030204" pitchFamily="34" charset="0"/>
            </a:endParaRPr>
          </a:p>
          <a:p>
            <a:pPr marL="342900" indent="-342900">
              <a:buFont typeface="Arial" panose="020B0604020202020204" pitchFamily="34" charset="0"/>
              <a:buChar char="•"/>
            </a:pPr>
            <a:r>
              <a:rPr lang="en-US" sz="2400" dirty="0" smtClean="0">
                <a:latin typeface="Calibri Light" panose="020F0302020204030204" pitchFamily="34" charset="0"/>
              </a:rPr>
              <a:t>Shifts </a:t>
            </a:r>
            <a:r>
              <a:rPr lang="en-US" sz="2400" dirty="0">
                <a:latin typeface="Calibri Light" panose="020F0302020204030204" pitchFamily="34" charset="0"/>
              </a:rPr>
              <a:t>in major illicit </a:t>
            </a:r>
            <a:r>
              <a:rPr lang="en-US" sz="2400" dirty="0" smtClean="0">
                <a:latin typeface="Calibri Light" panose="020F0302020204030204" pitchFamily="34" charset="0"/>
              </a:rPr>
              <a:t>markets</a:t>
            </a:r>
            <a:endParaRPr lang="en-US" sz="2400" dirty="0">
              <a:latin typeface="Calibri Light" panose="020F0302020204030204" pitchFamily="34" charset="0"/>
            </a:endParaRPr>
          </a:p>
          <a:p>
            <a:pPr marL="342900" indent="-342900">
              <a:buFont typeface="Arial" panose="020B0604020202020204" pitchFamily="34" charset="0"/>
              <a:buChar char="•"/>
            </a:pPr>
            <a:r>
              <a:rPr lang="en-US" sz="2400" dirty="0">
                <a:latin typeface="Calibri Light" panose="020F0302020204030204" pitchFamily="34" charset="0"/>
              </a:rPr>
              <a:t>Expansion of new criminal </a:t>
            </a:r>
            <a:r>
              <a:rPr lang="en-US" sz="2400" dirty="0" smtClean="0">
                <a:latin typeface="Calibri Light" panose="020F0302020204030204" pitchFamily="34" charset="0"/>
              </a:rPr>
              <a:t>markets and demand for new commodities</a:t>
            </a:r>
            <a:endParaRPr lang="en-US" sz="2400" dirty="0">
              <a:latin typeface="Calibri Light" panose="020F0302020204030204" pitchFamily="34" charset="0"/>
            </a:endParaRPr>
          </a:p>
          <a:p>
            <a:pPr marL="342900" indent="-342900">
              <a:buFont typeface="Arial" panose="020B0604020202020204" pitchFamily="34" charset="0"/>
              <a:buChar char="•"/>
            </a:pPr>
            <a:r>
              <a:rPr lang="en-US" sz="2400" dirty="0">
                <a:latin typeface="Calibri Light" panose="020F0302020204030204" pitchFamily="34" charset="0"/>
              </a:rPr>
              <a:t>Blurring </a:t>
            </a:r>
            <a:r>
              <a:rPr lang="en-US" sz="2400" dirty="0" smtClean="0">
                <a:latin typeface="Calibri Light" panose="020F0302020204030204" pitchFamily="34" charset="0"/>
              </a:rPr>
              <a:t>of traditional producer</a:t>
            </a:r>
            <a:r>
              <a:rPr lang="en-US" sz="2400" dirty="0">
                <a:latin typeface="Calibri Light" panose="020F0302020204030204" pitchFamily="34" charset="0"/>
              </a:rPr>
              <a:t>, consumer and transit </a:t>
            </a:r>
            <a:r>
              <a:rPr lang="en-US" sz="2400" dirty="0" smtClean="0">
                <a:latin typeface="Calibri Light" panose="020F0302020204030204" pitchFamily="34" charset="0"/>
              </a:rPr>
              <a:t>state typologies</a:t>
            </a:r>
            <a:endParaRPr lang="en-US" sz="2400" dirty="0">
              <a:latin typeface="Calibri Light" panose="020F0302020204030204" pitchFamily="34" charset="0"/>
            </a:endParaRPr>
          </a:p>
          <a:p>
            <a:r>
              <a:rPr lang="en-US" sz="2400" dirty="0" smtClean="0">
                <a:latin typeface="Calibri Light" panose="020F0302020204030204" pitchFamily="34" charset="0"/>
              </a:rPr>
              <a:t> </a:t>
            </a:r>
            <a:endParaRPr lang="en-US" sz="2400" dirty="0">
              <a:latin typeface="Calibri Light" panose="020F0302020204030204" pitchFamily="34" charset="0"/>
            </a:endParaRPr>
          </a:p>
          <a:p>
            <a:pPr eaLnBrk="0" hangingPunct="0">
              <a:spcBef>
                <a:spcPct val="20000"/>
              </a:spcBef>
              <a:spcAft>
                <a:spcPts val="600"/>
              </a:spcAft>
              <a:buClr>
                <a:schemeClr val="accent4"/>
              </a:buClr>
            </a:pPr>
            <a:r>
              <a:rPr lang="en-US" sz="2400" b="1" dirty="0" smtClean="0">
                <a:solidFill>
                  <a:srgbClr val="614B79"/>
                </a:solidFill>
                <a:latin typeface="Calibri Light" panose="020F0302020204030204" pitchFamily="34" charset="0"/>
                <a:cs typeface="Myriad Pro"/>
              </a:rPr>
              <a:t> </a:t>
            </a:r>
            <a:endParaRPr lang="en-US" sz="2400" b="1" dirty="0">
              <a:solidFill>
                <a:srgbClr val="614B79"/>
              </a:solidFill>
              <a:latin typeface="Calibri Light" panose="020F0302020204030204" pitchFamily="34" charset="0"/>
              <a:cs typeface="Myriad Pro"/>
            </a:endParaRPr>
          </a:p>
          <a:p>
            <a:endParaRPr lang="en-US" sz="2400" b="1" dirty="0">
              <a:solidFill>
                <a:srgbClr val="B34E70"/>
              </a:solidFill>
              <a:latin typeface="Calibri Light" panose="020F0302020204030204" pitchFamily="34" charset="0"/>
            </a:endParaRPr>
          </a:p>
        </p:txBody>
      </p:sp>
      <p:sp>
        <p:nvSpPr>
          <p:cNvPr id="6" name="TextBox 5"/>
          <p:cNvSpPr txBox="1"/>
          <p:nvPr/>
        </p:nvSpPr>
        <p:spPr>
          <a:xfrm>
            <a:off x="188329" y="3461631"/>
            <a:ext cx="7397982" cy="646331"/>
          </a:xfrm>
          <a:prstGeom prst="rect">
            <a:avLst/>
          </a:prstGeom>
          <a:noFill/>
        </p:spPr>
        <p:txBody>
          <a:bodyPr wrap="square" rtlCol="0">
            <a:spAutoFit/>
          </a:bodyPr>
          <a:lstStyle/>
          <a:p>
            <a:r>
              <a:rPr lang="en-US" sz="3600" b="1" dirty="0" smtClean="0">
                <a:solidFill>
                  <a:srgbClr val="614B79"/>
                </a:solidFill>
                <a:latin typeface="Calibri Light" panose="020F0302020204030204" pitchFamily="34" charset="0"/>
                <a:cs typeface="Myriad Pro"/>
              </a:rPr>
              <a:t>Impact</a:t>
            </a:r>
            <a:endParaRPr lang="en-US" sz="3600" b="1" dirty="0" smtClean="0">
              <a:solidFill>
                <a:srgbClr val="614B79"/>
              </a:solidFill>
              <a:effectLst/>
              <a:latin typeface="Calibri Light" panose="020F0302020204030204" pitchFamily="34" charset="0"/>
              <a:cs typeface="Myriad Pro"/>
            </a:endParaRPr>
          </a:p>
        </p:txBody>
      </p:sp>
      <p:cxnSp>
        <p:nvCxnSpPr>
          <p:cNvPr id="7" name="Straight Connector 6"/>
          <p:cNvCxnSpPr/>
          <p:nvPr/>
        </p:nvCxnSpPr>
        <p:spPr>
          <a:xfrm>
            <a:off x="272615" y="4107962"/>
            <a:ext cx="7397982" cy="1588"/>
          </a:xfrm>
          <a:prstGeom prst="line">
            <a:avLst/>
          </a:prstGeom>
          <a:ln w="3175" cap="flat" cmpd="sng" algn="ctr">
            <a:solidFill>
              <a:srgbClr val="614B79"/>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240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 Cover Background 2-1.jpg"/>
          <p:cNvPicPr>
            <a:picLocks/>
          </p:cNvPicPr>
          <p:nvPr/>
        </p:nvPicPr>
        <p:blipFill>
          <a:blip r:embed="rId2"/>
          <a:stretch>
            <a:fillRect/>
          </a:stretch>
        </p:blipFill>
        <p:spPr>
          <a:xfrm>
            <a:off x="0" y="0"/>
            <a:ext cx="9144000" cy="6878726"/>
          </a:xfrm>
          <a:prstGeom prst="rect">
            <a:avLst/>
          </a:prstGeom>
        </p:spPr>
      </p:pic>
      <p:sp>
        <p:nvSpPr>
          <p:cNvPr id="3" name="Content Placeholder 2"/>
          <p:cNvSpPr>
            <a:spLocks noGrp="1"/>
          </p:cNvSpPr>
          <p:nvPr>
            <p:ph idx="1"/>
          </p:nvPr>
        </p:nvSpPr>
        <p:spPr>
          <a:xfrm>
            <a:off x="188329" y="2190190"/>
            <a:ext cx="8229600" cy="4278313"/>
          </a:xfrm>
        </p:spPr>
        <p:txBody>
          <a:bodyPr>
            <a:normAutofit/>
          </a:bodyPr>
          <a:lstStyle/>
          <a:p>
            <a:r>
              <a:rPr lang="en-US" sz="2400" dirty="0" smtClean="0">
                <a:latin typeface="Calibri Light" panose="020F0302020204030204" pitchFamily="34" charset="0"/>
              </a:rPr>
              <a:t>Suppliers of criminal flows: </a:t>
            </a:r>
            <a:r>
              <a:rPr lang="en-US" sz="2400" b="1" dirty="0" smtClean="0">
                <a:latin typeface="Calibri Light" panose="020F0302020204030204" pitchFamily="34" charset="0"/>
              </a:rPr>
              <a:t>not anymore mostly </a:t>
            </a:r>
            <a:r>
              <a:rPr lang="en-US" sz="2400" dirty="0" smtClean="0">
                <a:latin typeface="Calibri Light" panose="020F0302020204030204" pitchFamily="34" charset="0"/>
              </a:rPr>
              <a:t>from developing world and countries in transition</a:t>
            </a:r>
          </a:p>
          <a:p>
            <a:r>
              <a:rPr lang="en-US" sz="2400" dirty="0" smtClean="0">
                <a:latin typeface="Calibri Light" panose="020F0302020204030204" pitchFamily="34" charset="0"/>
              </a:rPr>
              <a:t>Receivers:  </a:t>
            </a:r>
            <a:r>
              <a:rPr lang="en-US" sz="2400" b="1" dirty="0" smtClean="0">
                <a:latin typeface="Calibri Light" panose="020F0302020204030204" pitchFamily="34" charset="0"/>
              </a:rPr>
              <a:t>not only </a:t>
            </a:r>
            <a:r>
              <a:rPr lang="en-US" sz="2400" dirty="0" smtClean="0">
                <a:latin typeface="Calibri Light" panose="020F0302020204030204" pitchFamily="34" charset="0"/>
              </a:rPr>
              <a:t>North America and West/Central Europe; Asia</a:t>
            </a:r>
          </a:p>
          <a:p>
            <a:pPr marL="0" indent="0" algn="ctr">
              <a:buNone/>
            </a:pPr>
            <a:r>
              <a:rPr lang="en-US" sz="2800" b="1" dirty="0" smtClean="0">
                <a:latin typeface="Calibri Light" panose="020F0302020204030204" pitchFamily="34" charset="0"/>
              </a:rPr>
              <a:t> BUT</a:t>
            </a:r>
            <a:endParaRPr lang="en-US" sz="2800" b="1" u="sng" dirty="0" smtClean="0">
              <a:latin typeface="Calibri Light" panose="020F0302020204030204" pitchFamily="34" charset="0"/>
            </a:endParaRPr>
          </a:p>
          <a:p>
            <a:pPr marL="0" indent="0" algn="ctr">
              <a:buNone/>
            </a:pPr>
            <a:r>
              <a:rPr lang="en-US" sz="2400" b="1" i="1" dirty="0" smtClean="0">
                <a:latin typeface="Calibri Light" panose="020F0302020204030204" pitchFamily="34" charset="0"/>
              </a:rPr>
              <a:t>Geopolitical equilibration </a:t>
            </a:r>
            <a:r>
              <a:rPr lang="en-US" sz="2400" i="1" dirty="0" smtClean="0">
                <a:latin typeface="Calibri Light" panose="020F0302020204030204" pitchFamily="34" charset="0"/>
              </a:rPr>
              <a:t>of  suppliers and receivers of illicit capital flows, money laundering, corruption, organized crime</a:t>
            </a:r>
          </a:p>
          <a:p>
            <a:endParaRPr lang="en-US" sz="2800" dirty="0" smtClean="0">
              <a:latin typeface="Calibri Light" panose="020F0302020204030204" pitchFamily="34" charset="0"/>
            </a:endParaRPr>
          </a:p>
          <a:p>
            <a:endParaRPr lang="en-US" sz="2800" dirty="0">
              <a:latin typeface="Calibri Light" panose="020F0302020204030204" pitchFamily="34" charset="0"/>
            </a:endParaRPr>
          </a:p>
        </p:txBody>
      </p:sp>
      <p:sp>
        <p:nvSpPr>
          <p:cNvPr id="5" name="TextBox 4"/>
          <p:cNvSpPr txBox="1"/>
          <p:nvPr/>
        </p:nvSpPr>
        <p:spPr>
          <a:xfrm>
            <a:off x="188328" y="988274"/>
            <a:ext cx="8117471" cy="1200329"/>
          </a:xfrm>
          <a:prstGeom prst="rect">
            <a:avLst/>
          </a:prstGeom>
          <a:noFill/>
        </p:spPr>
        <p:txBody>
          <a:bodyPr wrap="square" rtlCol="0">
            <a:spAutoFit/>
          </a:bodyPr>
          <a:lstStyle/>
          <a:p>
            <a:r>
              <a:rPr lang="en-US" sz="3600" b="1" dirty="0" smtClean="0">
                <a:solidFill>
                  <a:srgbClr val="614B79"/>
                </a:solidFill>
                <a:latin typeface="Calibri Light" panose="020F0302020204030204" pitchFamily="34" charset="0"/>
                <a:cs typeface="Myriad Pro"/>
              </a:rPr>
              <a:t>Geopolitics of Transnational Criminal Flows and Markets</a:t>
            </a:r>
          </a:p>
        </p:txBody>
      </p:sp>
      <p:cxnSp>
        <p:nvCxnSpPr>
          <p:cNvPr id="7" name="Straight Connector 6"/>
          <p:cNvCxnSpPr/>
          <p:nvPr/>
        </p:nvCxnSpPr>
        <p:spPr>
          <a:xfrm>
            <a:off x="188329" y="2164862"/>
            <a:ext cx="7397982" cy="1588"/>
          </a:xfrm>
          <a:prstGeom prst="line">
            <a:avLst/>
          </a:prstGeom>
          <a:ln w="3175" cap="flat" cmpd="sng" algn="ctr">
            <a:solidFill>
              <a:srgbClr val="614B79"/>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8249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 Cover Background 2-1.jpg"/>
          <p:cNvPicPr>
            <a:picLocks/>
          </p:cNvPicPr>
          <p:nvPr/>
        </p:nvPicPr>
        <p:blipFill>
          <a:blip r:embed="rId2"/>
          <a:stretch>
            <a:fillRect/>
          </a:stretch>
        </p:blipFill>
        <p:spPr>
          <a:xfrm>
            <a:off x="0" y="0"/>
            <a:ext cx="9144000" cy="6878726"/>
          </a:xfrm>
          <a:prstGeom prst="rect">
            <a:avLst/>
          </a:prstGeom>
        </p:spPr>
      </p:pic>
      <p:sp>
        <p:nvSpPr>
          <p:cNvPr id="3" name="Content Placeholder 2"/>
          <p:cNvSpPr>
            <a:spLocks noGrp="1"/>
          </p:cNvSpPr>
          <p:nvPr>
            <p:ph idx="1"/>
          </p:nvPr>
        </p:nvSpPr>
        <p:spPr>
          <a:xfrm>
            <a:off x="188328" y="1921903"/>
            <a:ext cx="9133472" cy="4525963"/>
          </a:xfrm>
        </p:spPr>
        <p:txBody>
          <a:bodyPr>
            <a:noAutofit/>
          </a:bodyPr>
          <a:lstStyle/>
          <a:p>
            <a:r>
              <a:rPr lang="en-US" sz="2400" dirty="0" smtClean="0">
                <a:latin typeface="Calibri Light" panose="020F0302020204030204" pitchFamily="34" charset="0"/>
              </a:rPr>
              <a:t>Legitimization of the illicit activities, status and  profits as the strategy of the OC/TOC</a:t>
            </a:r>
          </a:p>
          <a:p>
            <a:r>
              <a:rPr lang="en-US" sz="2400" dirty="0" smtClean="0">
                <a:latin typeface="Calibri Light" panose="020F0302020204030204" pitchFamily="34" charset="0"/>
              </a:rPr>
              <a:t>Increased organized corruption both as a means and an end in itself</a:t>
            </a:r>
          </a:p>
          <a:p>
            <a:r>
              <a:rPr lang="en-US" sz="2400" dirty="0" smtClean="0">
                <a:latin typeface="Calibri Light" panose="020F0302020204030204" pitchFamily="34" charset="0"/>
              </a:rPr>
              <a:t>Increased presence of OC in the management  and political authority structures to influence and control the process of legalization and legitimization of illicit flows and gains</a:t>
            </a:r>
          </a:p>
          <a:p>
            <a:r>
              <a:rPr lang="en-US" sz="2400" dirty="0" smtClean="0">
                <a:latin typeface="Calibri Light" panose="020F0302020204030204" pitchFamily="34" charset="0"/>
              </a:rPr>
              <a:t>Corruption as a mean for legalization </a:t>
            </a:r>
            <a:r>
              <a:rPr lang="en-US" sz="2400" dirty="0" smtClean="0">
                <a:latin typeface="Calibri Light" panose="020F0302020204030204" pitchFamily="34" charset="0"/>
              </a:rPr>
              <a:t>of </a:t>
            </a:r>
            <a:r>
              <a:rPr lang="en-US" sz="2400" dirty="0" smtClean="0">
                <a:latin typeface="Calibri Light" panose="020F0302020204030204" pitchFamily="34" charset="0"/>
              </a:rPr>
              <a:t>illicit flows</a:t>
            </a:r>
          </a:p>
        </p:txBody>
      </p:sp>
      <p:sp>
        <p:nvSpPr>
          <p:cNvPr id="5" name="TextBox 4"/>
          <p:cNvSpPr txBox="1"/>
          <p:nvPr/>
        </p:nvSpPr>
        <p:spPr>
          <a:xfrm>
            <a:off x="188328" y="1135943"/>
            <a:ext cx="8117471" cy="646331"/>
          </a:xfrm>
          <a:prstGeom prst="rect">
            <a:avLst/>
          </a:prstGeom>
          <a:noFill/>
        </p:spPr>
        <p:txBody>
          <a:bodyPr wrap="square" rtlCol="0">
            <a:spAutoFit/>
          </a:bodyPr>
          <a:lstStyle/>
          <a:p>
            <a:r>
              <a:rPr lang="en-US" sz="3600" b="1" dirty="0" smtClean="0">
                <a:solidFill>
                  <a:srgbClr val="614B79"/>
                </a:solidFill>
                <a:latin typeface="Calibri Light" panose="020F0302020204030204" pitchFamily="34" charset="0"/>
                <a:cs typeface="Myriad Pro"/>
              </a:rPr>
              <a:t>Legalization &amp; Legitimization</a:t>
            </a:r>
          </a:p>
        </p:txBody>
      </p:sp>
      <p:cxnSp>
        <p:nvCxnSpPr>
          <p:cNvPr id="7" name="Straight Connector 6"/>
          <p:cNvCxnSpPr/>
          <p:nvPr/>
        </p:nvCxnSpPr>
        <p:spPr>
          <a:xfrm>
            <a:off x="188328" y="1782274"/>
            <a:ext cx="7397982" cy="1588"/>
          </a:xfrm>
          <a:prstGeom prst="line">
            <a:avLst/>
          </a:prstGeom>
          <a:ln w="3175" cap="flat" cmpd="sng" algn="ctr">
            <a:solidFill>
              <a:srgbClr val="614B79"/>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934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 Cover Background 2-1.jpg"/>
          <p:cNvPicPr>
            <a:picLocks/>
          </p:cNvPicPr>
          <p:nvPr/>
        </p:nvPicPr>
        <p:blipFill>
          <a:blip r:embed="rId2"/>
          <a:stretch>
            <a:fillRect/>
          </a:stretch>
        </p:blipFill>
        <p:spPr>
          <a:xfrm>
            <a:off x="0" y="0"/>
            <a:ext cx="9144000" cy="6878726"/>
          </a:xfrm>
          <a:prstGeom prst="rect">
            <a:avLst/>
          </a:prstGeom>
        </p:spPr>
      </p:pic>
      <p:sp>
        <p:nvSpPr>
          <p:cNvPr id="6" name="Title 5"/>
          <p:cNvSpPr>
            <a:spLocks noGrp="1"/>
          </p:cNvSpPr>
          <p:nvPr>
            <p:ph type="ctrTitle"/>
          </p:nvPr>
        </p:nvSpPr>
        <p:spPr/>
        <p:txBody>
          <a:bodyPr>
            <a:noAutofit/>
          </a:bodyPr>
          <a:lstStyle/>
          <a:p>
            <a:r>
              <a:rPr lang="en-US" sz="3600" b="1" dirty="0">
                <a:solidFill>
                  <a:srgbClr val="614B79"/>
                </a:solidFill>
                <a:latin typeface="Calibri Light" panose="020F0302020204030204" pitchFamily="34" charset="0"/>
                <a:ea typeface="+mn-ea"/>
                <a:cs typeface="Myriad Pro"/>
              </a:rPr>
              <a:t>Developmental Uses </a:t>
            </a:r>
            <a:r>
              <a:rPr lang="en-US" sz="3600" b="1" dirty="0" smtClean="0">
                <a:solidFill>
                  <a:srgbClr val="614B79"/>
                </a:solidFill>
                <a:latin typeface="Calibri Light" panose="020F0302020204030204" pitchFamily="34" charset="0"/>
                <a:ea typeface="+mn-ea"/>
                <a:cs typeface="Myriad Pro"/>
              </a:rPr>
              <a:t>of </a:t>
            </a:r>
            <a:r>
              <a:rPr lang="en-US" sz="3600" b="1" dirty="0">
                <a:solidFill>
                  <a:srgbClr val="614B79"/>
                </a:solidFill>
                <a:latin typeface="Calibri Light" panose="020F0302020204030204" pitchFamily="34" charset="0"/>
                <a:ea typeface="+mn-ea"/>
                <a:cs typeface="Myriad Pro"/>
              </a:rPr>
              <a:t>Organized Crime </a:t>
            </a:r>
            <a:r>
              <a:rPr lang="en-US" sz="3600" b="1" dirty="0" smtClean="0">
                <a:solidFill>
                  <a:srgbClr val="614B79"/>
                </a:solidFill>
                <a:latin typeface="Calibri Light" panose="020F0302020204030204" pitchFamily="34" charset="0"/>
                <a:ea typeface="+mn-ea"/>
                <a:cs typeface="Myriad Pro"/>
              </a:rPr>
              <a:t>and </a:t>
            </a:r>
            <a:r>
              <a:rPr lang="en-US" sz="3600" b="1" dirty="0">
                <a:solidFill>
                  <a:srgbClr val="614B79"/>
                </a:solidFill>
                <a:latin typeface="Calibri Light" panose="020F0302020204030204" pitchFamily="34" charset="0"/>
                <a:ea typeface="+mn-ea"/>
                <a:cs typeface="Myriad Pro"/>
              </a:rPr>
              <a:t>Corruption</a:t>
            </a:r>
            <a:br>
              <a:rPr lang="en-US" sz="3600" b="1" dirty="0">
                <a:solidFill>
                  <a:srgbClr val="614B79"/>
                </a:solidFill>
                <a:latin typeface="Calibri Light" panose="020F0302020204030204" pitchFamily="34" charset="0"/>
                <a:ea typeface="+mn-ea"/>
                <a:cs typeface="Myriad Pro"/>
              </a:rPr>
            </a:br>
            <a:r>
              <a:rPr lang="en-US" sz="3600" b="1" dirty="0">
                <a:solidFill>
                  <a:srgbClr val="614B79"/>
                </a:solidFill>
                <a:latin typeface="Calibri Light" panose="020F0302020204030204" pitchFamily="34" charset="0"/>
                <a:ea typeface="+mn-ea"/>
                <a:cs typeface="Myriad Pro"/>
              </a:rPr>
              <a:t/>
            </a:r>
            <a:br>
              <a:rPr lang="en-US" sz="3600" b="1" dirty="0">
                <a:solidFill>
                  <a:srgbClr val="614B79"/>
                </a:solidFill>
                <a:latin typeface="Calibri Light" panose="020F0302020204030204" pitchFamily="34" charset="0"/>
                <a:ea typeface="+mn-ea"/>
                <a:cs typeface="Myriad Pro"/>
              </a:rPr>
            </a:br>
            <a:endParaRPr lang="en-US" sz="3600" b="1" dirty="0">
              <a:solidFill>
                <a:srgbClr val="614B79"/>
              </a:solidFill>
              <a:latin typeface="Calibri Light" panose="020F0302020204030204" pitchFamily="34" charset="0"/>
              <a:ea typeface="+mn-ea"/>
              <a:cs typeface="Myriad Pro"/>
            </a:endParaRPr>
          </a:p>
        </p:txBody>
      </p:sp>
      <p:sp>
        <p:nvSpPr>
          <p:cNvPr id="3" name="Content Placeholder 2"/>
          <p:cNvSpPr>
            <a:spLocks noGrp="1"/>
          </p:cNvSpPr>
          <p:nvPr>
            <p:ph type="subTitle" idx="1"/>
          </p:nvPr>
        </p:nvSpPr>
        <p:spPr>
          <a:xfrm>
            <a:off x="0" y="3600450"/>
            <a:ext cx="9144000" cy="1752600"/>
          </a:xfrm>
        </p:spPr>
        <p:txBody>
          <a:bodyPr>
            <a:noAutofit/>
          </a:bodyPr>
          <a:lstStyle/>
          <a:p>
            <a:r>
              <a:rPr lang="en-US" sz="2800" b="1" dirty="0" smtClean="0">
                <a:latin typeface="Calibri Light" panose="020F0302020204030204" pitchFamily="34" charset="0"/>
              </a:rPr>
              <a:t>NOT ONLY BY TERRITORIAL AND COMMODITY CONTROL</a:t>
            </a:r>
          </a:p>
          <a:p>
            <a:r>
              <a:rPr lang="en-US" sz="2800" b="1" dirty="0" smtClean="0">
                <a:latin typeface="Calibri Light" panose="020F0302020204030204" pitchFamily="34" charset="0"/>
              </a:rPr>
              <a:t>BUT</a:t>
            </a:r>
          </a:p>
          <a:p>
            <a:r>
              <a:rPr lang="en-US" sz="2800" b="1" dirty="0" smtClean="0">
                <a:latin typeface="Calibri Light" panose="020F0302020204030204" pitchFamily="34" charset="0"/>
              </a:rPr>
              <a:t>“TRADING IN INFLUENCE” with PUBLIC ADMINISTRATION and PRIVATE SECTOR</a:t>
            </a:r>
            <a:endParaRPr lang="en-US" sz="2800" b="1" dirty="0">
              <a:latin typeface="Calibri Light" panose="020F0302020204030204" pitchFamily="34" charset="0"/>
            </a:endParaRPr>
          </a:p>
        </p:txBody>
      </p:sp>
      <p:cxnSp>
        <p:nvCxnSpPr>
          <p:cNvPr id="7" name="Straight Connector 6"/>
          <p:cNvCxnSpPr/>
          <p:nvPr/>
        </p:nvCxnSpPr>
        <p:spPr>
          <a:xfrm>
            <a:off x="1060218" y="3281974"/>
            <a:ext cx="7397982" cy="1588"/>
          </a:xfrm>
          <a:prstGeom prst="line">
            <a:avLst/>
          </a:prstGeom>
          <a:ln w="3175" cap="flat" cmpd="sng" algn="ctr">
            <a:solidFill>
              <a:srgbClr val="614B79"/>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485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 Cover Background 2-1.jpg"/>
          <p:cNvPicPr>
            <a:picLocks/>
          </p:cNvPicPr>
          <p:nvPr/>
        </p:nvPicPr>
        <p:blipFill>
          <a:blip r:embed="rId2"/>
          <a:stretch>
            <a:fillRect/>
          </a:stretch>
        </p:blipFill>
        <p:spPr>
          <a:xfrm>
            <a:off x="0" y="0"/>
            <a:ext cx="9144000" cy="6878726"/>
          </a:xfrm>
          <a:prstGeom prst="rect">
            <a:avLst/>
          </a:prstGeom>
        </p:spPr>
      </p:pic>
      <p:sp>
        <p:nvSpPr>
          <p:cNvPr id="3" name="Content Placeholder 2"/>
          <p:cNvSpPr>
            <a:spLocks noGrp="1"/>
          </p:cNvSpPr>
          <p:nvPr>
            <p:ph idx="1"/>
          </p:nvPr>
        </p:nvSpPr>
        <p:spPr>
          <a:xfrm>
            <a:off x="188328" y="2188603"/>
            <a:ext cx="8229600" cy="3705137"/>
          </a:xfrm>
        </p:spPr>
        <p:txBody>
          <a:bodyPr>
            <a:normAutofit/>
          </a:bodyPr>
          <a:lstStyle/>
          <a:p>
            <a:r>
              <a:rPr lang="en-US" sz="2400" dirty="0" smtClean="0">
                <a:latin typeface="Calibri Light" panose="020F0302020204030204" pitchFamily="34" charset="0"/>
              </a:rPr>
              <a:t>Organized crime/Corruption have broader implications than traditional security and justice framework</a:t>
            </a:r>
          </a:p>
          <a:p>
            <a:r>
              <a:rPr lang="en-US" sz="2400" dirty="0" smtClean="0">
                <a:latin typeface="Calibri Light" panose="020F0302020204030204" pitchFamily="34" charset="0"/>
              </a:rPr>
              <a:t>Organized crime and Corruption are now recognized as cross-cutting threats to sustainable development </a:t>
            </a:r>
          </a:p>
          <a:p>
            <a:pPr marL="0" indent="0">
              <a:buNone/>
            </a:pPr>
            <a:endParaRPr lang="en-US" dirty="0" smtClean="0">
              <a:latin typeface="Calibri Light" panose="020F0302020204030204" pitchFamily="34" charset="0"/>
            </a:endParaRPr>
          </a:p>
        </p:txBody>
      </p:sp>
      <p:sp>
        <p:nvSpPr>
          <p:cNvPr id="5" name="TextBox 4"/>
          <p:cNvSpPr txBox="1"/>
          <p:nvPr/>
        </p:nvSpPr>
        <p:spPr>
          <a:xfrm>
            <a:off x="188328" y="988274"/>
            <a:ext cx="8117471" cy="1200329"/>
          </a:xfrm>
          <a:prstGeom prst="rect">
            <a:avLst/>
          </a:prstGeom>
          <a:noFill/>
        </p:spPr>
        <p:txBody>
          <a:bodyPr wrap="square" rtlCol="0">
            <a:spAutoFit/>
          </a:bodyPr>
          <a:lstStyle/>
          <a:p>
            <a:r>
              <a:rPr lang="en-US" sz="3600" b="1" dirty="0" smtClean="0">
                <a:solidFill>
                  <a:srgbClr val="614B79"/>
                </a:solidFill>
                <a:latin typeface="Calibri Light" panose="020F0302020204030204" pitchFamily="34" charset="0"/>
                <a:cs typeface="Myriad Pro"/>
              </a:rPr>
              <a:t>Organized crime /Corruption and </a:t>
            </a:r>
            <a:r>
              <a:rPr lang="en-US" sz="3600" b="1" dirty="0">
                <a:solidFill>
                  <a:srgbClr val="614B79"/>
                </a:solidFill>
                <a:latin typeface="Calibri Light" panose="020F0302020204030204" pitchFamily="34" charset="0"/>
                <a:cs typeface="Myriad Pro"/>
              </a:rPr>
              <a:t>D</a:t>
            </a:r>
            <a:r>
              <a:rPr lang="en-US" sz="3600" b="1" dirty="0" smtClean="0">
                <a:solidFill>
                  <a:srgbClr val="614B79"/>
                </a:solidFill>
                <a:latin typeface="Calibri Light" panose="020F0302020204030204" pitchFamily="34" charset="0"/>
                <a:cs typeface="Myriad Pro"/>
              </a:rPr>
              <a:t>evelopmental </a:t>
            </a:r>
            <a:r>
              <a:rPr lang="en-US" sz="3600" b="1" dirty="0">
                <a:solidFill>
                  <a:srgbClr val="614B79"/>
                </a:solidFill>
                <a:latin typeface="Calibri Light" panose="020F0302020204030204" pitchFamily="34" charset="0"/>
                <a:cs typeface="Myriad Pro"/>
              </a:rPr>
              <a:t>P</a:t>
            </a:r>
            <a:r>
              <a:rPr lang="en-US" sz="3600" b="1" dirty="0" smtClean="0">
                <a:solidFill>
                  <a:srgbClr val="614B79"/>
                </a:solidFill>
                <a:latin typeface="Calibri Light" panose="020F0302020204030204" pitchFamily="34" charset="0"/>
                <a:cs typeface="Myriad Pro"/>
              </a:rPr>
              <a:t>latform</a:t>
            </a:r>
            <a:endParaRPr lang="en-US" sz="3600" b="1" dirty="0" smtClean="0">
              <a:solidFill>
                <a:srgbClr val="614B79"/>
              </a:solidFill>
              <a:effectLst/>
              <a:latin typeface="Calibri Light" panose="020F0302020204030204" pitchFamily="34" charset="0"/>
              <a:cs typeface="Myriad Pro"/>
            </a:endParaRPr>
          </a:p>
        </p:txBody>
      </p:sp>
      <p:cxnSp>
        <p:nvCxnSpPr>
          <p:cNvPr id="6" name="Straight Connector 5"/>
          <p:cNvCxnSpPr/>
          <p:nvPr/>
        </p:nvCxnSpPr>
        <p:spPr>
          <a:xfrm>
            <a:off x="188329" y="2164862"/>
            <a:ext cx="7397982" cy="1588"/>
          </a:xfrm>
          <a:prstGeom prst="line">
            <a:avLst/>
          </a:prstGeom>
          <a:ln w="3175" cap="flat" cmpd="sng" algn="ctr">
            <a:solidFill>
              <a:srgbClr val="614B79"/>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844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 Cover Background 2-1.jpg"/>
          <p:cNvPicPr>
            <a:picLocks/>
          </p:cNvPicPr>
          <p:nvPr/>
        </p:nvPicPr>
        <p:blipFill>
          <a:blip r:embed="rId3"/>
          <a:stretch>
            <a:fillRect/>
          </a:stretch>
        </p:blipFill>
        <p:spPr>
          <a:xfrm>
            <a:off x="0" y="0"/>
            <a:ext cx="9144000" cy="6878726"/>
          </a:xfrm>
          <a:prstGeom prst="rect">
            <a:avLst/>
          </a:prstGeom>
        </p:spPr>
      </p:pic>
      <p:sp>
        <p:nvSpPr>
          <p:cNvPr id="7" name="Rectangle 6"/>
          <p:cNvSpPr/>
          <p:nvPr/>
        </p:nvSpPr>
        <p:spPr>
          <a:xfrm>
            <a:off x="1" y="4902675"/>
            <a:ext cx="9144000" cy="1976052"/>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aphicFrame>
        <p:nvGraphicFramePr>
          <p:cNvPr id="5" name="Diagram 4"/>
          <p:cNvGraphicFramePr/>
          <p:nvPr>
            <p:extLst>
              <p:ext uri="{D42A27DB-BD31-4B8C-83A1-F6EECF244321}">
                <p14:modId xmlns:p14="http://schemas.microsoft.com/office/powerpoint/2010/main" val="1563623195"/>
              </p:ext>
            </p:extLst>
          </p:nvPr>
        </p:nvGraphicFramePr>
        <p:xfrm>
          <a:off x="1" y="1070429"/>
          <a:ext cx="9143999" cy="564242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12630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 Cover Background 2-1.jpg"/>
          <p:cNvPicPr>
            <a:picLocks/>
          </p:cNvPicPr>
          <p:nvPr/>
        </p:nvPicPr>
        <p:blipFill>
          <a:blip r:embed="rId3"/>
          <a:stretch>
            <a:fillRect/>
          </a:stretch>
        </p:blipFill>
        <p:spPr>
          <a:xfrm>
            <a:off x="0" y="0"/>
            <a:ext cx="9144000" cy="6878726"/>
          </a:xfrm>
          <a:prstGeom prst="rect">
            <a:avLst/>
          </a:prstGeom>
        </p:spPr>
      </p:pic>
      <p:sp>
        <p:nvSpPr>
          <p:cNvPr id="7" name="Rectangle 6"/>
          <p:cNvSpPr/>
          <p:nvPr/>
        </p:nvSpPr>
        <p:spPr>
          <a:xfrm>
            <a:off x="1" y="4881948"/>
            <a:ext cx="9144000" cy="1976052"/>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aphicFrame>
        <p:nvGraphicFramePr>
          <p:cNvPr id="5" name="Diagram 4"/>
          <p:cNvGraphicFramePr/>
          <p:nvPr>
            <p:extLst>
              <p:ext uri="{D42A27DB-BD31-4B8C-83A1-F6EECF244321}">
                <p14:modId xmlns:p14="http://schemas.microsoft.com/office/powerpoint/2010/main" val="3744339931"/>
              </p:ext>
            </p:extLst>
          </p:nvPr>
        </p:nvGraphicFramePr>
        <p:xfrm>
          <a:off x="1" y="1070429"/>
          <a:ext cx="9143999" cy="49112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1990198596"/>
              </p:ext>
            </p:extLst>
          </p:nvPr>
        </p:nvGraphicFramePr>
        <p:xfrm>
          <a:off x="1727199" y="1206500"/>
          <a:ext cx="68707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Oval 9"/>
          <p:cNvSpPr/>
          <p:nvPr/>
        </p:nvSpPr>
        <p:spPr>
          <a:xfrm>
            <a:off x="-1689101" y="1866900"/>
            <a:ext cx="3378200" cy="32766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1" name="TextBox 10"/>
          <p:cNvSpPr txBox="1"/>
          <p:nvPr/>
        </p:nvSpPr>
        <p:spPr>
          <a:xfrm>
            <a:off x="139698" y="3098800"/>
            <a:ext cx="1600691" cy="707886"/>
          </a:xfrm>
          <a:prstGeom prst="rect">
            <a:avLst/>
          </a:prstGeom>
          <a:noFill/>
        </p:spPr>
        <p:txBody>
          <a:bodyPr wrap="square" rtlCol="0">
            <a:spAutoFit/>
          </a:bodyPr>
          <a:lstStyle/>
          <a:p>
            <a:r>
              <a:rPr lang="en-US" sz="2000" b="1" dirty="0" smtClean="0">
                <a:solidFill>
                  <a:prstClr val="white"/>
                </a:solidFill>
              </a:rPr>
              <a:t>Sustainable Livelihoods</a:t>
            </a:r>
            <a:endParaRPr lang="en-US" sz="2000" b="1" dirty="0">
              <a:solidFill>
                <a:prstClr val="white"/>
              </a:solidFill>
            </a:endParaRPr>
          </a:p>
        </p:txBody>
      </p:sp>
      <p:sp>
        <p:nvSpPr>
          <p:cNvPr id="12" name="TextBox 11"/>
          <p:cNvSpPr txBox="1"/>
          <p:nvPr/>
        </p:nvSpPr>
        <p:spPr>
          <a:xfrm>
            <a:off x="1740389" y="1720334"/>
            <a:ext cx="1282209" cy="646331"/>
          </a:xfrm>
          <a:prstGeom prst="rect">
            <a:avLst/>
          </a:prstGeom>
          <a:noFill/>
        </p:spPr>
        <p:txBody>
          <a:bodyPr wrap="square" rtlCol="0">
            <a:spAutoFit/>
          </a:bodyPr>
          <a:lstStyle/>
          <a:p>
            <a:pPr algn="ctr"/>
            <a:r>
              <a:rPr lang="en-US" b="1" dirty="0" smtClean="0">
                <a:solidFill>
                  <a:prstClr val="black"/>
                </a:solidFill>
              </a:rPr>
              <a:t>Forced </a:t>
            </a:r>
          </a:p>
          <a:p>
            <a:pPr algn="ctr"/>
            <a:r>
              <a:rPr lang="en-US" b="1" dirty="0" err="1" smtClean="0">
                <a:solidFill>
                  <a:prstClr val="black"/>
                </a:solidFill>
              </a:rPr>
              <a:t>Labour</a:t>
            </a:r>
            <a:endParaRPr lang="en-US" b="1" dirty="0">
              <a:solidFill>
                <a:prstClr val="black"/>
              </a:solidFill>
            </a:endParaRPr>
          </a:p>
        </p:txBody>
      </p:sp>
      <p:sp>
        <p:nvSpPr>
          <p:cNvPr id="13" name="TextBox 12"/>
          <p:cNvSpPr txBox="1"/>
          <p:nvPr/>
        </p:nvSpPr>
        <p:spPr>
          <a:xfrm>
            <a:off x="2165157" y="3122831"/>
            <a:ext cx="1131665" cy="646331"/>
          </a:xfrm>
          <a:prstGeom prst="rect">
            <a:avLst/>
          </a:prstGeom>
          <a:noFill/>
        </p:spPr>
        <p:txBody>
          <a:bodyPr wrap="none" rtlCol="0">
            <a:spAutoFit/>
          </a:bodyPr>
          <a:lstStyle/>
          <a:p>
            <a:pPr algn="ctr"/>
            <a:r>
              <a:rPr lang="en-US" b="1" dirty="0" smtClean="0">
                <a:solidFill>
                  <a:prstClr val="black"/>
                </a:solidFill>
              </a:rPr>
              <a:t>Illegal</a:t>
            </a:r>
            <a:r>
              <a:rPr lang="en-US" dirty="0" smtClean="0">
                <a:solidFill>
                  <a:prstClr val="black"/>
                </a:solidFill>
              </a:rPr>
              <a:t> </a:t>
            </a:r>
          </a:p>
          <a:p>
            <a:pPr algn="ctr"/>
            <a:r>
              <a:rPr lang="en-US" b="1" dirty="0" smtClean="0">
                <a:solidFill>
                  <a:prstClr val="black"/>
                </a:solidFill>
              </a:rPr>
              <a:t>Migration</a:t>
            </a:r>
            <a:endParaRPr lang="en-US" b="1" dirty="0">
              <a:solidFill>
                <a:prstClr val="black"/>
              </a:solidFill>
            </a:endParaRPr>
          </a:p>
        </p:txBody>
      </p:sp>
      <p:sp>
        <p:nvSpPr>
          <p:cNvPr id="14" name="TextBox 13"/>
          <p:cNvSpPr txBox="1"/>
          <p:nvPr/>
        </p:nvSpPr>
        <p:spPr>
          <a:xfrm>
            <a:off x="1740389" y="4501276"/>
            <a:ext cx="1282209" cy="646331"/>
          </a:xfrm>
          <a:prstGeom prst="rect">
            <a:avLst/>
          </a:prstGeom>
          <a:noFill/>
        </p:spPr>
        <p:txBody>
          <a:bodyPr wrap="square" rtlCol="0">
            <a:spAutoFit/>
          </a:bodyPr>
          <a:lstStyle/>
          <a:p>
            <a:pPr algn="ctr"/>
            <a:r>
              <a:rPr lang="en-US" b="1" dirty="0" smtClean="0">
                <a:solidFill>
                  <a:prstClr val="black"/>
                </a:solidFill>
              </a:rPr>
              <a:t>Sex </a:t>
            </a:r>
          </a:p>
          <a:p>
            <a:pPr algn="ctr"/>
            <a:r>
              <a:rPr lang="en-US" b="1" dirty="0" smtClean="0">
                <a:solidFill>
                  <a:prstClr val="black"/>
                </a:solidFill>
              </a:rPr>
              <a:t>Trafficking</a:t>
            </a:r>
            <a:endParaRPr lang="en-US" b="1" dirty="0">
              <a:solidFill>
                <a:prstClr val="black"/>
              </a:solidFill>
            </a:endParaRPr>
          </a:p>
        </p:txBody>
      </p:sp>
      <p:sp>
        <p:nvSpPr>
          <p:cNvPr id="15" name="Content Placeholder 2"/>
          <p:cNvSpPr txBox="1">
            <a:spLocks/>
          </p:cNvSpPr>
          <p:nvPr/>
        </p:nvSpPr>
        <p:spPr>
          <a:xfrm>
            <a:off x="139698" y="5617368"/>
            <a:ext cx="9144002" cy="72866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smtClean="0">
                <a:solidFill>
                  <a:prstClr val="black"/>
                </a:solidFill>
              </a:rPr>
              <a:t>21m victims of forced </a:t>
            </a:r>
            <a:r>
              <a:rPr lang="en-US" sz="1800" dirty="0" err="1" smtClean="0">
                <a:solidFill>
                  <a:prstClr val="black"/>
                </a:solidFill>
              </a:rPr>
              <a:t>labour</a:t>
            </a:r>
            <a:r>
              <a:rPr lang="en-US" sz="1800" dirty="0" smtClean="0">
                <a:solidFill>
                  <a:prstClr val="black"/>
                </a:solidFill>
              </a:rPr>
              <a:t> generate US$150bn in annual profits (US$99bn from sex trade)</a:t>
            </a:r>
          </a:p>
          <a:p>
            <a:r>
              <a:rPr lang="en-US" sz="1800" dirty="0">
                <a:solidFill>
                  <a:prstClr val="black"/>
                </a:solidFill>
              </a:rPr>
              <a:t>Child </a:t>
            </a:r>
            <a:r>
              <a:rPr lang="en-US" sz="1800" dirty="0" err="1">
                <a:solidFill>
                  <a:prstClr val="black"/>
                </a:solidFill>
              </a:rPr>
              <a:t>labour</a:t>
            </a:r>
            <a:r>
              <a:rPr lang="en-US" sz="1800" dirty="0">
                <a:solidFill>
                  <a:prstClr val="black"/>
                </a:solidFill>
              </a:rPr>
              <a:t> in 2013: 168m total (10.6% of all children in the world), 85m in hazardous jobs</a:t>
            </a:r>
          </a:p>
          <a:p>
            <a:r>
              <a:rPr lang="en-US" sz="1800" dirty="0">
                <a:solidFill>
                  <a:prstClr val="black"/>
                </a:solidFill>
              </a:rPr>
              <a:t>Sex trafficking worth over US$3bn per year in Eastern Europe alone</a:t>
            </a:r>
          </a:p>
          <a:p>
            <a:endParaRPr lang="en-US" sz="1800" dirty="0" smtClean="0">
              <a:solidFill>
                <a:prstClr val="black"/>
              </a:solidFill>
            </a:endParaRPr>
          </a:p>
          <a:p>
            <a:endParaRPr lang="en-US" sz="1800" dirty="0" smtClean="0">
              <a:solidFill>
                <a:prstClr val="black"/>
              </a:solidFill>
            </a:endParaRPr>
          </a:p>
          <a:p>
            <a:endParaRPr lang="en-US" sz="1800" dirty="0">
              <a:solidFill>
                <a:prstClr val="black"/>
              </a:solidFill>
            </a:endParaRPr>
          </a:p>
        </p:txBody>
      </p:sp>
    </p:spTree>
    <p:extLst>
      <p:ext uri="{BB962C8B-B14F-4D97-AF65-F5344CB8AC3E}">
        <p14:creationId xmlns:p14="http://schemas.microsoft.com/office/powerpoint/2010/main" val="3860433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 Cover Background 2-1.jpg"/>
          <p:cNvPicPr>
            <a:picLocks/>
          </p:cNvPicPr>
          <p:nvPr/>
        </p:nvPicPr>
        <p:blipFill>
          <a:blip r:embed="rId3"/>
          <a:stretch>
            <a:fillRect/>
          </a:stretch>
        </p:blipFill>
        <p:spPr>
          <a:xfrm>
            <a:off x="0" y="0"/>
            <a:ext cx="9144000" cy="6878726"/>
          </a:xfrm>
          <a:prstGeom prst="rect">
            <a:avLst/>
          </a:prstGeom>
        </p:spPr>
      </p:pic>
      <p:sp>
        <p:nvSpPr>
          <p:cNvPr id="7" name="Rectangle 6"/>
          <p:cNvSpPr/>
          <p:nvPr/>
        </p:nvSpPr>
        <p:spPr>
          <a:xfrm>
            <a:off x="1" y="4881948"/>
            <a:ext cx="9144000" cy="1976052"/>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aphicFrame>
        <p:nvGraphicFramePr>
          <p:cNvPr id="5" name="Diagram 4"/>
          <p:cNvGraphicFramePr/>
          <p:nvPr>
            <p:extLst>
              <p:ext uri="{D42A27DB-BD31-4B8C-83A1-F6EECF244321}">
                <p14:modId xmlns:p14="http://schemas.microsoft.com/office/powerpoint/2010/main" val="3968434076"/>
              </p:ext>
            </p:extLst>
          </p:nvPr>
        </p:nvGraphicFramePr>
        <p:xfrm>
          <a:off x="1" y="1070429"/>
          <a:ext cx="9143999" cy="49112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3832310618"/>
              </p:ext>
            </p:extLst>
          </p:nvPr>
        </p:nvGraphicFramePr>
        <p:xfrm>
          <a:off x="1727199" y="1206500"/>
          <a:ext cx="6870700" cy="45259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Oval 9"/>
          <p:cNvSpPr/>
          <p:nvPr/>
        </p:nvSpPr>
        <p:spPr>
          <a:xfrm>
            <a:off x="-1689101" y="1866900"/>
            <a:ext cx="3378200" cy="3276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prstClr val="white"/>
              </a:solidFill>
            </a:endParaRPr>
          </a:p>
        </p:txBody>
      </p:sp>
      <p:sp>
        <p:nvSpPr>
          <p:cNvPr id="11" name="TextBox 10"/>
          <p:cNvSpPr txBox="1"/>
          <p:nvPr/>
        </p:nvSpPr>
        <p:spPr>
          <a:xfrm>
            <a:off x="0" y="3276719"/>
            <a:ext cx="1740389" cy="707886"/>
          </a:xfrm>
          <a:prstGeom prst="rect">
            <a:avLst/>
          </a:prstGeom>
          <a:noFill/>
        </p:spPr>
        <p:txBody>
          <a:bodyPr wrap="square" rtlCol="0">
            <a:spAutoFit/>
          </a:bodyPr>
          <a:lstStyle/>
          <a:p>
            <a:r>
              <a:rPr lang="en-US" sz="2000" b="1" dirty="0" smtClean="0">
                <a:solidFill>
                  <a:prstClr val="white"/>
                </a:solidFill>
              </a:rPr>
              <a:t>Health and Wellbeing</a:t>
            </a:r>
            <a:endParaRPr lang="en-US" sz="2000" b="1" dirty="0">
              <a:solidFill>
                <a:prstClr val="white"/>
              </a:solidFill>
            </a:endParaRPr>
          </a:p>
        </p:txBody>
      </p:sp>
      <p:sp>
        <p:nvSpPr>
          <p:cNvPr id="12" name="TextBox 11"/>
          <p:cNvSpPr txBox="1"/>
          <p:nvPr/>
        </p:nvSpPr>
        <p:spPr>
          <a:xfrm>
            <a:off x="1600199" y="1543734"/>
            <a:ext cx="1282209" cy="646331"/>
          </a:xfrm>
          <a:prstGeom prst="rect">
            <a:avLst/>
          </a:prstGeom>
          <a:noFill/>
        </p:spPr>
        <p:txBody>
          <a:bodyPr wrap="square" rtlCol="0">
            <a:spAutoFit/>
          </a:bodyPr>
          <a:lstStyle/>
          <a:p>
            <a:pPr algn="ctr"/>
            <a:r>
              <a:rPr lang="en-US" b="1" dirty="0" smtClean="0">
                <a:solidFill>
                  <a:prstClr val="black"/>
                </a:solidFill>
              </a:rPr>
              <a:t>Illicit </a:t>
            </a:r>
          </a:p>
          <a:p>
            <a:pPr algn="ctr"/>
            <a:r>
              <a:rPr lang="en-US" b="1" dirty="0" smtClean="0">
                <a:solidFill>
                  <a:prstClr val="black"/>
                </a:solidFill>
              </a:rPr>
              <a:t>Drug Use</a:t>
            </a:r>
            <a:endParaRPr lang="en-US" b="1" dirty="0">
              <a:solidFill>
                <a:prstClr val="black"/>
              </a:solidFill>
            </a:endParaRPr>
          </a:p>
        </p:txBody>
      </p:sp>
      <p:sp>
        <p:nvSpPr>
          <p:cNvPr id="13" name="TextBox 12"/>
          <p:cNvSpPr txBox="1"/>
          <p:nvPr/>
        </p:nvSpPr>
        <p:spPr>
          <a:xfrm>
            <a:off x="2270110" y="2648585"/>
            <a:ext cx="718579" cy="646331"/>
          </a:xfrm>
          <a:prstGeom prst="rect">
            <a:avLst/>
          </a:prstGeom>
          <a:noFill/>
        </p:spPr>
        <p:txBody>
          <a:bodyPr wrap="none" rtlCol="0">
            <a:spAutoFit/>
          </a:bodyPr>
          <a:lstStyle/>
          <a:p>
            <a:pPr algn="ctr"/>
            <a:r>
              <a:rPr lang="en-US" b="1" dirty="0" smtClean="0">
                <a:solidFill>
                  <a:prstClr val="black"/>
                </a:solidFill>
              </a:rPr>
              <a:t>Fake </a:t>
            </a:r>
          </a:p>
          <a:p>
            <a:pPr algn="ctr"/>
            <a:r>
              <a:rPr lang="en-US" b="1" dirty="0" smtClean="0">
                <a:solidFill>
                  <a:prstClr val="black"/>
                </a:solidFill>
              </a:rPr>
              <a:t>Meds</a:t>
            </a:r>
            <a:endParaRPr lang="en-US" b="1" dirty="0">
              <a:solidFill>
                <a:prstClr val="black"/>
              </a:solidFill>
            </a:endParaRPr>
          </a:p>
        </p:txBody>
      </p:sp>
      <p:sp>
        <p:nvSpPr>
          <p:cNvPr id="14" name="TextBox 13"/>
          <p:cNvSpPr txBox="1"/>
          <p:nvPr/>
        </p:nvSpPr>
        <p:spPr>
          <a:xfrm>
            <a:off x="1987936" y="3661439"/>
            <a:ext cx="1282209" cy="646331"/>
          </a:xfrm>
          <a:prstGeom prst="rect">
            <a:avLst/>
          </a:prstGeom>
          <a:noFill/>
        </p:spPr>
        <p:txBody>
          <a:bodyPr wrap="square" rtlCol="0">
            <a:spAutoFit/>
          </a:bodyPr>
          <a:lstStyle/>
          <a:p>
            <a:pPr algn="ctr"/>
            <a:r>
              <a:rPr lang="en-US" b="1" dirty="0" smtClean="0">
                <a:solidFill>
                  <a:prstClr val="black"/>
                </a:solidFill>
              </a:rPr>
              <a:t>Illicit </a:t>
            </a:r>
          </a:p>
          <a:p>
            <a:pPr algn="ctr"/>
            <a:r>
              <a:rPr lang="en-US" b="1" dirty="0" smtClean="0">
                <a:solidFill>
                  <a:prstClr val="black"/>
                </a:solidFill>
              </a:rPr>
              <a:t>Tobacco</a:t>
            </a:r>
            <a:endParaRPr lang="en-US" b="1" dirty="0">
              <a:solidFill>
                <a:prstClr val="black"/>
              </a:solidFill>
            </a:endParaRPr>
          </a:p>
        </p:txBody>
      </p:sp>
      <p:sp>
        <p:nvSpPr>
          <p:cNvPr id="15" name="Content Placeholder 2"/>
          <p:cNvSpPr txBox="1">
            <a:spLocks/>
          </p:cNvSpPr>
          <p:nvPr/>
        </p:nvSpPr>
        <p:spPr>
          <a:xfrm>
            <a:off x="0" y="5709444"/>
            <a:ext cx="9055099" cy="9858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smtClean="0">
                <a:solidFill>
                  <a:prstClr val="black"/>
                </a:solidFill>
              </a:rPr>
              <a:t>60</a:t>
            </a:r>
            <a:r>
              <a:rPr lang="en-GB" sz="1800" dirty="0">
                <a:solidFill>
                  <a:prstClr val="black"/>
                </a:solidFill>
              </a:rPr>
              <a:t>% or more of medicine in vulnerable countries is </a:t>
            </a:r>
            <a:r>
              <a:rPr lang="en-GB" sz="1800" dirty="0" smtClean="0">
                <a:solidFill>
                  <a:prstClr val="black"/>
                </a:solidFill>
              </a:rPr>
              <a:t>falsified.</a:t>
            </a:r>
            <a:endParaRPr lang="en-US" sz="1800" dirty="0" smtClean="0">
              <a:solidFill>
                <a:prstClr val="black"/>
              </a:solidFill>
            </a:endParaRPr>
          </a:p>
          <a:p>
            <a:r>
              <a:rPr lang="en-US" sz="1800" dirty="0" smtClean="0">
                <a:solidFill>
                  <a:prstClr val="black"/>
                </a:solidFill>
              </a:rPr>
              <a:t>US</a:t>
            </a:r>
            <a:r>
              <a:rPr lang="en-US" sz="1800" dirty="0">
                <a:solidFill>
                  <a:prstClr val="black"/>
                </a:solidFill>
              </a:rPr>
              <a:t>$5.7 billion worth of fake pesticides sold every year globally</a:t>
            </a:r>
          </a:p>
          <a:p>
            <a:r>
              <a:rPr lang="en-US" sz="1800" dirty="0">
                <a:solidFill>
                  <a:prstClr val="black"/>
                </a:solidFill>
              </a:rPr>
              <a:t>10% of all new HIV infections caused by injecting drugs (one of leading causes of new cases</a:t>
            </a:r>
            <a:r>
              <a:rPr lang="en-US" sz="1800" dirty="0" smtClean="0">
                <a:solidFill>
                  <a:prstClr val="black"/>
                </a:solidFill>
              </a:rPr>
              <a:t>)</a:t>
            </a:r>
            <a:endParaRPr lang="en-US" sz="1800" dirty="0">
              <a:solidFill>
                <a:prstClr val="black"/>
              </a:solidFill>
            </a:endParaRPr>
          </a:p>
          <a:p>
            <a:endParaRPr lang="en-US" sz="1800" dirty="0">
              <a:solidFill>
                <a:prstClr val="black"/>
              </a:solidFill>
            </a:endParaRPr>
          </a:p>
          <a:p>
            <a:endParaRPr lang="en-US" sz="1800" dirty="0">
              <a:solidFill>
                <a:prstClr val="black"/>
              </a:solidFill>
            </a:endParaRPr>
          </a:p>
        </p:txBody>
      </p:sp>
      <p:sp>
        <p:nvSpPr>
          <p:cNvPr id="16" name="TextBox 15"/>
          <p:cNvSpPr txBox="1"/>
          <p:nvPr/>
        </p:nvSpPr>
        <p:spPr>
          <a:xfrm>
            <a:off x="1600199" y="4702839"/>
            <a:ext cx="1282209" cy="646331"/>
          </a:xfrm>
          <a:prstGeom prst="rect">
            <a:avLst/>
          </a:prstGeom>
          <a:noFill/>
        </p:spPr>
        <p:txBody>
          <a:bodyPr wrap="square" rtlCol="0">
            <a:spAutoFit/>
          </a:bodyPr>
          <a:lstStyle/>
          <a:p>
            <a:pPr algn="ctr"/>
            <a:r>
              <a:rPr lang="en-US" b="1" dirty="0" smtClean="0">
                <a:solidFill>
                  <a:prstClr val="black"/>
                </a:solidFill>
              </a:rPr>
              <a:t>Food Crimes</a:t>
            </a:r>
            <a:endParaRPr lang="en-US" b="1" dirty="0">
              <a:solidFill>
                <a:prstClr val="black"/>
              </a:solidFill>
            </a:endParaRPr>
          </a:p>
        </p:txBody>
      </p:sp>
    </p:spTree>
    <p:extLst>
      <p:ext uri="{BB962C8B-B14F-4D97-AF65-F5344CB8AC3E}">
        <p14:creationId xmlns:p14="http://schemas.microsoft.com/office/powerpoint/2010/main" val="3875584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4532</TotalTime>
  <Words>720</Words>
  <Application>Microsoft Office PowerPoint</Application>
  <PresentationFormat>On-screen Show (4:3)</PresentationFormat>
  <Paragraphs>118</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Developmental Uses of Organized Crime and Corruption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Initiative</dc:title>
  <dc:creator>Mark Shaw</dc:creator>
  <cp:lastModifiedBy>Anna Alvazzi del Frate </cp:lastModifiedBy>
  <cp:revision>143</cp:revision>
  <cp:lastPrinted>2014-01-08T17:25:44Z</cp:lastPrinted>
  <dcterms:created xsi:type="dcterms:W3CDTF">2014-01-06T10:11:10Z</dcterms:created>
  <dcterms:modified xsi:type="dcterms:W3CDTF">2015-04-14T06:28:56Z</dcterms:modified>
</cp:coreProperties>
</file>