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4" r:id="rId2"/>
    <p:sldId id="257" r:id="rId3"/>
    <p:sldId id="278" r:id="rId4"/>
    <p:sldId id="279" r:id="rId5"/>
    <p:sldId id="292" r:id="rId6"/>
    <p:sldId id="280" r:id="rId7"/>
    <p:sldId id="281" r:id="rId8"/>
    <p:sldId id="282" r:id="rId9"/>
    <p:sldId id="283" r:id="rId10"/>
    <p:sldId id="284" r:id="rId11"/>
    <p:sldId id="285" r:id="rId12"/>
    <p:sldId id="272" r:id="rId13"/>
    <p:sldId id="286" r:id="rId14"/>
    <p:sldId id="287" r:id="rId15"/>
    <p:sldId id="288" r:id="rId16"/>
    <p:sldId id="273" r:id="rId17"/>
    <p:sldId id="290" r:id="rId18"/>
    <p:sldId id="291" r:id="rId19"/>
    <p:sldId id="293" r:id="rId20"/>
  </p:sldIdLst>
  <p:sldSz cx="12192000" cy="6858000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26" autoAdjust="0"/>
  </p:normalViewPr>
  <p:slideViewPr>
    <p:cSldViewPr snapToGrid="0">
      <p:cViewPr>
        <p:scale>
          <a:sx n="80" d="100"/>
          <a:sy n="80" d="100"/>
        </p:scale>
        <p:origin x="-8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FE2B11B3-8279-4D93-8AFC-FA22749547B9}" type="datetimeFigureOut">
              <a:rPr lang="it-IT"/>
              <a:pPr/>
              <a:t>13/04/2015</a:t>
            </a:fld>
            <a:endParaRPr lang="it-IT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CDF59113-B6E3-4061-8F24-3A74FC4F83D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236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665CD440-E4A2-4AE1-B357-98E5FF9E982B}" type="datetimeFigureOut">
              <a:rPr lang="it-IT"/>
              <a:pPr/>
              <a:t>13/04/2015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2148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F0A2B1A2-D384-4937-8202-C7FBE41961D3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30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6601-58D9-4CB0-86A6-8950E6C7909A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C7D8-C023-4FF1-8103-6D1517DCCD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4CD9-AD3B-467B-AF20-0503C047030A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2112-9300-4609-88C8-67844DC4655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4782-2425-4BAF-B977-314C790C7118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89DD-A1D1-4630-8A2C-9D1CA77F924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1BAE-34DA-41C0-869E-797B3E1CCE6A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5FAA-616E-4774-A346-90B394A84FE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75E44-8B6F-463E-A97C-BA932F7B12BB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1C3E-F33E-4060-8404-FB3A26D2605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84BE9-94D1-4C63-A123-8AAD71C52931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0325-18ED-435B-B432-2B24060C79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DA6B-1468-4BAC-AE65-31DF110BF71C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572A-E345-481B-B655-66E9CDAB424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1EB0-0D49-4F87-89D0-54F3ED08F6A9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4756-6A83-4548-9F7C-4E05BF7189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9A3A-BD68-4EC3-9C9D-DA12BECBC2D2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295D-9A41-402F-B882-0252649803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77FA-364F-4671-A93A-AE5436A99D49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3E1E3-222D-49E0-874B-07355568208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C433C-754D-4ABC-B1A2-F6756419EDCD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1294-4CC3-4850-85DC-5C10E338F89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C8972-8271-4396-BD1C-E0FD06E92531}" type="datetime1">
              <a:rPr lang="it-IT"/>
              <a:pPr>
                <a:defRPr/>
              </a:pPr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B1B34-99A0-406C-AE27-AE9D0E322B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haron/Desktop/STATT/Powerpoint%20Templates/PPT%20Cover%20Backgroun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PT Cover Background.jpg" descr="/users/sharon/Desktop/STATT/Powerpoint Templates/PPT Cover Background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2373916"/>
            <a:ext cx="1190413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urier"/>
                <a:cs typeface="Courier"/>
              </a:rPr>
              <a:t>MAFIA IN THE ETERNAL CITY </a:t>
            </a:r>
          </a:p>
          <a:p>
            <a:endParaRPr lang="en-US" sz="1400" b="1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a Profile of a  Network of Organized Crime and of Administrative Corruption for New Business 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Opportunities</a:t>
            </a:r>
            <a:endParaRPr lang="en-US" sz="2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7024" y="5248895"/>
            <a:ext cx="676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Maurizio </a:t>
            </a:r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Fiasco, Researcher </a:t>
            </a: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and Consultant of Public Security and Gambling </a:t>
            </a:r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Problem; Expert </a:t>
            </a: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of the National Anti-Usury </a:t>
            </a:r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Council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  <a:cs typeface="Myriad Pro"/>
              </a:rPr>
              <a:t>www.globalinitiative.net</a:t>
            </a:r>
            <a:endParaRPr lang="en-US" sz="2000" dirty="0">
              <a:solidFill>
                <a:schemeClr val="bg1"/>
              </a:solidFill>
              <a:latin typeface="Calibri Light" panose="020F0302020204030204" pitchFamily="34" charset="0"/>
              <a:cs typeface="Myriad Pro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01" y="2367927"/>
            <a:ext cx="10047097" cy="1588"/>
          </a:xfrm>
          <a:prstGeom prst="line">
            <a:avLst/>
          </a:prstGeom>
          <a:ln w="317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1" y="3884612"/>
            <a:ext cx="10047097" cy="1588"/>
          </a:xfrm>
          <a:prstGeom prst="line">
            <a:avLst/>
          </a:prstGeom>
          <a:ln w="317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823913" y="660400"/>
            <a:ext cx="10515600" cy="1325563"/>
          </a:xfrm>
        </p:spPr>
        <p:txBody>
          <a:bodyPr/>
          <a:lstStyle/>
          <a:p>
            <a:r>
              <a:rPr lang="en-US" b="1" smtClean="0">
                <a:solidFill>
                  <a:srgbClr val="0000CC"/>
                </a:solidFill>
              </a:rPr>
              <a:t>2.1 Exploitation of refugees and ethnic minorities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838200" y="2165350"/>
            <a:ext cx="10515600" cy="4351338"/>
          </a:xfrm>
        </p:spPr>
        <p:txBody>
          <a:bodyPr/>
          <a:lstStyle/>
          <a:p>
            <a:pPr>
              <a:buClr>
                <a:srgbClr val="0000CC"/>
              </a:buClr>
            </a:pPr>
            <a:r>
              <a:rPr lang="en-US" smtClean="0"/>
              <a:t>From shore to shore of the Mediterranean</a:t>
            </a:r>
          </a:p>
          <a:p>
            <a:pPr lvl="1"/>
            <a:r>
              <a:rPr lang="en-US" smtClean="0"/>
              <a:t>Profiting directly: network of smuggling</a:t>
            </a:r>
          </a:p>
          <a:p>
            <a:pPr lvl="1"/>
            <a:r>
              <a:rPr lang="en-US" smtClean="0"/>
              <a:t>Profiting indirectly: misappropriation of financial resources allocated by the Italian Government  to face the emergency</a:t>
            </a:r>
          </a:p>
          <a:p>
            <a:pPr>
              <a:buClr>
                <a:srgbClr val="0000CC"/>
              </a:buClr>
            </a:pPr>
            <a:r>
              <a:rPr lang="en-US" smtClean="0"/>
              <a:t>Consequences:</a:t>
            </a:r>
          </a:p>
          <a:p>
            <a:pPr lvl="1"/>
            <a:r>
              <a:rPr lang="en-US" smtClean="0"/>
              <a:t>High costs and very bad accomodations </a:t>
            </a:r>
          </a:p>
          <a:p>
            <a:pPr lvl="1"/>
            <a:r>
              <a:rPr lang="en-US" smtClean="0"/>
              <a:t>Very bad household</a:t>
            </a:r>
          </a:p>
          <a:p>
            <a:pPr lvl="1"/>
            <a:r>
              <a:rPr lang="en-US" smtClean="0"/>
              <a:t>Ghettos for minorities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935413" y="6356350"/>
            <a:ext cx="5326062" cy="365125"/>
          </a:xfrm>
        </p:spPr>
        <p:txBody>
          <a:bodyPr/>
          <a:lstStyle/>
          <a:p>
            <a:pPr>
              <a:defRPr/>
            </a:pPr>
            <a:r>
              <a:rPr lang="en-US"/>
              <a:t>Sustainable Developments Goals: Challenges by Organized Crime and Corruption | Doha 12-17 April 2015 | Maurizio Fiasco</a:t>
            </a: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202738" y="66675"/>
            <a:ext cx="2827337" cy="633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/>
              <a:t>Why</a:t>
            </a:r>
            <a:r>
              <a:rPr lang="it-IT" dirty="0"/>
              <a:t> so </a:t>
            </a:r>
            <a:r>
              <a:rPr lang="it-IT" dirty="0" err="1"/>
              <a:t>much</a:t>
            </a:r>
            <a:r>
              <a:rPr lang="it-IT" dirty="0"/>
              <a:t>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2.2 Operational tools ../..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CC"/>
              </a:buClr>
            </a:pPr>
            <a:r>
              <a:rPr lang="en-US" smtClean="0"/>
              <a:t>Permanent organization of violence</a:t>
            </a:r>
          </a:p>
          <a:p>
            <a:pPr marL="514350" indent="-514350">
              <a:buClr>
                <a:srgbClr val="0000CC"/>
              </a:buClr>
            </a:pPr>
            <a:r>
              <a:rPr lang="en-US" smtClean="0"/>
              <a:t>Reaching social acceptance and approval:</a:t>
            </a:r>
          </a:p>
          <a:p>
            <a:pPr lvl="1"/>
            <a:r>
              <a:rPr lang="en-US" smtClean="0"/>
              <a:t>Leadership of groups of football hooligans</a:t>
            </a:r>
          </a:p>
          <a:p>
            <a:pPr marL="514350" indent="-514350">
              <a:buClr>
                <a:srgbClr val="0000CC"/>
              </a:buClr>
            </a:pPr>
            <a:r>
              <a:rPr lang="en-US" smtClean="0"/>
              <a:t>Taking advantage of emergencies:</a:t>
            </a:r>
          </a:p>
          <a:p>
            <a:pPr lvl="1"/>
            <a:r>
              <a:rPr lang="en-US" smtClean="0"/>
              <a:t>Blackmailing of  local governments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6567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882650" y="438150"/>
            <a:ext cx="10515600" cy="1325563"/>
          </a:xfrm>
        </p:spPr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2.2 Operational tools 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CC"/>
              </a:buClr>
            </a:pPr>
            <a:r>
              <a:rPr lang="it-IT" smtClean="0"/>
              <a:t>Engaging </a:t>
            </a:r>
            <a:r>
              <a:rPr lang="en-US" smtClean="0"/>
              <a:t>social cooperatives and fake non-profit organizations</a:t>
            </a:r>
            <a:endParaRPr lang="it-IT" smtClean="0"/>
          </a:p>
          <a:p>
            <a:pPr marL="514350" indent="-514350">
              <a:buClr>
                <a:srgbClr val="0000CC"/>
              </a:buClr>
            </a:pPr>
            <a:r>
              <a:rPr lang="en-US" smtClean="0"/>
              <a:t>Bypassing regular employment procedures</a:t>
            </a:r>
            <a:endParaRPr lang="it-IT" smtClean="0"/>
          </a:p>
          <a:p>
            <a:pPr marL="514350" indent="-514350">
              <a:buClr>
                <a:srgbClr val="0000CC"/>
              </a:buClr>
            </a:pPr>
            <a:r>
              <a:rPr lang="it-IT" smtClean="0"/>
              <a:t>Obtaining public contract services</a:t>
            </a:r>
          </a:p>
          <a:p>
            <a:pPr marL="514350" indent="-514350">
              <a:buClr>
                <a:srgbClr val="0000CC"/>
              </a:buClr>
            </a:pPr>
            <a:r>
              <a:rPr lang="it-IT" smtClean="0"/>
              <a:t>Supplying  money to politics</a:t>
            </a:r>
          </a:p>
          <a:p>
            <a:pPr marL="514350" indent="-514350">
              <a:buClr>
                <a:srgbClr val="0000CC"/>
              </a:buClr>
            </a:pPr>
            <a:r>
              <a:rPr lang="it-IT" smtClean="0"/>
              <a:t>Restraining emergencies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593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>
          <a:xfrm>
            <a:off x="749300" y="585788"/>
            <a:ext cx="10515600" cy="1325562"/>
          </a:xfrm>
        </p:spPr>
        <p:txBody>
          <a:bodyPr/>
          <a:lstStyle/>
          <a:p>
            <a:r>
              <a:rPr lang="en-US" b="1" smtClean="0">
                <a:solidFill>
                  <a:srgbClr val="0000CC"/>
                </a:solidFill>
              </a:rPr>
              <a:t>3.1 The “Middle World” as an “enterprise network”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 smtClean="0"/>
          </a:p>
          <a:p>
            <a:pPr marL="971550" lvl="4" indent="-51435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sz="3400" dirty="0" smtClean="0"/>
              <a:t>«</a:t>
            </a:r>
            <a:r>
              <a:rPr lang="en-US" sz="2600" i="1" dirty="0" smtClean="0"/>
              <a:t>This </a:t>
            </a:r>
            <a:r>
              <a:rPr lang="en-US" sz="2600" i="1" dirty="0"/>
              <a:t>is the theory of the </a:t>
            </a:r>
            <a:r>
              <a:rPr lang="en-US" sz="2600" i="1" dirty="0" smtClean="0"/>
              <a:t>“Middle World”. </a:t>
            </a:r>
            <a:r>
              <a:rPr lang="en-US" sz="2600" i="1" dirty="0"/>
              <a:t>The </a:t>
            </a:r>
            <a:r>
              <a:rPr lang="en-US" sz="2600" i="1" dirty="0" smtClean="0"/>
              <a:t>livings </a:t>
            </a:r>
            <a:r>
              <a:rPr lang="en-US" sz="2600" i="1" dirty="0"/>
              <a:t>and the </a:t>
            </a:r>
            <a:r>
              <a:rPr lang="en-US" sz="2600" i="1" dirty="0" err="1" smtClean="0"/>
              <a:t>deads</a:t>
            </a:r>
            <a:r>
              <a:rPr lang="en-US" sz="2600" i="1" dirty="0" smtClean="0"/>
              <a:t>, </a:t>
            </a:r>
            <a:r>
              <a:rPr lang="en-US" sz="2600" i="1" dirty="0"/>
              <a:t>above and below. We are in the middle. In the </a:t>
            </a:r>
            <a:r>
              <a:rPr lang="en-US" sz="2600" i="1" dirty="0" smtClean="0"/>
              <a:t>“Middle World” all of them meet </a:t>
            </a:r>
            <a:r>
              <a:rPr lang="en-US" sz="2600" i="1" dirty="0"/>
              <a:t>together. In the </a:t>
            </a:r>
            <a:r>
              <a:rPr lang="en-US" sz="2600" i="1" dirty="0" smtClean="0"/>
              <a:t>“Middle World”  it </a:t>
            </a:r>
            <a:r>
              <a:rPr lang="en-US" sz="2600" i="1" dirty="0"/>
              <a:t>is </a:t>
            </a:r>
            <a:r>
              <a:rPr lang="en-US" sz="2600" i="1" dirty="0" smtClean="0"/>
              <a:t>possible </a:t>
            </a:r>
            <a:r>
              <a:rPr lang="en-US" sz="2600" i="1" dirty="0"/>
              <a:t>that I </a:t>
            </a:r>
            <a:r>
              <a:rPr lang="en-US" sz="2600" i="1" dirty="0" smtClean="0"/>
              <a:t>find myself at </a:t>
            </a:r>
            <a:r>
              <a:rPr lang="en-US" sz="2600" i="1" dirty="0"/>
              <a:t>dinner with a </a:t>
            </a:r>
            <a:r>
              <a:rPr lang="en-US" sz="2600" i="1" dirty="0" smtClean="0"/>
              <a:t>politician</a:t>
            </a:r>
            <a:r>
              <a:rPr lang="it-IT" sz="3400" dirty="0" smtClean="0"/>
              <a:t>» </a:t>
            </a:r>
          </a:p>
          <a:p>
            <a:pPr marL="457200" lvl="4" indent="0" algn="r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None/>
              <a:defRPr/>
            </a:pPr>
            <a:r>
              <a:rPr lang="it-IT" sz="2600" dirty="0" smtClean="0"/>
              <a:t>[M. Carminati, boss of the </a:t>
            </a:r>
            <a:r>
              <a:rPr lang="it-IT" sz="2600" dirty="0" err="1" smtClean="0"/>
              <a:t>bosses</a:t>
            </a:r>
            <a:r>
              <a:rPr lang="it-IT" sz="2600" dirty="0" smtClean="0"/>
              <a:t>]</a:t>
            </a:r>
          </a:p>
          <a:p>
            <a:pPr marL="971550" lvl="4" indent="-514350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endParaRPr lang="it-IT" sz="3000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3300" b="1" dirty="0" err="1" smtClean="0"/>
              <a:t>Relationship</a:t>
            </a:r>
            <a:r>
              <a:rPr lang="it-IT" sz="3300" b="1" dirty="0" smtClean="0"/>
              <a:t> and criminal </a:t>
            </a:r>
            <a:r>
              <a:rPr lang="it-IT" sz="3300" b="1" dirty="0" err="1" smtClean="0"/>
              <a:t>co-operation</a:t>
            </a:r>
            <a:endParaRPr lang="it-IT" sz="3300" dirty="0" smtClean="0"/>
          </a:p>
          <a:p>
            <a:pPr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sz="3300" dirty="0" smtClean="0"/>
              <a:t>«Upper World»: </a:t>
            </a:r>
            <a:r>
              <a:rPr lang="it-IT" b="1" i="1" dirty="0" smtClean="0"/>
              <a:t>the </a:t>
            </a:r>
            <a:r>
              <a:rPr lang="it-IT" b="1" i="1" dirty="0" err="1" smtClean="0"/>
              <a:t>political</a:t>
            </a:r>
            <a:r>
              <a:rPr lang="it-IT" b="1" i="1" dirty="0" smtClean="0"/>
              <a:t> </a:t>
            </a:r>
            <a:r>
              <a:rPr lang="it-IT" b="1" i="1" dirty="0" err="1" smtClean="0"/>
              <a:t>class</a:t>
            </a:r>
            <a:endParaRPr lang="it-IT" dirty="0" smtClean="0"/>
          </a:p>
          <a:p>
            <a:pPr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sz="3300" dirty="0" smtClean="0"/>
              <a:t>«Under World»: </a:t>
            </a:r>
            <a:r>
              <a:rPr lang="it-IT" b="1" i="1" dirty="0" err="1" smtClean="0"/>
              <a:t>criminality</a:t>
            </a:r>
            <a:endParaRPr lang="it-IT" b="1" i="1" dirty="0" smtClean="0"/>
          </a:p>
          <a:p>
            <a:pPr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sz="3300" dirty="0" smtClean="0"/>
              <a:t>«</a:t>
            </a:r>
            <a:r>
              <a:rPr lang="it-IT" sz="3300" b="1" i="1" dirty="0" smtClean="0"/>
              <a:t>Middle World</a:t>
            </a:r>
            <a:r>
              <a:rPr lang="it-IT" sz="3300" dirty="0" smtClean="0"/>
              <a:t>»: Mafia Capitale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 smtClean="0"/>
              <a:t>cooperates and provides services to the “</a:t>
            </a:r>
            <a:r>
              <a:rPr lang="en-US" sz="2300" b="1" dirty="0" smtClean="0"/>
              <a:t>Upper World</a:t>
            </a:r>
            <a:r>
              <a:rPr lang="en-US" sz="2300" dirty="0" smtClean="0"/>
              <a:t>” through political corruption, violence , intimidation and illegal wealth  produced by the “</a:t>
            </a:r>
            <a:r>
              <a:rPr lang="en-US" sz="2300" b="1" dirty="0" smtClean="0"/>
              <a:t>Under World</a:t>
            </a:r>
            <a:r>
              <a:rPr lang="en-US" sz="2300" dirty="0" smtClean="0"/>
              <a:t>”</a:t>
            </a:r>
            <a:endParaRPr lang="it-IT" sz="2300" dirty="0" smtClean="0"/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 smtClean="0"/>
              <a:t>a mixture of corruption and violence</a:t>
            </a:r>
            <a:endParaRPr lang="it-IT" sz="2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89902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374188" y="65088"/>
            <a:ext cx="2587625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phenomenon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3.2 Resources of “Mafia Capitale”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dirty="0" err="1" smtClean="0"/>
              <a:t>Operates</a:t>
            </a:r>
            <a:r>
              <a:rPr lang="it-IT" dirty="0" smtClean="0"/>
              <a:t> in a </a:t>
            </a:r>
            <a:r>
              <a:rPr lang="it-IT" dirty="0" err="1" smtClean="0"/>
              <a:t>co-ordinated</a:t>
            </a:r>
            <a:r>
              <a:rPr lang="it-IT" dirty="0" smtClean="0"/>
              <a:t> and </a:t>
            </a:r>
            <a:r>
              <a:rPr lang="it-IT" dirty="0" err="1" smtClean="0"/>
              <a:t>finalized</a:t>
            </a:r>
            <a:r>
              <a:rPr lang="it-IT" dirty="0" smtClean="0"/>
              <a:t> way,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management and </a:t>
            </a:r>
            <a:r>
              <a:rPr lang="it-IT" dirty="0" err="1" smtClean="0"/>
              <a:t>execution</a:t>
            </a:r>
            <a:endParaRPr lang="it-IT" dirty="0" smtClean="0"/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Ensures compliance of the secret contract with the stated terms</a:t>
            </a:r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invade the media and </a:t>
            </a:r>
            <a:r>
              <a:rPr lang="it-IT" dirty="0" err="1" smtClean="0"/>
              <a:t>allows</a:t>
            </a:r>
            <a:r>
              <a:rPr lang="it-IT" dirty="0" smtClean="0"/>
              <a:t> </a:t>
            </a:r>
            <a:r>
              <a:rPr lang="it-IT" dirty="0" err="1" smtClean="0"/>
              <a:t>politicians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promote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public  </a:t>
            </a:r>
            <a:r>
              <a:rPr lang="it-IT" dirty="0" err="1" smtClean="0"/>
              <a:t>image</a:t>
            </a:r>
            <a:endParaRPr lang="it-IT" dirty="0" smtClean="0"/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Feeds the electoral consensus both from inside (selection of candidates , primary elections etc.), both from outside (managing votes in the elections)</a:t>
            </a:r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Provides </a:t>
            </a:r>
            <a:r>
              <a:rPr lang="en-US" dirty="0"/>
              <a:t>services for </a:t>
            </a:r>
            <a:r>
              <a:rPr lang="en-US" dirty="0" smtClean="0"/>
              <a:t>money </a:t>
            </a:r>
            <a:r>
              <a:rPr lang="en-US" dirty="0" err="1" smtClean="0"/>
              <a:t>laundring</a:t>
            </a:r>
            <a:r>
              <a:rPr lang="en-US" dirty="0" smtClean="0"/>
              <a:t> of back funds  produced by criminal </a:t>
            </a:r>
            <a:r>
              <a:rPr lang="en-US" dirty="0"/>
              <a:t>activities and tax evasion.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671888" y="6356350"/>
            <a:ext cx="44815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4.1 The new variables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CC"/>
              </a:buClr>
            </a:pPr>
            <a:r>
              <a:rPr lang="en-US" smtClean="0"/>
              <a:t>The management of  “emergencies” by the Government without controlled procedures produces monopoly markets, for example: 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Day-after natural disasters (earthquakes, floods).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Environmental risks (waste disposal, etc. )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Accidents  (i.e. industrial accidents, etc.)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Geopolitical events (wars, immigration, refugees, etc.).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36938" y="6356350"/>
            <a:ext cx="471646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391650" y="66675"/>
            <a:ext cx="2593975" cy="633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New </a:t>
            </a:r>
            <a:r>
              <a:rPr lang="it-IT" dirty="0" err="1"/>
              <a:t>Context</a:t>
            </a:r>
            <a:r>
              <a:rPr lang="it-IT" dirty="0"/>
              <a:t>  </a:t>
            </a:r>
            <a:r>
              <a:rPr lang="it-IT" dirty="0" err="1"/>
              <a:t>Variables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1325562"/>
          </a:xfrm>
        </p:spPr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5.1 Deregulation and opportunities for crime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>
          <a:xfrm>
            <a:off x="838200" y="1931988"/>
            <a:ext cx="10515600" cy="4244975"/>
          </a:xfrm>
        </p:spPr>
        <p:txBody>
          <a:bodyPr/>
          <a:lstStyle/>
          <a:p>
            <a:pPr>
              <a:buClr>
                <a:srgbClr val="0000CC"/>
              </a:buClr>
            </a:pPr>
            <a:r>
              <a:rPr lang="en-US" smtClean="0"/>
              <a:t>The measures for  managing "emergencies" are decided and implemented outside controlled and guaranteed procedures</a:t>
            </a:r>
            <a:endParaRPr lang="it-IT" smtClean="0"/>
          </a:p>
          <a:p>
            <a:pPr>
              <a:buClr>
                <a:srgbClr val="0000CC"/>
              </a:buClr>
            </a:pPr>
            <a:r>
              <a:rPr lang="it-IT" smtClean="0"/>
              <a:t>“Strong men”, Problem-Solvers, come on stage and operate through extraordinary mandate </a:t>
            </a:r>
          </a:p>
          <a:p>
            <a:pPr>
              <a:buClr>
                <a:srgbClr val="0000CC"/>
              </a:buClr>
            </a:pPr>
            <a:r>
              <a:rPr lang="it-IT" smtClean="0"/>
              <a:t>Special networks are formed that propose “packaged” solutions</a:t>
            </a:r>
          </a:p>
          <a:p>
            <a:pPr>
              <a:buClr>
                <a:srgbClr val="0000CC"/>
              </a:buClr>
            </a:pPr>
            <a:r>
              <a:rPr lang="en-US" smtClean="0"/>
              <a:t>Refugees have no channel and no way to express or describe their actual condition to care givers</a:t>
            </a:r>
            <a:endParaRPr lang="it-IT" smtClean="0"/>
          </a:p>
          <a:p>
            <a:pPr>
              <a:buClr>
                <a:srgbClr val="0000CC"/>
              </a:buClr>
            </a:pPr>
            <a:r>
              <a:rPr lang="it-IT" smtClean="0"/>
              <a:t>The sentiment of public opinion is fear</a:t>
            </a:r>
          </a:p>
          <a:p>
            <a:endParaRPr lang="it-IT" smtClean="0"/>
          </a:p>
          <a:p>
            <a:endParaRPr lang="it-IT" smtClean="0"/>
          </a:p>
        </p:txBody>
      </p:sp>
      <p:sp>
        <p:nvSpPr>
          <p:cNvPr id="4" name="Rettangolo 3"/>
          <p:cNvSpPr/>
          <p:nvPr/>
        </p:nvSpPr>
        <p:spPr>
          <a:xfrm>
            <a:off x="9456738" y="131763"/>
            <a:ext cx="2536825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Implications for Policies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09963" y="6356350"/>
            <a:ext cx="464343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6.1 </a:t>
            </a:r>
            <a:r>
              <a:rPr lang="en-US" b="1" smtClean="0">
                <a:solidFill>
                  <a:srgbClr val="0000CC"/>
                </a:solidFill>
              </a:rPr>
              <a:t>The State against corruption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CC"/>
              </a:buClr>
            </a:pPr>
            <a:r>
              <a:rPr lang="en-US" smtClean="0"/>
              <a:t>To prevent corruption:</a:t>
            </a:r>
          </a:p>
          <a:p>
            <a:pPr>
              <a:buClr>
                <a:srgbClr val="0000CC"/>
              </a:buClr>
              <a:buFont typeface="Arial" charset="0"/>
              <a:buNone/>
            </a:pPr>
            <a:endParaRPr lang="en-US" smtClean="0"/>
          </a:p>
          <a:p>
            <a:pPr lvl="1">
              <a:buClr>
                <a:srgbClr val="0000CC"/>
              </a:buClr>
            </a:pPr>
            <a:r>
              <a:rPr lang="en-US" smtClean="0"/>
              <a:t>Transparency and publicity of procedures and contracts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Selection of the political class and effectively mobilization of the  public opinion</a:t>
            </a:r>
          </a:p>
          <a:p>
            <a:pPr lvl="1">
              <a:buClr>
                <a:srgbClr val="0000CC"/>
              </a:buClr>
            </a:pPr>
            <a:r>
              <a:rPr lang="it-IT" smtClean="0"/>
              <a:t>Provide effective legislation to regulate the activity of political parties</a:t>
            </a:r>
            <a:endParaRPr lang="en-US" smtClean="0"/>
          </a:p>
          <a:p>
            <a:pPr lvl="1">
              <a:buClr>
                <a:srgbClr val="0000CC"/>
              </a:buClr>
            </a:pPr>
            <a:r>
              <a:rPr lang="en-US" smtClean="0"/>
              <a:t>Set limits to the collection of money destinated to the activities of politicians</a:t>
            </a:r>
          </a:p>
          <a:p>
            <a:pPr lvl="1">
              <a:buClr>
                <a:srgbClr val="0000CC"/>
              </a:buClr>
            </a:pPr>
            <a:r>
              <a:rPr lang="en-US" smtClean="0"/>
              <a:t>Restore the rule of law through democracy and the free exercise of criticism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65513" y="6356350"/>
            <a:ext cx="468788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218613" y="106363"/>
            <a:ext cx="27178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Institutional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6.2 A double track for public control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CC"/>
              </a:buClr>
            </a:pPr>
            <a:r>
              <a:rPr lang="en-US" smtClean="0"/>
              <a:t>Judiciary , i.e. legality</a:t>
            </a:r>
          </a:p>
          <a:p>
            <a:pPr>
              <a:buClr>
                <a:srgbClr val="0000CC"/>
              </a:buClr>
            </a:pPr>
            <a:r>
              <a:rPr lang="en-US" smtClean="0"/>
              <a:t>Political, i.e. representative</a:t>
            </a:r>
          </a:p>
          <a:p>
            <a:pPr>
              <a:buClr>
                <a:srgbClr val="0000CC"/>
              </a:buClr>
            </a:pPr>
            <a:endParaRPr lang="en-US" smtClean="0"/>
          </a:p>
          <a:p>
            <a:pPr>
              <a:buClr>
                <a:srgbClr val="0000CC"/>
              </a:buClr>
            </a:pPr>
            <a:r>
              <a:rPr lang="en-US" smtClean="0"/>
              <a:t>Accountability and Responsibility of the Public Administration</a:t>
            </a:r>
          </a:p>
          <a:p>
            <a:pPr>
              <a:buClr>
                <a:srgbClr val="0000CC"/>
              </a:buClr>
            </a:pPr>
            <a:r>
              <a:rPr lang="en-US" smtClean="0"/>
              <a:t>Selection and protection of legitimate interests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95675" y="6356350"/>
            <a:ext cx="505777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003300" y="1122363"/>
            <a:ext cx="9945688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0000CC"/>
                </a:solidFill>
              </a:rPr>
              <a:t>THANK YOU FOR YOUR ATTENTION </a:t>
            </a:r>
            <a:br>
              <a:rPr lang="it-IT" b="1" dirty="0" smtClean="0">
                <a:solidFill>
                  <a:srgbClr val="0000CC"/>
                </a:solidFill>
              </a:rPr>
            </a:br>
            <a:endParaRPr lang="it-IT" b="1" dirty="0">
              <a:solidFill>
                <a:srgbClr val="0000CC"/>
              </a:solidFill>
            </a:endParaRPr>
          </a:p>
        </p:txBody>
      </p:sp>
      <p:sp>
        <p:nvSpPr>
          <p:cNvPr id="32770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4000" smtClean="0"/>
              <a:t>maurizio.fiasco@gmail.com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16338" y="6356350"/>
            <a:ext cx="4646612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Open Issues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 Light" pitchFamily="34" charset="0"/>
              <a:buAutoNum type="arabicPeriod"/>
            </a:pPr>
            <a:r>
              <a:rPr lang="it-IT" smtClean="0"/>
              <a:t>What is «Mafia Capitale»?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it-IT" smtClean="0"/>
              <a:t>Why so Much Interest in It?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What is the Structure of this Phenomenon? 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New Context Variables 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Implications for Policies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Institutional Measures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55963" y="6356350"/>
            <a:ext cx="489743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838200" y="323850"/>
            <a:ext cx="10515600" cy="1325563"/>
          </a:xfrm>
        </p:spPr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1. The “Mafia Capitale” Paradigm</a:t>
            </a: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>
          <a:xfrm>
            <a:off x="838200" y="1479550"/>
            <a:ext cx="10515600" cy="4351338"/>
          </a:xfrm>
        </p:spPr>
        <p:txBody>
          <a:bodyPr/>
          <a:lstStyle/>
          <a:p>
            <a:pPr>
              <a:buClr>
                <a:srgbClr val="0000CC"/>
              </a:buClr>
              <a:buSzPct val="110000"/>
            </a:pPr>
            <a:r>
              <a:rPr lang="en-US" sz="2000" smtClean="0"/>
              <a:t>“Mafia Capitale” is a network including criminals, former terrorists, corrupt public officials and political representatives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z="2000" smtClean="0"/>
              <a:t>Unlike “historical” mafias (such as Cosa Nostra, 'Ndrangheta and Camorra) it is not a clan between blood relatives, but an association of individuals to commit crimes without fanfare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z="2000" smtClean="0"/>
              <a:t>The links between bosses and soldiers are utilitarian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z="2000" smtClean="0"/>
              <a:t>“Mafia Capitale” however, has used the methods of the mafia and pursued typical  mafia objectives:</a:t>
            </a:r>
          </a:p>
          <a:p>
            <a:pPr lvl="1">
              <a:buClr>
                <a:srgbClr val="0000CC"/>
              </a:buClr>
              <a:buSzPct val="110000"/>
              <a:buFont typeface="Wingdings" pitchFamily="2" charset="2"/>
              <a:buChar char="§"/>
            </a:pPr>
            <a:r>
              <a:rPr lang="en-US" sz="1600" i="1" smtClean="0"/>
              <a:t>It has bribed politicials and  government officials</a:t>
            </a:r>
          </a:p>
          <a:p>
            <a:pPr lvl="1">
              <a:buClr>
                <a:srgbClr val="0000CC"/>
              </a:buClr>
              <a:buSzPct val="110000"/>
              <a:buFont typeface="Wingdings" pitchFamily="2" charset="2"/>
              <a:buChar char="§"/>
            </a:pPr>
            <a:r>
              <a:rPr lang="en-US" sz="1600" i="1" smtClean="0"/>
              <a:t>It  has organized a business in Italy  that had never been implemented before by Italians : the exploitation of the condition of thousands of foreigners refugees , immigrants or asylum seekers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z="2000" smtClean="0"/>
              <a:t>“It's a combination of criminal factors as well as  institutional, historical and cultural factors alltogether outlining a peculiar profile, at the same time original and autochthonous” </a:t>
            </a:r>
          </a:p>
          <a:p>
            <a:pPr algn="r">
              <a:buClr>
                <a:srgbClr val="0000CC"/>
              </a:buClr>
              <a:buSzPct val="110000"/>
              <a:buFont typeface="Arial" charset="0"/>
              <a:buNone/>
            </a:pPr>
            <a:r>
              <a:rPr lang="en-US" sz="2000" smtClean="0"/>
              <a:t>[Giuseppe Pignatone, Public Prosecutor in Rome]......</a:t>
            </a:r>
            <a:endParaRPr lang="it-IT" sz="20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926013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9391650" y="66675"/>
            <a:ext cx="2593975" cy="633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“Mafia Capitale”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1.2 </a:t>
            </a:r>
            <a:r>
              <a:rPr lang="en-US" b="1" smtClean="0">
                <a:solidFill>
                  <a:srgbClr val="0000CC"/>
                </a:solidFill>
              </a:rPr>
              <a:t>Similarities and differences from traditional mafia ../..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rgbClr val="0000CC"/>
              </a:buClr>
              <a:buSzPct val="110000"/>
              <a:buFont typeface="Arial" panose="020B0604020202020204" pitchFamily="34" charset="0"/>
              <a:buNone/>
              <a:defRPr/>
            </a:pPr>
            <a:r>
              <a:rPr lang="en-US" b="1" i="1" dirty="0" smtClean="0"/>
              <a:t>Similarities</a:t>
            </a:r>
          </a:p>
          <a:p>
            <a:pPr fontAlgn="auto">
              <a:spcAft>
                <a:spcPts val="0"/>
              </a:spcAft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“Intimidating force resulting from the </a:t>
            </a:r>
            <a:r>
              <a:rPr lang="en-US" sz="2400" dirty="0" err="1" smtClean="0"/>
              <a:t>peculitarity</a:t>
            </a:r>
            <a:r>
              <a:rPr lang="en-US" sz="2400" dirty="0" smtClean="0"/>
              <a:t> of the association bond and the subjection condition as well as the conspiracy of silence”</a:t>
            </a:r>
          </a:p>
          <a:p>
            <a:pPr fontAlgn="auto">
              <a:spcAft>
                <a:spcPts val="0"/>
              </a:spcAft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“Crimes  such as Extortion</a:t>
            </a:r>
            <a:r>
              <a:rPr lang="en-US" sz="2400" dirty="0"/>
              <a:t>, </a:t>
            </a:r>
            <a:r>
              <a:rPr lang="en-US" sz="2400" dirty="0" smtClean="0"/>
              <a:t>Usury, Money laundering</a:t>
            </a:r>
            <a:r>
              <a:rPr lang="en-US" sz="2400" dirty="0"/>
              <a:t>, </a:t>
            </a:r>
            <a:r>
              <a:rPr lang="en-US" sz="2400" dirty="0" smtClean="0"/>
              <a:t>Corruption </a:t>
            </a:r>
            <a:r>
              <a:rPr lang="en-US" sz="2400" dirty="0"/>
              <a:t>of public </a:t>
            </a:r>
            <a:r>
              <a:rPr lang="en-US" sz="2400" dirty="0" smtClean="0"/>
              <a:t>officials…”</a:t>
            </a:r>
            <a:endParaRPr lang="en-US" sz="2400" dirty="0"/>
          </a:p>
          <a:p>
            <a:pPr fontAlgn="auto">
              <a:spcAft>
                <a:spcPts val="0"/>
              </a:spcAft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“…So as to acquire, </a:t>
            </a:r>
            <a:r>
              <a:rPr lang="en-US" sz="2400" dirty="0"/>
              <a:t>directly or </a:t>
            </a:r>
            <a:r>
              <a:rPr lang="en-US" sz="2400" dirty="0" smtClean="0"/>
              <a:t>indirectly, management </a:t>
            </a:r>
            <a:r>
              <a:rPr lang="en-US" sz="2400" dirty="0"/>
              <a:t>and control of economic activities, concessions, authorizations, contracts and public services." </a:t>
            </a:r>
            <a:endParaRPr lang="en-US" sz="2400" dirty="0" smtClean="0"/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[Giuseppe </a:t>
            </a:r>
            <a:r>
              <a:rPr lang="en-US" sz="2000" dirty="0" err="1" smtClean="0">
                <a:solidFill>
                  <a:prstClr val="black"/>
                </a:solidFill>
              </a:rPr>
              <a:t>Pignatone</a:t>
            </a:r>
            <a:r>
              <a:rPr lang="en-US" sz="2000" dirty="0" smtClean="0">
                <a:solidFill>
                  <a:prstClr val="black"/>
                </a:solidFill>
              </a:rPr>
              <a:t>, Public Prosecutor in Rome]......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8795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1.2 </a:t>
            </a:r>
            <a:r>
              <a:rPr lang="en-US" b="1" smtClean="0">
                <a:solidFill>
                  <a:srgbClr val="0000CC"/>
                </a:solidFill>
              </a:rPr>
              <a:t>Similarities and differences from traditional mafia ../..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b="1" i="1" smtClean="0"/>
              <a:t>Differences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marL="228600" lvl="1">
              <a:spcBef>
                <a:spcPts val="1000"/>
              </a:spcBef>
              <a:buClr>
                <a:srgbClr val="0000CC"/>
              </a:buClr>
              <a:buSzPct val="110000"/>
            </a:pPr>
            <a:r>
              <a:rPr lang="en-US" smtClean="0"/>
              <a:t>Very flexible organization that generated a “middle world” </a:t>
            </a:r>
          </a:p>
          <a:p>
            <a:pPr marL="228600" lvl="1">
              <a:spcBef>
                <a:spcPts val="1000"/>
              </a:spcBef>
              <a:buClr>
                <a:srgbClr val="0000CC"/>
              </a:buClr>
              <a:buSzPct val="110000"/>
            </a:pPr>
            <a:r>
              <a:rPr lang="en-US" smtClean="0"/>
              <a:t>Relational space for different environments : common criminals , entrepreneurs rigged contracts , economic and financial crime</a:t>
            </a:r>
          </a:p>
          <a:p>
            <a:pPr marL="228600" lvl="1">
              <a:spcBef>
                <a:spcPts val="1000"/>
              </a:spcBef>
              <a:buClr>
                <a:srgbClr val="0000CC"/>
              </a:buClr>
              <a:buSzPct val="110000"/>
            </a:pPr>
            <a:r>
              <a:rPr lang="it-IT" smtClean="0"/>
              <a:t> </a:t>
            </a:r>
            <a:r>
              <a:rPr lang="en-US" smtClean="0"/>
              <a:t>Appropriate </a:t>
            </a:r>
            <a:r>
              <a:rPr lang="en-US" i="1" smtClean="0"/>
              <a:t>framing</a:t>
            </a:r>
            <a:r>
              <a:rPr lang="en-US" smtClean="0"/>
              <a:t> to interact without confusion of roles</a:t>
            </a:r>
            <a:endParaRPr lang="it-IT" smtClean="0"/>
          </a:p>
          <a:p>
            <a:endParaRPr lang="it-IT" smtClean="0"/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913313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CC"/>
                </a:solidFill>
              </a:rPr>
              <a:t>1.3 The assets of “Mafia Capitale”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CC"/>
              </a:buClr>
              <a:buSzPct val="110000"/>
            </a:pPr>
            <a:r>
              <a:rPr lang="en-US" smtClean="0"/>
              <a:t>The Roman judiciary has confiscated the accused</a:t>
            </a:r>
          </a:p>
          <a:p>
            <a:pPr lvl="1"/>
            <a:r>
              <a:rPr lang="en-US" smtClean="0"/>
              <a:t>850 real estates (buildings, landholdings, construction sites, industrial plants).</a:t>
            </a:r>
          </a:p>
          <a:p>
            <a:pPr lvl="1"/>
            <a:r>
              <a:rPr lang="en-US" smtClean="0"/>
              <a:t>600 goods and chattels</a:t>
            </a:r>
          </a:p>
          <a:p>
            <a:pPr lvl="1"/>
            <a:r>
              <a:rPr lang="en-US" smtClean="0"/>
              <a:t>340 commercial enterprises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mtClean="0"/>
              <a:t>The total value is 1 billion euro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mtClean="0"/>
              <a:t>Main areas of business</a:t>
            </a:r>
          </a:p>
          <a:p>
            <a:pPr lvl="1"/>
            <a:r>
              <a:rPr lang="en-US" smtClean="0"/>
              <a:t>Public Service Contracts, Economic Crimes, Waste Disposal</a:t>
            </a:r>
          </a:p>
          <a:p>
            <a:pPr>
              <a:buClr>
                <a:srgbClr val="0000CC"/>
              </a:buClr>
              <a:buSzPct val="110000"/>
            </a:pPr>
            <a:r>
              <a:rPr lang="en-US" smtClean="0"/>
              <a:t>“First level” crimes</a:t>
            </a:r>
          </a:p>
          <a:p>
            <a:pPr lvl="1"/>
            <a:r>
              <a:rPr lang="en-US" smtClean="0"/>
              <a:t>Extortion, usury, robbery, drugs dealing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8627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838200" y="100013"/>
            <a:ext cx="10515600" cy="1325562"/>
          </a:xfrm>
        </p:spPr>
        <p:txBody>
          <a:bodyPr/>
          <a:lstStyle/>
          <a:p>
            <a:r>
              <a:rPr lang="en-US" b="1" smtClean="0">
                <a:solidFill>
                  <a:srgbClr val="0000CC"/>
                </a:solidFill>
              </a:rPr>
              <a:t>1.4 Three archetypal leaders</a:t>
            </a:r>
            <a:endParaRPr lang="it-IT" b="1" smtClean="0">
              <a:solidFill>
                <a:srgbClr val="0000CC"/>
              </a:solidFill>
            </a:endParaRP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528638" y="1131888"/>
            <a:ext cx="10515600" cy="4713287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000CC"/>
              </a:buClr>
              <a:buSzPct val="110000"/>
            </a:pPr>
            <a:r>
              <a:rPr lang="en-US" sz="2000" b="1" smtClean="0"/>
              <a:t>B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A murderess in jail and then "redeemed, rehabilitated, pardoned by the President of the Italian Republic"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Once awarded freedom, he exploits the degeneration factors of the Italian political class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The  behaviour of  Italian political class can be interpreted by the concept of differential association , anomie, and pathological narcissism</a:t>
            </a:r>
          </a:p>
          <a:p>
            <a:pPr>
              <a:lnSpc>
                <a:spcPct val="100000"/>
              </a:lnSpc>
              <a:buClr>
                <a:srgbClr val="0000CC"/>
              </a:buClr>
              <a:buSzPct val="110000"/>
            </a:pPr>
            <a:r>
              <a:rPr lang="en-US" sz="2000" b="1" smtClean="0"/>
              <a:t>C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He has a biography as common criminal and fascist terrorist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He was trained in the 80s by the militias during the civil war in Lebanon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He operated at the service of major subversive plots in Italy</a:t>
            </a:r>
          </a:p>
          <a:p>
            <a:pPr marL="685800" lvl="2">
              <a:lnSpc>
                <a:spcPct val="100000"/>
              </a:lnSpc>
              <a:spcBef>
                <a:spcPts val="6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His psychological profile is marked by the omnipotence as for common criminals who join neo-fascism (as described in </a:t>
            </a:r>
            <a:r>
              <a:rPr lang="en-US" sz="1600" i="1" smtClean="0"/>
              <a:t>The Authoritarian Personality </a:t>
            </a:r>
            <a:r>
              <a:rPr lang="en-US" sz="1600" smtClean="0"/>
              <a:t>(1) 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rgbClr val="0000CC"/>
              </a:buClr>
              <a:buSzPct val="110000"/>
            </a:pPr>
            <a:r>
              <a:rPr lang="en-US" sz="2000" b="1" smtClean="0"/>
              <a:t>A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Clr>
                <a:srgbClr val="0000CC"/>
              </a:buClr>
              <a:buSzPct val="110000"/>
            </a:pPr>
            <a:r>
              <a:rPr lang="en-US" sz="1600" smtClean="0"/>
              <a:t>When he was young he played a role in the extremist neo-fascist movements. He was also in prison provisional and later acquitted. Thirty years later he became mayor of Rome</a:t>
            </a:r>
            <a:endParaRPr lang="it-IT" sz="1600" smtClean="0"/>
          </a:p>
        </p:txBody>
      </p:sp>
      <p:sp>
        <p:nvSpPr>
          <p:cNvPr id="20483" name="CasellaDiTesto 3"/>
          <p:cNvSpPr txBox="1">
            <a:spLocks noChangeArrowheads="1"/>
          </p:cNvSpPr>
          <p:nvPr/>
        </p:nvSpPr>
        <p:spPr bwMode="auto">
          <a:xfrm>
            <a:off x="4903788" y="4713288"/>
            <a:ext cx="701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1200" baseline="30000">
                <a:latin typeface="Calibri" pitchFamily="34" charset="0"/>
              </a:rPr>
              <a:t>1</a:t>
            </a:r>
            <a:r>
              <a:rPr lang="it-IT" sz="1200">
                <a:latin typeface="Calibri" pitchFamily="34" charset="0"/>
              </a:rPr>
              <a:t> Adorno, Frenkel-Vrunswik, Levinson, Sanford, NYC 1950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64138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0000CC"/>
                </a:solidFill>
              </a:rPr>
              <a:t>1.5  “Mafia Capitale” Innovation: </a:t>
            </a:r>
            <a:br>
              <a:rPr lang="en-US" sz="3600" b="1" smtClean="0">
                <a:solidFill>
                  <a:srgbClr val="0000CC"/>
                </a:solidFill>
              </a:rPr>
            </a:br>
            <a:r>
              <a:rPr lang="en-US" sz="3600" b="1" smtClean="0">
                <a:solidFill>
                  <a:srgbClr val="0000CC"/>
                </a:solidFill>
              </a:rPr>
              <a:t>business to the detriment of refugees and people persecuted for political, ethnic or religious reasons</a:t>
            </a:r>
            <a:endParaRPr lang="it-IT" sz="3600" b="1" smtClean="0">
              <a:solidFill>
                <a:srgbClr val="0000CC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“Mafia </a:t>
            </a:r>
            <a:r>
              <a:rPr lang="en-US" dirty="0" err="1" smtClean="0"/>
              <a:t>Capitale</a:t>
            </a:r>
            <a:r>
              <a:rPr lang="en-US" dirty="0" smtClean="0"/>
              <a:t>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has retained a </a:t>
            </a:r>
            <a:r>
              <a:rPr lang="en-US" dirty="0" smtClean="0"/>
              <a:t>substantial share </a:t>
            </a:r>
            <a:r>
              <a:rPr lang="en-US" dirty="0"/>
              <a:t>of state funding </a:t>
            </a:r>
            <a:r>
              <a:rPr lang="en-US" dirty="0" smtClean="0"/>
              <a:t>given by the Government for hospitality </a:t>
            </a:r>
            <a:r>
              <a:rPr lang="en-US" dirty="0"/>
              <a:t>and assistance to refugees and ethnic </a:t>
            </a:r>
            <a:r>
              <a:rPr lang="en-US" dirty="0" smtClean="0"/>
              <a:t>minorities</a:t>
            </a:r>
            <a:endParaRPr lang="en-US" dirty="0"/>
          </a:p>
          <a:p>
            <a:pPr fontAlgn="auto">
              <a:spcAft>
                <a:spcPts val="0"/>
              </a:spcAft>
              <a:buClr>
                <a:srgbClr val="0000CC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has exploited the immigration of </a:t>
            </a:r>
            <a:r>
              <a:rPr lang="en-US" dirty="0" smtClean="0"/>
              <a:t>suffering </a:t>
            </a:r>
            <a:r>
              <a:rPr lang="en-US" dirty="0"/>
              <a:t>and </a:t>
            </a:r>
            <a:r>
              <a:rPr lang="en-US" dirty="0" smtClean="0"/>
              <a:t>persecuted people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90950" y="6356350"/>
            <a:ext cx="4954588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rgbClr val="0000CC"/>
                </a:solidFill>
              </a:rPr>
              <a:t>1.6 Refugees: three times victims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In the country of origin: persecution and violence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On the run: smuggling, organized by groups of raiders</a:t>
            </a:r>
          </a:p>
          <a:p>
            <a:pPr marL="514350" indent="-514350">
              <a:buFont typeface="Calibri Light" pitchFamily="34" charset="0"/>
              <a:buAutoNum type="arabicPeriod"/>
            </a:pPr>
            <a:r>
              <a:rPr lang="en-US" smtClean="0"/>
              <a:t>In the host country: violation of human dignity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45013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Sustainable Developments Goals: Challenges by Organized Crime and Corruption | Doha 12-17 April 2015 | Maurizio Fiasco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1578</Words>
  <Application>Microsoft Office PowerPoint</Application>
  <PresentationFormat>Custom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di Office</vt:lpstr>
      <vt:lpstr>PowerPoint Presentation</vt:lpstr>
      <vt:lpstr>Open Issues</vt:lpstr>
      <vt:lpstr>1. The “Mafia Capitale” Paradigm</vt:lpstr>
      <vt:lpstr>1.2 Similarities and differences from traditional mafia ../..</vt:lpstr>
      <vt:lpstr>1.2 Similarities and differences from traditional mafia ../..</vt:lpstr>
      <vt:lpstr>1.3 The assets of “Mafia Capitale”</vt:lpstr>
      <vt:lpstr>1.4 Three archetypal leaders</vt:lpstr>
      <vt:lpstr>1.5  “Mafia Capitale” Innovation:  business to the detriment of refugees and people persecuted for political, ethnic or religious reasons</vt:lpstr>
      <vt:lpstr>1.6 Refugees: three times victims</vt:lpstr>
      <vt:lpstr>2.1 Exploitation of refugees and ethnic minorities</vt:lpstr>
      <vt:lpstr>2.2 Operational tools ../..</vt:lpstr>
      <vt:lpstr>2.2 Operational tools </vt:lpstr>
      <vt:lpstr>3.1 The “Middle World” as an “enterprise network”</vt:lpstr>
      <vt:lpstr>3.2 Resources of “Mafia Capitale”</vt:lpstr>
      <vt:lpstr>4.1 The new variables</vt:lpstr>
      <vt:lpstr>5.1 Deregulation and opportunities for crime</vt:lpstr>
      <vt:lpstr>6.1 The State against corruption</vt:lpstr>
      <vt:lpstr>6.2 A double track for public control</vt:lpstr>
      <vt:lpstr>THANK YOU FOR YOUR ATTENTION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Mafia Capitale</dc:title>
  <dc:creator>Maurizio Fiasco</dc:creator>
  <cp:lastModifiedBy>Anna Alvazzi del Frate </cp:lastModifiedBy>
  <cp:revision>71</cp:revision>
  <dcterms:created xsi:type="dcterms:W3CDTF">2015-04-09T10:38:25Z</dcterms:created>
  <dcterms:modified xsi:type="dcterms:W3CDTF">2015-04-13T15:10:34Z</dcterms:modified>
</cp:coreProperties>
</file>