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9" r:id="rId3"/>
    <p:sldId id="265" r:id="rId4"/>
    <p:sldId id="263" r:id="rId5"/>
    <p:sldId id="257" r:id="rId6"/>
    <p:sldId id="258" r:id="rId7"/>
    <p:sldId id="259" r:id="rId8"/>
    <p:sldId id="260" r:id="rId9"/>
    <p:sldId id="261" r:id="rId10"/>
    <p:sldId id="264" r:id="rId11"/>
    <p:sldId id="266" r:id="rId12"/>
    <p:sldId id="267" r:id="rId13"/>
    <p:sldId id="268" r:id="rId14"/>
    <p:sldId id="270" r:id="rId15"/>
    <p:sldId id="26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15" autoAdjust="0"/>
  </p:normalViewPr>
  <p:slideViewPr>
    <p:cSldViewPr snapToGrid="0" snapToObjects="1">
      <p:cViewPr>
        <p:scale>
          <a:sx n="72" d="100"/>
          <a:sy n="72" d="100"/>
        </p:scale>
        <p:origin x="-215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43D91-FCD2-2A41-95FB-738FB7F06FEC}" type="datetimeFigureOut">
              <a:rPr lang="en-US" smtClean="0"/>
              <a:t>14/04/2015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CBEE3-E271-A14E-B07F-F980C913369D}" type="slidenum">
              <a:rPr lang="en-US" smtClean="0"/>
              <a:t>‹#›</a:t>
            </a:fld>
            <a:endParaRPr lang="en-US"/>
          </a:p>
        </p:txBody>
      </p:sp>
    </p:spTree>
    <p:extLst>
      <p:ext uri="{BB962C8B-B14F-4D97-AF65-F5344CB8AC3E}">
        <p14:creationId xmlns:p14="http://schemas.microsoft.com/office/powerpoint/2010/main" val="3408463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p>
        </p:txBody>
      </p:sp>
      <p:sp>
        <p:nvSpPr>
          <p:cNvPr id="4" name="Slide Number Placeholder 3"/>
          <p:cNvSpPr>
            <a:spLocks noGrp="1"/>
          </p:cNvSpPr>
          <p:nvPr>
            <p:ph type="sldNum" sz="quarter" idx="10"/>
          </p:nvPr>
        </p:nvSpPr>
        <p:spPr/>
        <p:txBody>
          <a:bodyPr/>
          <a:lstStyle/>
          <a:p>
            <a:fld id="{AC0CBEE3-E271-A14E-B07F-F980C913369D}" type="slidenum">
              <a:rPr lang="en-US" smtClean="0"/>
              <a:t>1</a:t>
            </a:fld>
            <a:endParaRPr lang="en-US"/>
          </a:p>
        </p:txBody>
      </p:sp>
    </p:spTree>
    <p:extLst>
      <p:ext uri="{BB962C8B-B14F-4D97-AF65-F5344CB8AC3E}">
        <p14:creationId xmlns:p14="http://schemas.microsoft.com/office/powerpoint/2010/main" val="323834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Several broad conclusions emerge from the research.  </a:t>
            </a:r>
            <a:r>
              <a:rPr lang="en-US" sz="1200" b="1" u="sng" kern="1200" dirty="0" smtClean="0">
                <a:solidFill>
                  <a:schemeClr val="tx1"/>
                </a:solidFill>
                <a:effectLst/>
                <a:latin typeface="+mn-lt"/>
                <a:ea typeface="+mn-ea"/>
                <a:cs typeface="+mn-cs"/>
              </a:rPr>
              <a:t>First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mastaans</a:t>
            </a:r>
            <a:r>
              <a:rPr lang="en-US" sz="1200" kern="1200" dirty="0" smtClean="0">
                <a:solidFill>
                  <a:schemeClr val="tx1"/>
                </a:solidFill>
                <a:effectLst/>
                <a:latin typeface="+mn-lt"/>
                <a:ea typeface="+mn-ea"/>
                <a:cs typeface="+mn-cs"/>
              </a:rPr>
              <a:t> play a major role in the local socio political life across the variety of cases presented in this research.  Their role, however, generally focuses on </a:t>
            </a:r>
            <a:r>
              <a:rPr lang="en-US" sz="1200" b="1" u="sng" kern="1200" dirty="0" smtClean="0">
                <a:solidFill>
                  <a:schemeClr val="tx1"/>
                </a:solidFill>
                <a:effectLst/>
                <a:latin typeface="+mn-lt"/>
                <a:ea typeface="+mn-ea"/>
                <a:cs typeface="+mn-cs"/>
              </a:rPr>
              <a:t>two areas: crimes for profit and electoral violence</a:t>
            </a:r>
            <a:r>
              <a:rPr lang="en-US" sz="1200" kern="1200" dirty="0" smtClean="0">
                <a:solidFill>
                  <a:schemeClr val="tx1"/>
                </a:solidFill>
                <a:effectLst/>
                <a:latin typeface="+mn-lt"/>
                <a:ea typeface="+mn-ea"/>
                <a:cs typeface="+mn-cs"/>
              </a:rPr>
              <a:t>, and not patronage.  Within crimes for profit, they are especially involved in </a:t>
            </a:r>
            <a:r>
              <a:rPr lang="en-US" sz="1200" b="1" u="sng" kern="1200" dirty="0" smtClean="0">
                <a:solidFill>
                  <a:schemeClr val="tx1"/>
                </a:solidFill>
                <a:effectLst/>
                <a:latin typeface="+mn-lt"/>
                <a:ea typeface="+mn-ea"/>
                <a:cs typeface="+mn-cs"/>
              </a:rPr>
              <a:t>land grabbing, drug dealing and extortion</a:t>
            </a:r>
            <a:r>
              <a:rPr lang="en-US" sz="1200" kern="1200" dirty="0" smtClean="0">
                <a:solidFill>
                  <a:schemeClr val="tx1"/>
                </a:solidFill>
                <a:effectLst/>
                <a:latin typeface="+mn-lt"/>
                <a:ea typeface="+mn-ea"/>
                <a:cs typeface="+mn-cs"/>
              </a:rPr>
              <a:t>, which for the most part are the three most common and profitable crimes for profit at the local level in our study areas.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0CBEE3-E271-A14E-B07F-F980C913369D}" type="slidenum">
              <a:rPr lang="en-US" smtClean="0"/>
              <a:t>10</a:t>
            </a:fld>
            <a:endParaRPr lang="en-US"/>
          </a:p>
        </p:txBody>
      </p:sp>
    </p:spTree>
    <p:extLst>
      <p:ext uri="{BB962C8B-B14F-4D97-AF65-F5344CB8AC3E}">
        <p14:creationId xmlns:p14="http://schemas.microsoft.com/office/powerpoint/2010/main" val="96778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Second</a:t>
            </a:r>
            <a:r>
              <a:rPr lang="en-US" sz="1200" kern="1200" dirty="0" smtClean="0">
                <a:solidFill>
                  <a:schemeClr val="tx1"/>
                </a:solidFill>
                <a:effectLst/>
                <a:latin typeface="+mn-lt"/>
                <a:ea typeface="+mn-ea"/>
                <a:cs typeface="+mn-cs"/>
              </a:rPr>
              <a:t>, there is some notable variation across cases.  One distinct area of variation is the </a:t>
            </a:r>
            <a:r>
              <a:rPr lang="en-US" sz="1200" b="1" u="sng" kern="1200" dirty="0" smtClean="0">
                <a:solidFill>
                  <a:schemeClr val="tx1"/>
                </a:solidFill>
                <a:effectLst/>
                <a:latin typeface="+mn-lt"/>
                <a:ea typeface="+mn-ea"/>
                <a:cs typeface="+mn-cs"/>
              </a:rPr>
              <a:t>level of </a:t>
            </a:r>
            <a:r>
              <a:rPr lang="en-US" sz="1200" b="1" u="sng" kern="1200" dirty="0" err="1" smtClean="0">
                <a:solidFill>
                  <a:schemeClr val="tx1"/>
                </a:solidFill>
                <a:effectLst/>
                <a:latin typeface="+mn-lt"/>
                <a:ea typeface="+mn-ea"/>
                <a:cs typeface="+mn-cs"/>
              </a:rPr>
              <a:t>mastaan</a:t>
            </a:r>
            <a:r>
              <a:rPr lang="en-US" sz="1200" b="1" u="sng" kern="1200" dirty="0" smtClean="0">
                <a:solidFill>
                  <a:schemeClr val="tx1"/>
                </a:solidFill>
                <a:effectLst/>
                <a:latin typeface="+mn-lt"/>
                <a:ea typeface="+mn-ea"/>
                <a:cs typeface="+mn-cs"/>
              </a:rPr>
              <a:t> power</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Such </a:t>
            </a:r>
            <a:r>
              <a:rPr lang="en-US" sz="1200" kern="1200" dirty="0" smtClean="0">
                <a:solidFill>
                  <a:schemeClr val="tx1"/>
                </a:solidFill>
                <a:effectLst/>
                <a:latin typeface="+mn-lt"/>
                <a:ea typeface="+mn-ea"/>
                <a:cs typeface="+mn-cs"/>
              </a:rPr>
              <a:t>variation is </a:t>
            </a:r>
            <a:r>
              <a:rPr lang="en-US" sz="1200" b="1" u="sng" kern="1200" dirty="0" smtClean="0">
                <a:solidFill>
                  <a:schemeClr val="tx1"/>
                </a:solidFill>
                <a:effectLst/>
                <a:latin typeface="+mn-lt"/>
                <a:ea typeface="+mn-ea"/>
                <a:cs typeface="+mn-cs"/>
              </a:rPr>
              <a:t>not recognized in the literature on </a:t>
            </a:r>
            <a:r>
              <a:rPr lang="en-US" sz="1200" b="1" u="sng" kern="1200" dirty="0" err="1" smtClean="0">
                <a:solidFill>
                  <a:schemeClr val="tx1"/>
                </a:solidFill>
                <a:effectLst/>
                <a:latin typeface="+mn-lt"/>
                <a:ea typeface="+mn-ea"/>
                <a:cs typeface="+mn-cs"/>
              </a:rPr>
              <a:t>mastaan</a:t>
            </a:r>
            <a:r>
              <a:rPr lang="en-US" sz="1200" b="1" u="sng" kern="1200" dirty="0" smtClean="0">
                <a:solidFill>
                  <a:schemeClr val="tx1"/>
                </a:solidFill>
                <a:effectLst/>
                <a:latin typeface="+mn-lt"/>
                <a:ea typeface="+mn-ea"/>
                <a:cs typeface="+mn-cs"/>
              </a:rPr>
              <a:t>-ism</a:t>
            </a:r>
            <a:r>
              <a:rPr lang="en-US" sz="1200" kern="1200" dirty="0" smtClean="0">
                <a:solidFill>
                  <a:schemeClr val="tx1"/>
                </a:solidFill>
                <a:effectLst/>
                <a:latin typeface="+mn-lt"/>
                <a:ea typeface="+mn-ea"/>
                <a:cs typeface="+mn-cs"/>
              </a:rPr>
              <a:t> in Bangladesh thus far, due to the limited research at the local level on the topic.  There is also an </a:t>
            </a:r>
            <a:r>
              <a:rPr lang="en-US" sz="1200" b="1" u="sng" kern="1200" dirty="0" smtClean="0">
                <a:solidFill>
                  <a:schemeClr val="tx1"/>
                </a:solidFill>
                <a:effectLst/>
                <a:latin typeface="+mn-lt"/>
                <a:ea typeface="+mn-ea"/>
                <a:cs typeface="+mn-cs"/>
              </a:rPr>
              <a:t>enormous variation in MP wealth, as well as the increases in MP wealth over time</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0CBEE3-E271-A14E-B07F-F980C913369D}" type="slidenum">
              <a:rPr lang="en-US" smtClean="0"/>
              <a:t>11</a:t>
            </a:fld>
            <a:endParaRPr lang="en-US"/>
          </a:p>
        </p:txBody>
      </p:sp>
    </p:spTree>
    <p:extLst>
      <p:ext uri="{BB962C8B-B14F-4D97-AF65-F5344CB8AC3E}">
        <p14:creationId xmlns:p14="http://schemas.microsoft.com/office/powerpoint/2010/main" val="32659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Third</a:t>
            </a:r>
            <a:r>
              <a:rPr lang="en-US" sz="1200" kern="1200" dirty="0" smtClean="0">
                <a:solidFill>
                  <a:schemeClr val="tx1"/>
                </a:solidFill>
                <a:effectLst/>
                <a:latin typeface="+mn-lt"/>
                <a:ea typeface="+mn-ea"/>
                <a:cs typeface="+mn-cs"/>
              </a:rPr>
              <a:t>, putting insights from the three empirical sections together, this article develops a hypothesis to </a:t>
            </a:r>
            <a:r>
              <a:rPr lang="en-US" sz="1200" b="1" u="sng" kern="1200" dirty="0" smtClean="0">
                <a:solidFill>
                  <a:schemeClr val="tx1"/>
                </a:solidFill>
                <a:effectLst/>
                <a:latin typeface="+mn-lt"/>
                <a:ea typeface="+mn-ea"/>
                <a:cs typeface="+mn-cs"/>
              </a:rPr>
              <a:t>explain the level of </a:t>
            </a:r>
            <a:r>
              <a:rPr lang="en-US" sz="1200" b="1" u="sng" kern="1200" dirty="0" err="1" smtClean="0">
                <a:solidFill>
                  <a:schemeClr val="tx1"/>
                </a:solidFill>
                <a:effectLst/>
                <a:latin typeface="+mn-lt"/>
                <a:ea typeface="+mn-ea"/>
                <a:cs typeface="+mn-cs"/>
              </a:rPr>
              <a:t>mastaan</a:t>
            </a:r>
            <a:r>
              <a:rPr lang="en-US" sz="1200" b="1" u="sng" kern="1200" dirty="0" smtClean="0">
                <a:solidFill>
                  <a:schemeClr val="tx1"/>
                </a:solidFill>
                <a:effectLst/>
                <a:latin typeface="+mn-lt"/>
                <a:ea typeface="+mn-ea"/>
                <a:cs typeface="+mn-cs"/>
              </a:rPr>
              <a:t> power and increases in MP wealth that depends on the economy of the </a:t>
            </a:r>
            <a:r>
              <a:rPr lang="en-US" sz="1200" b="1" u="sng" kern="1200" dirty="0" smtClean="0">
                <a:solidFill>
                  <a:schemeClr val="tx1"/>
                </a:solidFill>
                <a:effectLst/>
                <a:latin typeface="+mn-lt"/>
                <a:ea typeface="+mn-ea"/>
                <a:cs typeface="+mn-cs"/>
              </a:rPr>
              <a:t>locality</a:t>
            </a:r>
            <a:r>
              <a:rPr lang="en-US" sz="1200" kern="1200" dirty="0" smtClean="0">
                <a:solidFill>
                  <a:schemeClr val="tx1"/>
                </a:solidFill>
                <a:effectLst/>
                <a:latin typeface="+mn-lt"/>
                <a:ea typeface="+mn-ea"/>
                <a:cs typeface="+mn-cs"/>
              </a:rPr>
              <a:t> suggesting </a:t>
            </a:r>
            <a:r>
              <a:rPr lang="en-US" sz="1200" kern="1200" dirty="0" smtClean="0">
                <a:solidFill>
                  <a:schemeClr val="tx1"/>
                </a:solidFill>
                <a:effectLst/>
                <a:latin typeface="+mn-lt"/>
                <a:ea typeface="+mn-ea"/>
                <a:cs typeface="+mn-cs"/>
              </a:rPr>
              <a:t>that </a:t>
            </a:r>
            <a:r>
              <a:rPr lang="en-US" sz="1200" kern="1200" dirty="0" err="1" smtClean="0">
                <a:solidFill>
                  <a:schemeClr val="tx1"/>
                </a:solidFill>
                <a:effectLst/>
                <a:latin typeface="+mn-lt"/>
                <a:ea typeface="+mn-ea"/>
                <a:cs typeface="+mn-cs"/>
              </a:rPr>
              <a:t>mastaan</a:t>
            </a:r>
            <a:r>
              <a:rPr lang="en-US" sz="1200" kern="1200" dirty="0" smtClean="0">
                <a:solidFill>
                  <a:schemeClr val="tx1"/>
                </a:solidFill>
                <a:effectLst/>
                <a:latin typeface="+mn-lt"/>
                <a:ea typeface="+mn-ea"/>
                <a:cs typeface="+mn-cs"/>
              </a:rPr>
              <a:t> power varies across cases.  </a:t>
            </a:r>
            <a:r>
              <a:rPr lang="en-US" sz="1200" kern="1200" dirty="0" smtClean="0">
                <a:solidFill>
                  <a:schemeClr val="tx1"/>
                </a:solidFill>
                <a:effectLst/>
                <a:latin typeface="+mn-lt"/>
                <a:ea typeface="+mn-ea"/>
                <a:cs typeface="+mn-cs"/>
              </a:rPr>
              <a:t>Suggests </a:t>
            </a:r>
            <a:r>
              <a:rPr lang="en-US" sz="1200" kern="1200" dirty="0" smtClean="0">
                <a:solidFill>
                  <a:schemeClr val="tx1"/>
                </a:solidFill>
                <a:effectLst/>
                <a:latin typeface="+mn-lt"/>
                <a:ea typeface="+mn-ea"/>
                <a:cs typeface="+mn-cs"/>
              </a:rPr>
              <a:t>that in a </a:t>
            </a:r>
            <a:r>
              <a:rPr lang="en-US" sz="1200" b="1" u="sng" kern="1200" dirty="0" smtClean="0">
                <a:solidFill>
                  <a:schemeClr val="tx1"/>
                </a:solidFill>
                <a:effectLst/>
                <a:latin typeface="+mn-lt"/>
                <a:ea typeface="+mn-ea"/>
                <a:cs typeface="+mn-cs"/>
              </a:rPr>
              <a:t>relatively small portion of constituencies, the wealth of MPs has increased dramatically</a:t>
            </a:r>
            <a:r>
              <a:rPr lang="en-US" sz="1200" kern="1200" dirty="0" smtClean="0">
                <a:solidFill>
                  <a:schemeClr val="tx1"/>
                </a:solidFill>
                <a:effectLst/>
                <a:latin typeface="+mn-lt"/>
                <a:ea typeface="+mn-ea"/>
                <a:cs typeface="+mn-cs"/>
              </a:rPr>
              <a:t>, while in others there has been little increase.  Section  looks at the context of constituencies in which </a:t>
            </a:r>
            <a:r>
              <a:rPr lang="en-US" sz="1200" b="1" u="sng" kern="1200" dirty="0" err="1" smtClean="0">
                <a:solidFill>
                  <a:schemeClr val="tx1"/>
                </a:solidFill>
                <a:effectLst/>
                <a:latin typeface="+mn-lt"/>
                <a:ea typeface="+mn-ea"/>
                <a:cs typeface="+mn-cs"/>
              </a:rPr>
              <a:t>mastaan</a:t>
            </a:r>
            <a:r>
              <a:rPr lang="en-US" sz="1200" b="1" u="sng" kern="1200" dirty="0" smtClean="0">
                <a:solidFill>
                  <a:schemeClr val="tx1"/>
                </a:solidFill>
                <a:effectLst/>
                <a:latin typeface="+mn-lt"/>
                <a:ea typeface="+mn-ea"/>
                <a:cs typeface="+mn-cs"/>
              </a:rPr>
              <a:t> power is greatest, and finds that the economic opportunities are unique in these contexts</a:t>
            </a:r>
            <a:r>
              <a:rPr lang="en-US" sz="1200" kern="1200" dirty="0" smtClean="0">
                <a:solidFill>
                  <a:schemeClr val="tx1"/>
                </a:solidFill>
                <a:effectLst/>
                <a:latin typeface="+mn-lt"/>
                <a:ea typeface="+mn-ea"/>
                <a:cs typeface="+mn-cs"/>
              </a:rPr>
              <a:t>, with local actors using </a:t>
            </a:r>
            <a:r>
              <a:rPr lang="en-US" sz="1200" kern="1200" dirty="0" err="1" smtClean="0">
                <a:solidFill>
                  <a:schemeClr val="tx1"/>
                </a:solidFill>
                <a:effectLst/>
                <a:latin typeface="+mn-lt"/>
                <a:ea typeface="+mn-ea"/>
                <a:cs typeface="+mn-cs"/>
              </a:rPr>
              <a:t>mastaan</a:t>
            </a:r>
            <a:r>
              <a:rPr lang="en-US" sz="1200" kern="1200" dirty="0" smtClean="0">
                <a:solidFill>
                  <a:schemeClr val="tx1"/>
                </a:solidFill>
                <a:effectLst/>
                <a:latin typeface="+mn-lt"/>
                <a:ea typeface="+mn-ea"/>
                <a:cs typeface="+mn-cs"/>
              </a:rPr>
              <a:t> power in order to exploit those opportunities. </a:t>
            </a:r>
            <a:r>
              <a:rPr lang="en-US" sz="1200" kern="1200" dirty="0" smtClean="0">
                <a:solidFill>
                  <a:schemeClr val="tx1"/>
                </a:solidFill>
                <a:effectLst/>
                <a:latin typeface="+mn-lt"/>
                <a:ea typeface="+mn-ea"/>
                <a:cs typeface="+mn-cs"/>
              </a:rPr>
              <a:t> These </a:t>
            </a:r>
            <a:r>
              <a:rPr lang="en-US" sz="1200" kern="1200" dirty="0" smtClean="0">
                <a:solidFill>
                  <a:schemeClr val="tx1"/>
                </a:solidFill>
                <a:effectLst/>
                <a:latin typeface="+mn-lt"/>
                <a:ea typeface="+mn-ea"/>
                <a:cs typeface="+mn-cs"/>
              </a:rPr>
              <a:t>growth areas fostered an </a:t>
            </a:r>
            <a:r>
              <a:rPr lang="en-US" sz="1200" b="1" u="sng" kern="1200" dirty="0" smtClean="0">
                <a:solidFill>
                  <a:schemeClr val="tx1"/>
                </a:solidFill>
                <a:effectLst/>
                <a:latin typeface="+mn-lt"/>
                <a:ea typeface="+mn-ea"/>
                <a:cs typeface="+mn-cs"/>
              </a:rPr>
              <a:t>unprecedented profitability of land investment</a:t>
            </a:r>
            <a:r>
              <a:rPr lang="en-US" sz="1200" kern="1200" dirty="0" smtClean="0">
                <a:solidFill>
                  <a:schemeClr val="tx1"/>
                </a:solidFill>
                <a:effectLst/>
                <a:latin typeface="+mn-lt"/>
                <a:ea typeface="+mn-ea"/>
                <a:cs typeface="+mn-cs"/>
              </a:rPr>
              <a:t>, leading to strong-arm tactics often led by local politicians to grab land.  Such interests using violence flourished in the context of </a:t>
            </a:r>
            <a:r>
              <a:rPr lang="en-US" sz="1200" b="1" u="sng" kern="1200" dirty="0" smtClean="0">
                <a:solidFill>
                  <a:schemeClr val="tx1"/>
                </a:solidFill>
                <a:effectLst/>
                <a:latin typeface="+mn-lt"/>
                <a:ea typeface="+mn-ea"/>
                <a:cs typeface="+mn-cs"/>
              </a:rPr>
              <a:t>weak institutions and rule of law</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0CBEE3-E271-A14E-B07F-F980C913369D}" type="slidenum">
              <a:rPr lang="en-US" smtClean="0"/>
              <a:t>12</a:t>
            </a:fld>
            <a:endParaRPr lang="en-US"/>
          </a:p>
        </p:txBody>
      </p:sp>
    </p:spTree>
    <p:extLst>
      <p:ext uri="{BB962C8B-B14F-4D97-AF65-F5344CB8AC3E}">
        <p14:creationId xmlns:p14="http://schemas.microsoft.com/office/powerpoint/2010/main" val="3836607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use of </a:t>
            </a:r>
            <a:r>
              <a:rPr lang="en-US" sz="1200" kern="1200" dirty="0" err="1" smtClean="0">
                <a:solidFill>
                  <a:schemeClr val="tx1"/>
                </a:solidFill>
                <a:effectLst/>
                <a:latin typeface="+mn-lt"/>
                <a:ea typeface="+mn-ea"/>
                <a:cs typeface="+mn-cs"/>
              </a:rPr>
              <a:t>mastaan</a:t>
            </a:r>
            <a:r>
              <a:rPr lang="en-US" sz="1200" kern="1200" dirty="0" smtClean="0">
                <a:solidFill>
                  <a:schemeClr val="tx1"/>
                </a:solidFill>
                <a:effectLst/>
                <a:latin typeface="+mn-lt"/>
                <a:ea typeface="+mn-ea"/>
                <a:cs typeface="+mn-cs"/>
              </a:rPr>
              <a:t> power is </a:t>
            </a:r>
            <a:r>
              <a:rPr lang="en-US" sz="1200" b="1" u="sng" kern="1200" dirty="0" smtClean="0">
                <a:solidFill>
                  <a:schemeClr val="tx1"/>
                </a:solidFill>
                <a:effectLst/>
                <a:latin typeface="+mn-lt"/>
                <a:ea typeface="+mn-ea"/>
                <a:cs typeface="+mn-cs"/>
              </a:rPr>
              <a:t>correlated with the extensive use of violence in local politics as well, such as murder and mass beatings</a:t>
            </a:r>
            <a:r>
              <a:rPr lang="en-US" sz="1200" kern="1200" dirty="0" smtClean="0">
                <a:solidFill>
                  <a:schemeClr val="tx1"/>
                </a:solidFill>
                <a:effectLst/>
                <a:latin typeface="+mn-lt"/>
                <a:ea typeface="+mn-ea"/>
                <a:cs typeface="+mn-cs"/>
              </a:rPr>
              <a:t>.  In some instances, the same local actors were clearly involved in both areas, the economic and political; these actors tended to be local </a:t>
            </a:r>
            <a:r>
              <a:rPr lang="en-US" sz="1200" kern="1200" dirty="0" smtClean="0">
                <a:solidFill>
                  <a:schemeClr val="tx1"/>
                </a:solidFill>
                <a:effectLst/>
                <a:latin typeface="+mn-lt"/>
                <a:ea typeface="+mn-ea"/>
                <a:cs typeface="+mn-cs"/>
              </a:rPr>
              <a:t>politicians.  </a:t>
            </a:r>
            <a:r>
              <a:rPr lang="en-US" sz="1200" kern="1200" dirty="0" smtClean="0">
                <a:solidFill>
                  <a:schemeClr val="tx1"/>
                </a:solidFill>
                <a:effectLst/>
                <a:latin typeface="+mn-lt"/>
                <a:ea typeface="+mn-ea"/>
                <a:cs typeface="+mn-cs"/>
              </a:rPr>
              <a:t>Due to the </a:t>
            </a:r>
            <a:r>
              <a:rPr lang="en-US" sz="1200" b="1" u="sng" kern="1200" dirty="0" smtClean="0">
                <a:solidFill>
                  <a:schemeClr val="tx1"/>
                </a:solidFill>
                <a:effectLst/>
                <a:latin typeface="+mn-lt"/>
                <a:ea typeface="+mn-ea"/>
                <a:cs typeface="+mn-cs"/>
              </a:rPr>
              <a:t>secretive nature of the activities, though, it was difficult to establish the precise involvement of higher-level </a:t>
            </a:r>
            <a:r>
              <a:rPr lang="en-US" sz="1200" b="1" u="sng" kern="1200" dirty="0" smtClean="0">
                <a:solidFill>
                  <a:schemeClr val="tx1"/>
                </a:solidFill>
                <a:effectLst/>
                <a:latin typeface="+mn-lt"/>
                <a:ea typeface="+mn-ea"/>
                <a:cs typeface="+mn-cs"/>
              </a:rPr>
              <a:t>politicians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Local informants, when not afraid to speak, insisted that they were involved and even directing many of these activities.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0CBEE3-E271-A14E-B07F-F980C913369D}" type="slidenum">
              <a:rPr lang="en-US" smtClean="0"/>
              <a:t>13</a:t>
            </a:fld>
            <a:endParaRPr lang="en-US"/>
          </a:p>
        </p:txBody>
      </p:sp>
    </p:spTree>
    <p:extLst>
      <p:ext uri="{BB962C8B-B14F-4D97-AF65-F5344CB8AC3E}">
        <p14:creationId xmlns:p14="http://schemas.microsoft.com/office/powerpoint/2010/main" val="562989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title of the three papers</a:t>
            </a:r>
            <a:endParaRPr lang="en-US" dirty="0"/>
          </a:p>
        </p:txBody>
      </p:sp>
      <p:sp>
        <p:nvSpPr>
          <p:cNvPr id="4" name="Slide Number Placeholder 3"/>
          <p:cNvSpPr>
            <a:spLocks noGrp="1"/>
          </p:cNvSpPr>
          <p:nvPr>
            <p:ph type="sldNum" sz="quarter" idx="10"/>
          </p:nvPr>
        </p:nvSpPr>
        <p:spPr/>
        <p:txBody>
          <a:bodyPr/>
          <a:lstStyle/>
          <a:p>
            <a:fld id="{AC0CBEE3-E271-A14E-B07F-F980C913369D}" type="slidenum">
              <a:rPr lang="en-US" smtClean="0"/>
              <a:t>14</a:t>
            </a:fld>
            <a:endParaRPr lang="en-US"/>
          </a:p>
        </p:txBody>
      </p:sp>
    </p:spTree>
    <p:extLst>
      <p:ext uri="{BB962C8B-B14F-4D97-AF65-F5344CB8AC3E}">
        <p14:creationId xmlns:p14="http://schemas.microsoft.com/office/powerpoint/2010/main" val="655365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Check out the website for the full papers  </a:t>
            </a:r>
            <a:r>
              <a:rPr lang="en-US" smtClean="0"/>
              <a:t>- thanks </a:t>
            </a:r>
            <a:endParaRPr lang="en-US" dirty="0"/>
          </a:p>
        </p:txBody>
      </p:sp>
      <p:sp>
        <p:nvSpPr>
          <p:cNvPr id="4" name="Slide Number Placeholder 3"/>
          <p:cNvSpPr>
            <a:spLocks noGrp="1"/>
          </p:cNvSpPr>
          <p:nvPr>
            <p:ph type="sldNum" sz="quarter" idx="10"/>
          </p:nvPr>
        </p:nvSpPr>
        <p:spPr/>
        <p:txBody>
          <a:bodyPr/>
          <a:lstStyle/>
          <a:p>
            <a:fld id="{AC0CBEE3-E271-A14E-B07F-F980C913369D}" type="slidenum">
              <a:rPr lang="en-US" smtClean="0"/>
              <a:t>15</a:t>
            </a:fld>
            <a:endParaRPr lang="en-US"/>
          </a:p>
        </p:txBody>
      </p:sp>
    </p:spTree>
    <p:extLst>
      <p:ext uri="{BB962C8B-B14F-4D97-AF65-F5344CB8AC3E}">
        <p14:creationId xmlns:p14="http://schemas.microsoft.com/office/powerpoint/2010/main" val="216178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SHUBO</a:t>
            </a:r>
            <a:r>
              <a:rPr lang="en-US" sz="1200" baseline="0" dirty="0" smtClean="0"/>
              <a:t> NOVOBORSHO – first day of the Bengali calendar and wish you all a very peaceful and prosperous new year</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C0CBEE3-E271-A14E-B07F-F980C913369D}" type="slidenum">
              <a:rPr lang="en-US" smtClean="0"/>
              <a:t>2</a:t>
            </a:fld>
            <a:endParaRPr lang="en-US"/>
          </a:p>
        </p:txBody>
      </p:sp>
    </p:spTree>
    <p:extLst>
      <p:ext uri="{BB962C8B-B14F-4D97-AF65-F5344CB8AC3E}">
        <p14:creationId xmlns:p14="http://schemas.microsoft.com/office/powerpoint/2010/main" val="209889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Most of you probably remember the tragic incident two years ago – 24</a:t>
            </a:r>
            <a:r>
              <a:rPr lang="en-US" sz="2800" baseline="30000" dirty="0" smtClean="0"/>
              <a:t>th</a:t>
            </a:r>
            <a:r>
              <a:rPr lang="en-US" sz="2800" dirty="0" smtClean="0"/>
              <a:t> April 2013 – which resulted in the death of 1,100</a:t>
            </a:r>
            <a:r>
              <a:rPr lang="en-US" sz="2800" baseline="0" dirty="0" smtClean="0"/>
              <a:t> people &amp; many more injured.  This became known as the </a:t>
            </a:r>
            <a:r>
              <a:rPr lang="en-US" sz="2800" baseline="0" dirty="0" err="1" smtClean="0"/>
              <a:t>Rana</a:t>
            </a:r>
            <a:r>
              <a:rPr lang="en-US" sz="2800" baseline="0" dirty="0" smtClean="0"/>
              <a:t> Plaza disaster, which triggered this study of local level state of governance.  Who is </a:t>
            </a:r>
            <a:r>
              <a:rPr lang="en-US" sz="2800" baseline="0" dirty="0" err="1" smtClean="0"/>
              <a:t>Rana</a:t>
            </a:r>
            <a:r>
              <a:rPr lang="en-US" sz="2800" baseline="0" dirty="0" smtClean="0"/>
              <a:t>?  How could he influence so many people to construct such a factory? His relationship with the local administration, MPs and other influential people.  </a:t>
            </a:r>
            <a:r>
              <a:rPr lang="en-US" sz="2800" baseline="0" dirty="0" err="1" smtClean="0"/>
              <a:t>Rana</a:t>
            </a:r>
            <a:r>
              <a:rPr lang="en-US" sz="2800" baseline="0" dirty="0" smtClean="0"/>
              <a:t> is known as a </a:t>
            </a:r>
            <a:r>
              <a:rPr lang="en-US" sz="2800" baseline="0" dirty="0" err="1" smtClean="0"/>
              <a:t>mastaan</a:t>
            </a:r>
            <a:r>
              <a:rPr lang="en-US" sz="2800" baseline="0" dirty="0" smtClean="0"/>
              <a:t> – a local power broker – a mafia.  Today I will presenting a section of this study, which will soon be released as a book. </a:t>
            </a:r>
            <a:endParaRPr lang="en-US" sz="2800" dirty="0" smtClean="0"/>
          </a:p>
          <a:p>
            <a:pPr>
              <a:spcAft>
                <a:spcPts val="0"/>
              </a:spcAft>
            </a:pPr>
            <a:endParaRPr lang="en-US" sz="2800" baseline="0" dirty="0" smtClean="0">
              <a:effectLst/>
              <a:latin typeface="Cambria"/>
              <a:ea typeface="ＭＳ 明朝"/>
              <a:cs typeface="Times New Roman"/>
            </a:endParaRPr>
          </a:p>
          <a:p>
            <a:pPr>
              <a:spcAft>
                <a:spcPts val="0"/>
              </a:spcAft>
            </a:pPr>
            <a:r>
              <a:rPr lang="en-US" sz="2800" baseline="0" dirty="0" smtClean="0">
                <a:effectLst/>
                <a:latin typeface="Cambria"/>
                <a:ea typeface="ＭＳ 明朝"/>
                <a:cs typeface="Times New Roman"/>
              </a:rPr>
              <a:t>On </a:t>
            </a:r>
            <a:r>
              <a:rPr lang="en-US" sz="2800" baseline="0" dirty="0" smtClean="0">
                <a:effectLst/>
                <a:latin typeface="Cambria"/>
                <a:ea typeface="ＭＳ 明朝"/>
                <a:cs typeface="Times New Roman"/>
              </a:rPr>
              <a:t>April 24, 2013, an eight-story building named </a:t>
            </a:r>
            <a:r>
              <a:rPr lang="en-US" sz="2800" baseline="0" dirty="0" err="1" smtClean="0">
                <a:effectLst/>
                <a:latin typeface="Cambria"/>
                <a:ea typeface="ＭＳ 明朝"/>
                <a:cs typeface="Times New Roman"/>
              </a:rPr>
              <a:t>Rana</a:t>
            </a:r>
            <a:r>
              <a:rPr lang="en-US" sz="2800" baseline="0" dirty="0" smtClean="0">
                <a:effectLst/>
                <a:latin typeface="Cambria"/>
                <a:ea typeface="ＭＳ 明朝"/>
                <a:cs typeface="Times New Roman"/>
              </a:rPr>
              <a:t> Plaza collapsed in the middle of the day, trapping thousands of workers – mainly from the garment factories inside.  In the end, despite large-scale rescue efforts to pick through the rubble, over 1,100 people died.  As the world became aware of what would become one of the largest industrial disasters in history, stories emerged of the owner of the building, </a:t>
            </a:r>
            <a:r>
              <a:rPr lang="en-US" sz="2800" baseline="0" dirty="0" err="1" smtClean="0">
                <a:effectLst/>
                <a:latin typeface="Cambria"/>
                <a:ea typeface="ＭＳ 明朝"/>
                <a:cs typeface="Times New Roman"/>
              </a:rPr>
              <a:t>Sohel</a:t>
            </a:r>
            <a:r>
              <a:rPr lang="en-US" sz="2800" baseline="0" dirty="0" smtClean="0">
                <a:effectLst/>
                <a:latin typeface="Cambria"/>
                <a:ea typeface="ＭＳ 明朝"/>
                <a:cs typeface="Times New Roman"/>
              </a:rPr>
              <a:t> </a:t>
            </a:r>
            <a:r>
              <a:rPr lang="en-US" sz="2800" baseline="0" dirty="0" err="1" smtClean="0">
                <a:effectLst/>
                <a:latin typeface="Cambria"/>
                <a:ea typeface="ＭＳ 明朝"/>
                <a:cs typeface="Times New Roman"/>
              </a:rPr>
              <a:t>Rana</a:t>
            </a:r>
            <a:r>
              <a:rPr lang="en-US" sz="2800" baseline="0" dirty="0" smtClean="0">
                <a:effectLst/>
                <a:latin typeface="Cambria"/>
                <a:ea typeface="ＭＳ 明朝"/>
                <a:cs typeface="Times New Roman"/>
              </a:rPr>
              <a:t>, who was one of the main culprits of the tragedy.  A street-level political and criminal figure, he was the right hand man of the then Member of Parliament.  Alongside his shady dealings in acquiring the land and construction rights for </a:t>
            </a:r>
            <a:r>
              <a:rPr lang="en-US" sz="2800" baseline="0" dirty="0" err="1" smtClean="0">
                <a:effectLst/>
                <a:latin typeface="Cambria"/>
                <a:ea typeface="ＭＳ 明朝"/>
                <a:cs typeface="Times New Roman"/>
              </a:rPr>
              <a:t>Rana</a:t>
            </a:r>
            <a:r>
              <a:rPr lang="en-US" sz="2800" baseline="0" dirty="0" smtClean="0">
                <a:effectLst/>
                <a:latin typeface="Cambria"/>
                <a:ea typeface="ＭＳ 明朝"/>
                <a:cs typeface="Times New Roman"/>
              </a:rPr>
              <a:t> Plaza, he was well known for his land grabbing and other criminal activities.  The day before the collapse, despite cracks emerging in support pillars and a government engineer warning of the instability of the building, he insisted on television there was no problem and that all workers should return to work.   The businesses and thousands of workers complied with this directive, with horrific consequences.</a:t>
            </a:r>
            <a:endParaRPr lang="en-GB" sz="2800" baseline="0" dirty="0" smtClean="0">
              <a:effectLst/>
              <a:latin typeface="Cambria"/>
              <a:ea typeface="ＭＳ 明朝"/>
              <a:cs typeface="Times New Roman"/>
            </a:endParaRPr>
          </a:p>
          <a:p>
            <a:endParaRPr lang="en-US" sz="1600" baseline="0" dirty="0"/>
          </a:p>
        </p:txBody>
      </p:sp>
      <p:sp>
        <p:nvSpPr>
          <p:cNvPr id="4" name="Slide Number Placeholder 3"/>
          <p:cNvSpPr>
            <a:spLocks noGrp="1"/>
          </p:cNvSpPr>
          <p:nvPr>
            <p:ph type="sldNum" sz="quarter" idx="10"/>
          </p:nvPr>
        </p:nvSpPr>
        <p:spPr/>
        <p:txBody>
          <a:bodyPr/>
          <a:lstStyle/>
          <a:p>
            <a:fld id="{AC0CBEE3-E271-A14E-B07F-F980C913369D}" type="slidenum">
              <a:rPr lang="en-US" smtClean="0"/>
              <a:t>3</a:t>
            </a:fld>
            <a:endParaRPr lang="en-US"/>
          </a:p>
        </p:txBody>
      </p:sp>
    </p:spTree>
    <p:extLst>
      <p:ext uri="{BB962C8B-B14F-4D97-AF65-F5344CB8AC3E}">
        <p14:creationId xmlns:p14="http://schemas.microsoft.com/office/powerpoint/2010/main" val="285677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has</a:t>
            </a:r>
            <a:r>
              <a:rPr lang="en-US" baseline="0" dirty="0" smtClean="0"/>
              <a:t> to be seen in the overall context of Bangladesh’s state of governance.  Since 1991 Bangladesh has been governed by elected governments after years of military and semi-military governments.  Bangladesh is known for its paradoxes – generally a poor country known for its natural disasters but has done extremely well in terms of the various indicators of the MDGs.  But the governance indicators are very depressing – a decade ago Bangladesh was the one of the most corrupt according to TI’s CPI.  Many studies have been done to study Bangladesh’s transition but enough focus has not been given to the micro-level situation.  </a:t>
            </a:r>
            <a:endParaRPr lang="en-US" dirty="0"/>
          </a:p>
        </p:txBody>
      </p:sp>
      <p:sp>
        <p:nvSpPr>
          <p:cNvPr id="4" name="Slide Number Placeholder 3"/>
          <p:cNvSpPr>
            <a:spLocks noGrp="1"/>
          </p:cNvSpPr>
          <p:nvPr>
            <p:ph type="sldNum" sz="quarter" idx="10"/>
          </p:nvPr>
        </p:nvSpPr>
        <p:spPr/>
        <p:txBody>
          <a:bodyPr/>
          <a:lstStyle/>
          <a:p>
            <a:fld id="{AC0CBEE3-E271-A14E-B07F-F980C913369D}" type="slidenum">
              <a:rPr lang="en-US" smtClean="0"/>
              <a:t>4</a:t>
            </a:fld>
            <a:endParaRPr lang="en-US"/>
          </a:p>
        </p:txBody>
      </p:sp>
    </p:spTree>
    <p:extLst>
      <p:ext uri="{BB962C8B-B14F-4D97-AF65-F5344CB8AC3E}">
        <p14:creationId xmlns:p14="http://schemas.microsoft.com/office/powerpoint/2010/main" val="147413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through this study we try to understand</a:t>
            </a:r>
            <a:r>
              <a:rPr lang="en-US" baseline="0" dirty="0" smtClean="0"/>
              <a:t> the local level power structure and focus on the </a:t>
            </a:r>
            <a:r>
              <a:rPr lang="en-US" baseline="0" dirty="0" err="1" smtClean="0"/>
              <a:t>mastaans</a:t>
            </a:r>
            <a:r>
              <a:rPr lang="en-US" baseline="0" dirty="0" smtClean="0"/>
              <a:t> – local power brokers. Try to understand corruption …… through the lens of </a:t>
            </a:r>
            <a:r>
              <a:rPr lang="en-US" baseline="0" dirty="0" err="1" smtClean="0"/>
              <a:t>mastaans</a:t>
            </a:r>
            <a:r>
              <a:rPr lang="en-US" baseline="0" dirty="0" smtClean="0"/>
              <a:t>.  This presentation will give you the result of a survey….</a:t>
            </a:r>
            <a:endParaRPr lang="en-US" dirty="0"/>
          </a:p>
        </p:txBody>
      </p:sp>
      <p:sp>
        <p:nvSpPr>
          <p:cNvPr id="4" name="Slide Number Placeholder 3"/>
          <p:cNvSpPr>
            <a:spLocks noGrp="1"/>
          </p:cNvSpPr>
          <p:nvPr>
            <p:ph type="sldNum" sz="quarter" idx="10"/>
          </p:nvPr>
        </p:nvSpPr>
        <p:spPr/>
        <p:txBody>
          <a:bodyPr/>
          <a:lstStyle/>
          <a:p>
            <a:fld id="{AC0CBEE3-E271-A14E-B07F-F980C913369D}" type="slidenum">
              <a:rPr lang="en-US" smtClean="0"/>
              <a:t>5</a:t>
            </a:fld>
            <a:endParaRPr lang="en-US"/>
          </a:p>
        </p:txBody>
      </p:sp>
    </p:spTree>
    <p:extLst>
      <p:ext uri="{BB962C8B-B14F-4D97-AF65-F5344CB8AC3E}">
        <p14:creationId xmlns:p14="http://schemas.microsoft.com/office/powerpoint/2010/main" val="277307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design – briefly mention</a:t>
            </a:r>
            <a:endParaRPr lang="en-US" dirty="0"/>
          </a:p>
        </p:txBody>
      </p:sp>
      <p:sp>
        <p:nvSpPr>
          <p:cNvPr id="4" name="Slide Number Placeholder 3"/>
          <p:cNvSpPr>
            <a:spLocks noGrp="1"/>
          </p:cNvSpPr>
          <p:nvPr>
            <p:ph type="sldNum" sz="quarter" idx="10"/>
          </p:nvPr>
        </p:nvSpPr>
        <p:spPr/>
        <p:txBody>
          <a:bodyPr/>
          <a:lstStyle/>
          <a:p>
            <a:fld id="{AC0CBEE3-E271-A14E-B07F-F980C913369D}" type="slidenum">
              <a:rPr lang="en-US" smtClean="0"/>
              <a:t>6</a:t>
            </a:fld>
            <a:endParaRPr lang="en-US"/>
          </a:p>
        </p:txBody>
      </p:sp>
    </p:spTree>
    <p:extLst>
      <p:ext uri="{BB962C8B-B14F-4D97-AF65-F5344CB8AC3E}">
        <p14:creationId xmlns:p14="http://schemas.microsoft.com/office/powerpoint/2010/main" val="97175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Options included Land Grabbing, Drug Dealing, Drug Smuggling, Extortion, Theft, Garment Leftovers, Arms Smuggling, Violence for Hire.</a:t>
            </a:r>
          </a:p>
          <a:p>
            <a:r>
              <a:rPr lang="en-US" sz="1200" i="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the percent indicates the portion of journalists who recognized the area of crime as among the top three most common in the constituency.</a:t>
            </a:r>
          </a:p>
          <a:p>
            <a:r>
              <a:rPr lang="en-US" sz="1200" kern="1200" dirty="0" smtClean="0">
                <a:solidFill>
                  <a:schemeClr val="tx1"/>
                </a:solidFill>
                <a:effectLst/>
                <a:latin typeface="+mn-lt"/>
                <a:ea typeface="+mn-ea"/>
                <a:cs typeface="+mn-cs"/>
              </a:rPr>
              <a:t>The most profitable forms of ‘crime for profit’ are </a:t>
            </a:r>
            <a:r>
              <a:rPr lang="en-US" sz="1400" b="1" u="sng" kern="1200" dirty="0" smtClean="0">
                <a:solidFill>
                  <a:srgbClr val="FF0000"/>
                </a:solidFill>
                <a:effectLst/>
                <a:latin typeface="+mn-lt"/>
                <a:ea typeface="+mn-ea"/>
                <a:cs typeface="+mn-cs"/>
              </a:rPr>
              <a:t>land grabbing and drug dealing</a:t>
            </a:r>
            <a:r>
              <a:rPr lang="en-US" sz="1200" kern="1200" dirty="0" smtClean="0">
                <a:solidFill>
                  <a:schemeClr val="tx1"/>
                </a:solidFill>
                <a:effectLst/>
                <a:latin typeface="+mn-lt"/>
                <a:ea typeface="+mn-ea"/>
                <a:cs typeface="+mn-cs"/>
              </a:rPr>
              <a:t>.  As you will see from the</a:t>
            </a:r>
            <a:r>
              <a:rPr lang="en-US" sz="1200" kern="1200" baseline="0" dirty="0" smtClean="0">
                <a:solidFill>
                  <a:schemeClr val="tx1"/>
                </a:solidFill>
                <a:effectLst/>
                <a:latin typeface="+mn-lt"/>
                <a:ea typeface="+mn-ea"/>
                <a:cs typeface="+mn-cs"/>
              </a:rPr>
              <a:t> next slide </a:t>
            </a:r>
            <a:r>
              <a:rPr lang="en-US" sz="1200" b="1" u="sng" kern="1200" baseline="0" dirty="0" smtClean="0">
                <a:solidFill>
                  <a:schemeClr val="tx1"/>
                </a:solidFill>
                <a:effectLst/>
                <a:latin typeface="+mn-lt"/>
                <a:ea typeface="+mn-ea"/>
                <a:cs typeface="+mn-cs"/>
              </a:rPr>
              <a:t>p</a:t>
            </a:r>
            <a:r>
              <a:rPr lang="en-US" b="1" u="sng" dirty="0" smtClean="0"/>
              <a:t>oliticians</a:t>
            </a:r>
            <a:r>
              <a:rPr lang="en-US" b="1" u="sng" baseline="0" dirty="0" smtClean="0"/>
              <a:t> and </a:t>
            </a:r>
            <a:r>
              <a:rPr lang="en-US" b="1" u="sng" baseline="0" dirty="0" err="1" smtClean="0"/>
              <a:t>mastaans</a:t>
            </a:r>
            <a:r>
              <a:rPr lang="en-US" b="1" u="sng" baseline="0" dirty="0" smtClean="0"/>
              <a:t> are heavily involved in land grabbing,</a:t>
            </a:r>
            <a:r>
              <a:rPr lang="en-US" baseline="0" dirty="0" smtClean="0"/>
              <a:t> while </a:t>
            </a:r>
            <a:r>
              <a:rPr lang="en-US" b="1" u="sng" baseline="0" dirty="0" smtClean="0"/>
              <a:t>politicians, the police and </a:t>
            </a:r>
            <a:r>
              <a:rPr lang="en-US" b="1" u="sng" baseline="0" dirty="0" err="1" smtClean="0"/>
              <a:t>mastaans</a:t>
            </a:r>
            <a:r>
              <a:rPr lang="en-US" b="1" u="sng" baseline="0" dirty="0" smtClean="0"/>
              <a:t> dominate the drug dealing </a:t>
            </a:r>
            <a:r>
              <a:rPr lang="en-US" baseline="0" dirty="0" smtClean="0"/>
              <a:t>in the constituencies.  Land that is grabbed is most commonly </a:t>
            </a:r>
            <a:r>
              <a:rPr lang="en-US" b="1" u="sng" baseline="0" dirty="0" err="1" smtClean="0"/>
              <a:t>khas</a:t>
            </a:r>
            <a:r>
              <a:rPr lang="en-US" b="1" u="sng" baseline="0" dirty="0" smtClean="0"/>
              <a:t> land, i.e., government owned land</a:t>
            </a:r>
            <a:r>
              <a:rPr lang="en-US" baseline="0" dirty="0" smtClean="0"/>
              <a:t>.  When such land is taken, it is generally used for </a:t>
            </a:r>
            <a:r>
              <a:rPr lang="en-US" b="1" u="sng" baseline="0" dirty="0" smtClean="0"/>
              <a:t>shops, with housing</a:t>
            </a:r>
            <a:r>
              <a:rPr lang="en-US" baseline="0" dirty="0" smtClean="0"/>
              <a:t> also mentioned frequently.  Agricultural use is the third choice.  </a:t>
            </a:r>
            <a:r>
              <a:rPr lang="en-US" b="1" u="sng" baseline="0" dirty="0" smtClean="0"/>
              <a:t>Bangladesh is experiencing a huge pressure on land given its population size of 160 million and economic transition and </a:t>
            </a:r>
            <a:r>
              <a:rPr lang="en-US" b="1" u="sng" baseline="0" dirty="0" err="1" smtClean="0"/>
              <a:t>urbanisation</a:t>
            </a:r>
            <a:r>
              <a:rPr lang="en-US" b="1" u="sng" baseline="0" dirty="0" smtClean="0"/>
              <a:t>.</a:t>
            </a:r>
            <a:r>
              <a:rPr lang="en-US" baseline="0" dirty="0" smtClean="0"/>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0CBEE3-E271-A14E-B07F-F980C913369D}" type="slidenum">
              <a:rPr lang="en-US" smtClean="0"/>
              <a:t>7</a:t>
            </a:fld>
            <a:endParaRPr lang="en-US"/>
          </a:p>
        </p:txBody>
      </p:sp>
    </p:spTree>
    <p:extLst>
      <p:ext uri="{BB962C8B-B14F-4D97-AF65-F5344CB8AC3E}">
        <p14:creationId xmlns:p14="http://schemas.microsoft.com/office/powerpoint/2010/main" val="82539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Politicians</a:t>
            </a:r>
            <a:r>
              <a:rPr lang="en-US" b="1" u="sng" baseline="0" dirty="0" smtClean="0"/>
              <a:t> and </a:t>
            </a:r>
            <a:r>
              <a:rPr lang="en-US" b="1" u="sng" baseline="0" dirty="0" err="1" smtClean="0"/>
              <a:t>mastaans</a:t>
            </a:r>
            <a:r>
              <a:rPr lang="en-US" b="1" u="sng" baseline="0" dirty="0" smtClean="0"/>
              <a:t> are heavily involved in land grabbing</a:t>
            </a:r>
            <a:r>
              <a:rPr lang="en-US" baseline="0" dirty="0" smtClean="0"/>
              <a:t>.  The table presents the top three selections of journalists in the constituencies in terms of groups who participate in grabbing land.  In every case, the politicians is the most </a:t>
            </a:r>
            <a:r>
              <a:rPr lang="en-US" baseline="0" dirty="0" err="1" smtClean="0"/>
              <a:t>recognised</a:t>
            </a:r>
            <a:r>
              <a:rPr lang="en-US" baseline="0" dirty="0" smtClean="0"/>
              <a:t> individuals, which likely relates to the fact that </a:t>
            </a:r>
            <a:r>
              <a:rPr lang="en-US" baseline="0" dirty="0" err="1" smtClean="0"/>
              <a:t>khas</a:t>
            </a:r>
            <a:r>
              <a:rPr lang="en-US" baseline="0" dirty="0" smtClean="0"/>
              <a:t> land is most commonly grabbed.  </a:t>
            </a:r>
            <a:r>
              <a:rPr lang="en-US" baseline="0" dirty="0" err="1" smtClean="0"/>
              <a:t>Mastaans</a:t>
            </a:r>
            <a:r>
              <a:rPr lang="en-US" baseline="0" dirty="0" smtClean="0"/>
              <a:t> are similarly identified in their role in land grabbing.   </a:t>
            </a:r>
            <a:endParaRPr lang="en-US" dirty="0"/>
          </a:p>
        </p:txBody>
      </p:sp>
      <p:sp>
        <p:nvSpPr>
          <p:cNvPr id="4" name="Slide Number Placeholder 3"/>
          <p:cNvSpPr>
            <a:spLocks noGrp="1"/>
          </p:cNvSpPr>
          <p:nvPr>
            <p:ph type="sldNum" sz="quarter" idx="10"/>
          </p:nvPr>
        </p:nvSpPr>
        <p:spPr/>
        <p:txBody>
          <a:bodyPr/>
          <a:lstStyle/>
          <a:p>
            <a:fld id="{AC0CBEE3-E271-A14E-B07F-F980C913369D}" type="slidenum">
              <a:rPr lang="en-US" smtClean="0"/>
              <a:t>8</a:t>
            </a:fld>
            <a:endParaRPr lang="en-US"/>
          </a:p>
        </p:txBody>
      </p:sp>
    </p:spTree>
    <p:extLst>
      <p:ext uri="{BB962C8B-B14F-4D97-AF65-F5344CB8AC3E}">
        <p14:creationId xmlns:p14="http://schemas.microsoft.com/office/powerpoint/2010/main" val="2279835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average rating by journalists for the level of </a:t>
            </a:r>
            <a:r>
              <a:rPr lang="en-US" dirty="0" err="1" smtClean="0"/>
              <a:t>mastaan</a:t>
            </a:r>
            <a:r>
              <a:rPr lang="en-US" dirty="0" smtClean="0"/>
              <a:t> power in the constituency.</a:t>
            </a:r>
            <a:r>
              <a:rPr lang="en-US" baseline="0" dirty="0" smtClean="0"/>
              <a:t>  </a:t>
            </a:r>
            <a:r>
              <a:rPr lang="en-US" b="1" u="sng" baseline="0" dirty="0" smtClean="0"/>
              <a:t>The data ranges from 2.74 to 4.09, where 2 is a bit powerful, 3 moderately powerful and 4 is very powerful.  1 stands for ‘not powerful at all’ and 5 meaning ‘extremely powerful’.  </a:t>
            </a:r>
          </a:p>
          <a:p>
            <a:endParaRPr lang="en-US" baseline="0" dirty="0" smtClean="0"/>
          </a:p>
          <a:p>
            <a:r>
              <a:rPr lang="en-US" b="1" u="sng" dirty="0" smtClean="0"/>
              <a:t>Dhaka constituency</a:t>
            </a:r>
            <a:r>
              <a:rPr lang="en-US" baseline="0" dirty="0" smtClean="0"/>
              <a:t> is a </a:t>
            </a:r>
            <a:r>
              <a:rPr lang="en-US" baseline="0" dirty="0" err="1" smtClean="0"/>
              <a:t>peri</a:t>
            </a:r>
            <a:r>
              <a:rPr lang="en-US" baseline="0" dirty="0" smtClean="0"/>
              <a:t>-urban area of Dhaka, with a booming population.  Therefore, housing prices have increased dramatically, leading to the need for land to be used for apartment complexes.  Large companies moving in, cooperating with local power structures to grab land from middle class and poor farmers, with little or no compensation.  Threats of violence, and occasional violent acts from politically affiliated </a:t>
            </a:r>
            <a:r>
              <a:rPr lang="en-US" baseline="0" dirty="0" err="1" smtClean="0"/>
              <a:t>mastaans</a:t>
            </a:r>
            <a:r>
              <a:rPr lang="en-US" baseline="0" dirty="0" smtClean="0"/>
              <a:t>, is used to ensure the submission of land owners.  </a:t>
            </a:r>
            <a:r>
              <a:rPr lang="en-US" b="1" u="sng" baseline="0" dirty="0" smtClean="0"/>
              <a:t>Scores 4.08</a:t>
            </a:r>
            <a:r>
              <a:rPr lang="en-US" baseline="0" dirty="0" smtClean="0"/>
              <a:t> </a:t>
            </a:r>
            <a:endParaRPr lang="en-US" baseline="0" dirty="0" smtClean="0"/>
          </a:p>
          <a:p>
            <a:endParaRPr lang="en-US" baseline="0" dirty="0" smtClean="0"/>
          </a:p>
          <a:p>
            <a:r>
              <a:rPr lang="en-US" b="1" u="sng" baseline="0" dirty="0" smtClean="0"/>
              <a:t>Khulna constituency</a:t>
            </a:r>
            <a:r>
              <a:rPr lang="en-US" baseline="0" dirty="0" smtClean="0"/>
              <a:t> is on the coast and a major producer of shrimp for export, a relatively highly valued commodity.  See extensive land grabbing as a result.  The land being grabbed is often owned by local politicians.  Due to threats of violence, these local politicians and their associates often flee the area when the rival political group takes power for fear of violence from </a:t>
            </a:r>
            <a:r>
              <a:rPr lang="en-US" baseline="0" dirty="0" err="1" smtClean="0"/>
              <a:t>mastaan</a:t>
            </a:r>
            <a:r>
              <a:rPr lang="en-US" baseline="0" dirty="0" smtClean="0"/>
              <a:t> figures, leading to a grabbing of their land.  As a result, the same land has been passed between different political groups.  </a:t>
            </a:r>
            <a:r>
              <a:rPr lang="en-US" b="1" u="sng" baseline="0" dirty="0" smtClean="0"/>
              <a:t>Scores 4.09</a:t>
            </a:r>
            <a:endParaRPr lang="en-US" b="1" u="sng" baseline="0" dirty="0" smtClean="0"/>
          </a:p>
        </p:txBody>
      </p:sp>
      <p:sp>
        <p:nvSpPr>
          <p:cNvPr id="4" name="Slide Number Placeholder 3"/>
          <p:cNvSpPr>
            <a:spLocks noGrp="1"/>
          </p:cNvSpPr>
          <p:nvPr>
            <p:ph type="sldNum" sz="quarter" idx="10"/>
          </p:nvPr>
        </p:nvSpPr>
        <p:spPr/>
        <p:txBody>
          <a:bodyPr/>
          <a:lstStyle/>
          <a:p>
            <a:fld id="{AC0CBEE3-E271-A14E-B07F-F980C913369D}" type="slidenum">
              <a:rPr lang="en-US" smtClean="0"/>
              <a:t>9</a:t>
            </a:fld>
            <a:endParaRPr lang="en-US"/>
          </a:p>
        </p:txBody>
      </p:sp>
    </p:spTree>
    <p:extLst>
      <p:ext uri="{BB962C8B-B14F-4D97-AF65-F5344CB8AC3E}">
        <p14:creationId xmlns:p14="http://schemas.microsoft.com/office/powerpoint/2010/main" val="231587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7AA94C-44A9-6E45-BB70-EDCC4D2812D7}" type="datetimeFigureOut">
              <a:rPr lang="en-US" smtClean="0"/>
              <a:t>14/04/2015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C4135-345E-F94D-AA73-258D65B74809}" type="slidenum">
              <a:rPr lang="en-US" smtClean="0"/>
              <a:t>‹#›</a:t>
            </a:fld>
            <a:endParaRPr lang="en-US"/>
          </a:p>
        </p:txBody>
      </p:sp>
    </p:spTree>
    <p:extLst>
      <p:ext uri="{BB962C8B-B14F-4D97-AF65-F5344CB8AC3E}">
        <p14:creationId xmlns:p14="http://schemas.microsoft.com/office/powerpoint/2010/main" val="123714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AA94C-44A9-6E45-BB70-EDCC4D2812D7}" type="datetimeFigureOut">
              <a:rPr lang="en-US" smtClean="0"/>
              <a:t>14/04/2015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C4135-345E-F94D-AA73-258D65B74809}" type="slidenum">
              <a:rPr lang="en-US" smtClean="0"/>
              <a:t>‹#›</a:t>
            </a:fld>
            <a:endParaRPr lang="en-US"/>
          </a:p>
        </p:txBody>
      </p:sp>
    </p:spTree>
    <p:extLst>
      <p:ext uri="{BB962C8B-B14F-4D97-AF65-F5344CB8AC3E}">
        <p14:creationId xmlns:p14="http://schemas.microsoft.com/office/powerpoint/2010/main" val="327264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AA94C-44A9-6E45-BB70-EDCC4D2812D7}" type="datetimeFigureOut">
              <a:rPr lang="en-US" smtClean="0"/>
              <a:t>14/04/2015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C4135-345E-F94D-AA73-258D65B74809}" type="slidenum">
              <a:rPr lang="en-US" smtClean="0"/>
              <a:t>‹#›</a:t>
            </a:fld>
            <a:endParaRPr lang="en-US"/>
          </a:p>
        </p:txBody>
      </p:sp>
    </p:spTree>
    <p:extLst>
      <p:ext uri="{BB962C8B-B14F-4D97-AF65-F5344CB8AC3E}">
        <p14:creationId xmlns:p14="http://schemas.microsoft.com/office/powerpoint/2010/main" val="108251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AA94C-44A9-6E45-BB70-EDCC4D2812D7}" type="datetimeFigureOut">
              <a:rPr lang="en-US" smtClean="0"/>
              <a:t>14/04/2015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C4135-345E-F94D-AA73-258D65B74809}" type="slidenum">
              <a:rPr lang="en-US" smtClean="0"/>
              <a:t>‹#›</a:t>
            </a:fld>
            <a:endParaRPr lang="en-US"/>
          </a:p>
        </p:txBody>
      </p:sp>
    </p:spTree>
    <p:extLst>
      <p:ext uri="{BB962C8B-B14F-4D97-AF65-F5344CB8AC3E}">
        <p14:creationId xmlns:p14="http://schemas.microsoft.com/office/powerpoint/2010/main" val="411451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7AA94C-44A9-6E45-BB70-EDCC4D2812D7}" type="datetimeFigureOut">
              <a:rPr lang="en-US" smtClean="0"/>
              <a:t>14/04/2015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C4135-345E-F94D-AA73-258D65B74809}" type="slidenum">
              <a:rPr lang="en-US" smtClean="0"/>
              <a:t>‹#›</a:t>
            </a:fld>
            <a:endParaRPr lang="en-US"/>
          </a:p>
        </p:txBody>
      </p:sp>
    </p:spTree>
    <p:extLst>
      <p:ext uri="{BB962C8B-B14F-4D97-AF65-F5344CB8AC3E}">
        <p14:creationId xmlns:p14="http://schemas.microsoft.com/office/powerpoint/2010/main" val="183419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7AA94C-44A9-6E45-BB70-EDCC4D2812D7}" type="datetimeFigureOut">
              <a:rPr lang="en-US" smtClean="0"/>
              <a:t>14/04/2015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C4135-345E-F94D-AA73-258D65B74809}" type="slidenum">
              <a:rPr lang="en-US" smtClean="0"/>
              <a:t>‹#›</a:t>
            </a:fld>
            <a:endParaRPr lang="en-US"/>
          </a:p>
        </p:txBody>
      </p:sp>
    </p:spTree>
    <p:extLst>
      <p:ext uri="{BB962C8B-B14F-4D97-AF65-F5344CB8AC3E}">
        <p14:creationId xmlns:p14="http://schemas.microsoft.com/office/powerpoint/2010/main" val="397734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7AA94C-44A9-6E45-BB70-EDCC4D2812D7}" type="datetimeFigureOut">
              <a:rPr lang="en-US" smtClean="0"/>
              <a:t>14/04/2015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C4135-345E-F94D-AA73-258D65B74809}" type="slidenum">
              <a:rPr lang="en-US" smtClean="0"/>
              <a:t>‹#›</a:t>
            </a:fld>
            <a:endParaRPr lang="en-US"/>
          </a:p>
        </p:txBody>
      </p:sp>
    </p:spTree>
    <p:extLst>
      <p:ext uri="{BB962C8B-B14F-4D97-AF65-F5344CB8AC3E}">
        <p14:creationId xmlns:p14="http://schemas.microsoft.com/office/powerpoint/2010/main" val="28707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7AA94C-44A9-6E45-BB70-EDCC4D2812D7}" type="datetimeFigureOut">
              <a:rPr lang="en-US" smtClean="0"/>
              <a:t>14/04/2015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C4135-345E-F94D-AA73-258D65B74809}" type="slidenum">
              <a:rPr lang="en-US" smtClean="0"/>
              <a:t>‹#›</a:t>
            </a:fld>
            <a:endParaRPr lang="en-US"/>
          </a:p>
        </p:txBody>
      </p:sp>
    </p:spTree>
    <p:extLst>
      <p:ext uri="{BB962C8B-B14F-4D97-AF65-F5344CB8AC3E}">
        <p14:creationId xmlns:p14="http://schemas.microsoft.com/office/powerpoint/2010/main" val="410069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AA94C-44A9-6E45-BB70-EDCC4D2812D7}" type="datetimeFigureOut">
              <a:rPr lang="en-US" smtClean="0"/>
              <a:t>14/04/2015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C4135-345E-F94D-AA73-258D65B74809}" type="slidenum">
              <a:rPr lang="en-US" smtClean="0"/>
              <a:t>‹#›</a:t>
            </a:fld>
            <a:endParaRPr lang="en-US"/>
          </a:p>
        </p:txBody>
      </p:sp>
    </p:spTree>
    <p:extLst>
      <p:ext uri="{BB962C8B-B14F-4D97-AF65-F5344CB8AC3E}">
        <p14:creationId xmlns:p14="http://schemas.microsoft.com/office/powerpoint/2010/main" val="97761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AA94C-44A9-6E45-BB70-EDCC4D2812D7}" type="datetimeFigureOut">
              <a:rPr lang="en-US" smtClean="0"/>
              <a:t>14/04/2015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C4135-345E-F94D-AA73-258D65B74809}" type="slidenum">
              <a:rPr lang="en-US" smtClean="0"/>
              <a:t>‹#›</a:t>
            </a:fld>
            <a:endParaRPr lang="en-US"/>
          </a:p>
        </p:txBody>
      </p:sp>
    </p:spTree>
    <p:extLst>
      <p:ext uri="{BB962C8B-B14F-4D97-AF65-F5344CB8AC3E}">
        <p14:creationId xmlns:p14="http://schemas.microsoft.com/office/powerpoint/2010/main" val="283585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AA94C-44A9-6E45-BB70-EDCC4D2812D7}" type="datetimeFigureOut">
              <a:rPr lang="en-US" smtClean="0"/>
              <a:t>14/04/2015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C4135-345E-F94D-AA73-258D65B74809}" type="slidenum">
              <a:rPr lang="en-US" smtClean="0"/>
              <a:t>‹#›</a:t>
            </a:fld>
            <a:endParaRPr lang="en-US"/>
          </a:p>
        </p:txBody>
      </p:sp>
    </p:spTree>
    <p:extLst>
      <p:ext uri="{BB962C8B-B14F-4D97-AF65-F5344CB8AC3E}">
        <p14:creationId xmlns:p14="http://schemas.microsoft.com/office/powerpoint/2010/main" val="18621611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AA94C-44A9-6E45-BB70-EDCC4D2812D7}" type="datetimeFigureOut">
              <a:rPr lang="en-US" smtClean="0"/>
              <a:t>14/04/2015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4135-345E-F94D-AA73-258D65B74809}" type="slidenum">
              <a:rPr lang="en-US" smtClean="0"/>
              <a:t>‹#›</a:t>
            </a:fld>
            <a:endParaRPr lang="en-US"/>
          </a:p>
        </p:txBody>
      </p:sp>
    </p:spTree>
    <p:extLst>
      <p:ext uri="{BB962C8B-B14F-4D97-AF65-F5344CB8AC3E}">
        <p14:creationId xmlns:p14="http://schemas.microsoft.com/office/powerpoint/2010/main" val="2474604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research4action.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package" Target="../embeddings/Microsoft_Word_Document1.docx"/><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package" Target="../embeddings/Microsoft_Word_Document2.docx"/><Relationship Id="rId5"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package" Target="../embeddings/Microsoft_Word_Document3.docx"/><Relationship Id="rId5" Type="http://schemas.openxmlformats.org/officeDocument/2006/relationships/image" Target="../media/image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9498"/>
            <a:ext cx="7772400" cy="2522685"/>
          </a:xfrm>
        </p:spPr>
        <p:txBody>
          <a:bodyPr>
            <a:normAutofit/>
          </a:bodyPr>
          <a:lstStyle/>
          <a:p>
            <a:r>
              <a:rPr lang="en-US" dirty="0" smtClean="0"/>
              <a:t>Local Power Networks –</a:t>
            </a:r>
            <a:br>
              <a:rPr lang="en-US" dirty="0" smtClean="0"/>
            </a:br>
            <a:r>
              <a:rPr lang="en-US" dirty="0" smtClean="0"/>
              <a:t>Linkage between Politics and Crime</a:t>
            </a:r>
            <a:endParaRPr lang="en-US" sz="4000" i="1" dirty="0"/>
          </a:p>
        </p:txBody>
      </p:sp>
      <p:sp>
        <p:nvSpPr>
          <p:cNvPr id="3" name="Subtitle 2"/>
          <p:cNvSpPr>
            <a:spLocks noGrp="1"/>
          </p:cNvSpPr>
          <p:nvPr>
            <p:ph type="subTitle" idx="1"/>
          </p:nvPr>
        </p:nvSpPr>
        <p:spPr>
          <a:xfrm>
            <a:off x="1371600" y="4258234"/>
            <a:ext cx="6400800" cy="2004377"/>
          </a:xfrm>
        </p:spPr>
        <p:txBody>
          <a:bodyPr>
            <a:noAutofit/>
          </a:bodyPr>
          <a:lstStyle/>
          <a:p>
            <a:r>
              <a:rPr lang="en-US" sz="2400" dirty="0" smtClean="0"/>
              <a:t>Manzoor Hasan, Barrister-at-Law</a:t>
            </a:r>
          </a:p>
          <a:p>
            <a:r>
              <a:rPr lang="en-US" sz="2400" dirty="0" smtClean="0"/>
              <a:t>Chair, UNCAC Coalition</a:t>
            </a:r>
          </a:p>
          <a:p>
            <a:r>
              <a:rPr lang="en-US" sz="2400" dirty="0" smtClean="0"/>
              <a:t>Executive Director, South Asian Institute of Advanced Legal &amp; Human Right Studies</a:t>
            </a:r>
            <a:endParaRPr lang="en-US" sz="2400" dirty="0"/>
          </a:p>
        </p:txBody>
      </p:sp>
    </p:spTree>
    <p:extLst>
      <p:ext uri="{BB962C8B-B14F-4D97-AF65-F5344CB8AC3E}">
        <p14:creationId xmlns:p14="http://schemas.microsoft.com/office/powerpoint/2010/main" val="34387114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Conclusions - 1</a:t>
            </a:r>
            <a:endParaRPr lang="en-US" dirty="0"/>
          </a:p>
        </p:txBody>
      </p:sp>
      <p:sp>
        <p:nvSpPr>
          <p:cNvPr id="3" name="Content Placeholder 2"/>
          <p:cNvSpPr>
            <a:spLocks noGrp="1"/>
          </p:cNvSpPr>
          <p:nvPr>
            <p:ph idx="1"/>
          </p:nvPr>
        </p:nvSpPr>
        <p:spPr/>
        <p:txBody>
          <a:bodyPr>
            <a:normAutofit/>
          </a:bodyPr>
          <a:lstStyle/>
          <a:p>
            <a:r>
              <a:rPr lang="en-US" dirty="0" err="1"/>
              <a:t>M</a:t>
            </a:r>
            <a:r>
              <a:rPr lang="en-US" dirty="0" err="1" smtClean="0"/>
              <a:t>astaans</a:t>
            </a:r>
            <a:r>
              <a:rPr lang="en-US" dirty="0" smtClean="0"/>
              <a:t> </a:t>
            </a:r>
            <a:r>
              <a:rPr lang="en-US" dirty="0"/>
              <a:t>play a major </a:t>
            </a:r>
            <a:r>
              <a:rPr lang="en-US" dirty="0" smtClean="0"/>
              <a:t>role </a:t>
            </a:r>
          </a:p>
          <a:p>
            <a:r>
              <a:rPr lang="en-US" dirty="0"/>
              <a:t>F</a:t>
            </a:r>
            <a:r>
              <a:rPr lang="en-US" dirty="0" smtClean="0"/>
              <a:t>ocuses </a:t>
            </a:r>
            <a:r>
              <a:rPr lang="en-US" dirty="0"/>
              <a:t>on two areas: crimes for profit </a:t>
            </a:r>
            <a:r>
              <a:rPr lang="en-US" dirty="0" smtClean="0"/>
              <a:t>&amp; electoral violence </a:t>
            </a:r>
          </a:p>
          <a:p>
            <a:r>
              <a:rPr lang="en-US" dirty="0" smtClean="0"/>
              <a:t>Crimes for profit - land </a:t>
            </a:r>
            <a:r>
              <a:rPr lang="en-US" dirty="0"/>
              <a:t>grabbing, drug dealing and </a:t>
            </a:r>
            <a:r>
              <a:rPr lang="en-US" dirty="0" smtClean="0"/>
              <a:t>extortion - three </a:t>
            </a:r>
            <a:r>
              <a:rPr lang="en-US" dirty="0"/>
              <a:t>most common and profitable crimes for profit at the local level in our study </a:t>
            </a:r>
            <a:r>
              <a:rPr lang="en-US" dirty="0" smtClean="0"/>
              <a:t>areas</a:t>
            </a:r>
            <a:endParaRPr lang="en-GB" dirty="0"/>
          </a:p>
          <a:p>
            <a:pPr marL="0" indent="0">
              <a:buNone/>
            </a:pPr>
            <a:endParaRPr lang="en-GB" dirty="0"/>
          </a:p>
          <a:p>
            <a:endParaRPr lang="en-US" dirty="0"/>
          </a:p>
        </p:txBody>
      </p:sp>
    </p:spTree>
    <p:extLst>
      <p:ext uri="{BB962C8B-B14F-4D97-AF65-F5344CB8AC3E}">
        <p14:creationId xmlns:p14="http://schemas.microsoft.com/office/powerpoint/2010/main" val="3890976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Conclusions - 2</a:t>
            </a:r>
            <a:endParaRPr lang="en-US" dirty="0"/>
          </a:p>
        </p:txBody>
      </p:sp>
      <p:sp>
        <p:nvSpPr>
          <p:cNvPr id="3" name="Content Placeholder 2"/>
          <p:cNvSpPr>
            <a:spLocks noGrp="1"/>
          </p:cNvSpPr>
          <p:nvPr>
            <p:ph idx="1"/>
          </p:nvPr>
        </p:nvSpPr>
        <p:spPr/>
        <p:txBody>
          <a:bodyPr>
            <a:normAutofit/>
          </a:bodyPr>
          <a:lstStyle/>
          <a:p>
            <a:r>
              <a:rPr lang="en-US" dirty="0" smtClean="0"/>
              <a:t>Some </a:t>
            </a:r>
            <a:r>
              <a:rPr lang="en-US" dirty="0"/>
              <a:t>notable variation across </a:t>
            </a:r>
            <a:r>
              <a:rPr lang="en-US" dirty="0" smtClean="0"/>
              <a:t>cases</a:t>
            </a:r>
          </a:p>
          <a:p>
            <a:r>
              <a:rPr lang="en-US" dirty="0" smtClean="0"/>
              <a:t>One </a:t>
            </a:r>
            <a:r>
              <a:rPr lang="en-US" dirty="0"/>
              <a:t>distinct area of variation is the level of </a:t>
            </a:r>
            <a:r>
              <a:rPr lang="en-US" dirty="0" err="1"/>
              <a:t>mastaan</a:t>
            </a:r>
            <a:r>
              <a:rPr lang="en-US" dirty="0"/>
              <a:t> power.  </a:t>
            </a:r>
            <a:r>
              <a:rPr lang="en-US" dirty="0" smtClean="0"/>
              <a:t>Varies from area to area</a:t>
            </a:r>
          </a:p>
          <a:p>
            <a:r>
              <a:rPr lang="en-US" dirty="0" smtClean="0"/>
              <a:t>Such </a:t>
            </a:r>
            <a:r>
              <a:rPr lang="en-US" dirty="0"/>
              <a:t>variation is not recognized in the literature on </a:t>
            </a:r>
            <a:r>
              <a:rPr lang="en-US" dirty="0" err="1"/>
              <a:t>mastaan</a:t>
            </a:r>
            <a:r>
              <a:rPr lang="en-US" dirty="0"/>
              <a:t>-ism in </a:t>
            </a:r>
            <a:r>
              <a:rPr lang="en-US" dirty="0" smtClean="0"/>
              <a:t>Bangladesh due </a:t>
            </a:r>
            <a:r>
              <a:rPr lang="en-US" dirty="0"/>
              <a:t>to the limited research at the local level on the </a:t>
            </a:r>
            <a:r>
              <a:rPr lang="en-US" dirty="0" smtClean="0"/>
              <a:t>topic</a:t>
            </a:r>
            <a:endParaRPr lang="en-US" dirty="0"/>
          </a:p>
        </p:txBody>
      </p:sp>
    </p:spTree>
    <p:extLst>
      <p:ext uri="{BB962C8B-B14F-4D97-AF65-F5344CB8AC3E}">
        <p14:creationId xmlns:p14="http://schemas.microsoft.com/office/powerpoint/2010/main" val="338348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Conclusions - 3</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sz="3400" dirty="0" smtClean="0"/>
              <a:t>In relatively </a:t>
            </a:r>
            <a:r>
              <a:rPr lang="en-US" sz="3400" dirty="0"/>
              <a:t>small </a:t>
            </a:r>
            <a:r>
              <a:rPr lang="en-US" sz="3400" dirty="0" smtClean="0"/>
              <a:t>number</a:t>
            </a:r>
            <a:r>
              <a:rPr lang="en-US" sz="3400" dirty="0" smtClean="0"/>
              <a:t> </a:t>
            </a:r>
            <a:r>
              <a:rPr lang="en-US" sz="3400" dirty="0"/>
              <a:t>of </a:t>
            </a:r>
            <a:r>
              <a:rPr lang="en-US" sz="3400" dirty="0" smtClean="0"/>
              <a:t>constituencies </a:t>
            </a:r>
            <a:r>
              <a:rPr lang="en-US" sz="3400" dirty="0"/>
              <a:t>wealth of MPs has increased dramatically, </a:t>
            </a:r>
            <a:r>
              <a:rPr lang="en-US" sz="3400" dirty="0" smtClean="0"/>
              <a:t>in others little increase  </a:t>
            </a:r>
          </a:p>
          <a:p>
            <a:r>
              <a:rPr lang="en-US" sz="3400" dirty="0" err="1" smtClean="0"/>
              <a:t>Mastaan</a:t>
            </a:r>
            <a:r>
              <a:rPr lang="en-US" sz="3400" dirty="0" smtClean="0"/>
              <a:t> </a:t>
            </a:r>
            <a:r>
              <a:rPr lang="en-US" sz="3400" dirty="0"/>
              <a:t>power is </a:t>
            </a:r>
            <a:r>
              <a:rPr lang="en-US" sz="3400" dirty="0" smtClean="0"/>
              <a:t>greatest where economic </a:t>
            </a:r>
            <a:r>
              <a:rPr lang="en-US" sz="3400" dirty="0"/>
              <a:t>opportunities are </a:t>
            </a:r>
            <a:r>
              <a:rPr lang="en-US" sz="3400" dirty="0" smtClean="0"/>
              <a:t>unique with </a:t>
            </a:r>
            <a:r>
              <a:rPr lang="en-US" sz="3400" dirty="0"/>
              <a:t>local actors using </a:t>
            </a:r>
            <a:r>
              <a:rPr lang="en-US" sz="3400" dirty="0" err="1"/>
              <a:t>mastaan</a:t>
            </a:r>
            <a:r>
              <a:rPr lang="en-US" sz="3400" dirty="0"/>
              <a:t> power in order to exploit those </a:t>
            </a:r>
            <a:r>
              <a:rPr lang="en-US" sz="3400" dirty="0" smtClean="0"/>
              <a:t>opportunities</a:t>
            </a:r>
            <a:r>
              <a:rPr lang="en-GB" sz="3400" dirty="0" smtClean="0"/>
              <a:t> </a:t>
            </a:r>
            <a:endParaRPr lang="en-GB" sz="3400" dirty="0"/>
          </a:p>
          <a:p>
            <a:pPr marL="0" indent="0">
              <a:buNone/>
            </a:pPr>
            <a:endParaRPr lang="en-GB" dirty="0"/>
          </a:p>
          <a:p>
            <a:endParaRPr lang="en-US" dirty="0"/>
          </a:p>
        </p:txBody>
      </p:sp>
    </p:spTree>
    <p:extLst>
      <p:ext uri="{BB962C8B-B14F-4D97-AF65-F5344CB8AC3E}">
        <p14:creationId xmlns:p14="http://schemas.microsoft.com/office/powerpoint/2010/main" val="89447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Conclusions - 4</a:t>
            </a:r>
            <a:endParaRPr lang="en-US" dirty="0"/>
          </a:p>
        </p:txBody>
      </p:sp>
      <p:sp>
        <p:nvSpPr>
          <p:cNvPr id="3" name="Content Placeholder 2"/>
          <p:cNvSpPr>
            <a:spLocks noGrp="1"/>
          </p:cNvSpPr>
          <p:nvPr>
            <p:ph idx="1"/>
          </p:nvPr>
        </p:nvSpPr>
        <p:spPr/>
        <p:txBody>
          <a:bodyPr>
            <a:normAutofit fontScale="85000" lnSpcReduction="10000"/>
          </a:bodyPr>
          <a:lstStyle/>
          <a:p>
            <a:r>
              <a:rPr lang="en-US" dirty="0"/>
              <a:t>U</a:t>
            </a:r>
            <a:r>
              <a:rPr lang="en-US" dirty="0" smtClean="0"/>
              <a:t>se </a:t>
            </a:r>
            <a:r>
              <a:rPr lang="en-US" dirty="0"/>
              <a:t>of </a:t>
            </a:r>
            <a:r>
              <a:rPr lang="en-US" dirty="0" err="1"/>
              <a:t>mastaan</a:t>
            </a:r>
            <a:r>
              <a:rPr lang="en-US" dirty="0"/>
              <a:t> power is correlated </a:t>
            </a:r>
            <a:r>
              <a:rPr lang="en-US" dirty="0" smtClean="0"/>
              <a:t>with extensive </a:t>
            </a:r>
            <a:r>
              <a:rPr lang="en-US" dirty="0"/>
              <a:t>use of violence in local </a:t>
            </a:r>
            <a:r>
              <a:rPr lang="en-US" dirty="0" smtClean="0"/>
              <a:t>politics, </a:t>
            </a:r>
            <a:r>
              <a:rPr lang="en-US" dirty="0"/>
              <a:t>such </a:t>
            </a:r>
            <a:r>
              <a:rPr lang="en-US" dirty="0" smtClean="0"/>
              <a:t>as, </a:t>
            </a:r>
            <a:r>
              <a:rPr lang="en-US" dirty="0"/>
              <a:t>murder and mass </a:t>
            </a:r>
            <a:r>
              <a:rPr lang="en-US" dirty="0" smtClean="0"/>
              <a:t>beatings </a:t>
            </a:r>
          </a:p>
          <a:p>
            <a:r>
              <a:rPr lang="en-US" dirty="0" smtClean="0"/>
              <a:t>In </a:t>
            </a:r>
            <a:r>
              <a:rPr lang="en-US" dirty="0"/>
              <a:t>some instances, the same local actors </a:t>
            </a:r>
            <a:r>
              <a:rPr lang="en-US" dirty="0" smtClean="0"/>
              <a:t>involved </a:t>
            </a:r>
            <a:r>
              <a:rPr lang="en-US" dirty="0"/>
              <a:t>in both </a:t>
            </a:r>
            <a:r>
              <a:rPr lang="en-US" dirty="0" smtClean="0"/>
              <a:t>areas - economic </a:t>
            </a:r>
            <a:r>
              <a:rPr lang="en-US" dirty="0"/>
              <a:t>and political; these actors tended to be local </a:t>
            </a:r>
            <a:r>
              <a:rPr lang="en-US" dirty="0" smtClean="0"/>
              <a:t>politicians </a:t>
            </a:r>
          </a:p>
          <a:p>
            <a:r>
              <a:rPr lang="en-US" dirty="0" smtClean="0"/>
              <a:t>Due to secretive </a:t>
            </a:r>
            <a:r>
              <a:rPr lang="en-US" dirty="0"/>
              <a:t>nature of </a:t>
            </a:r>
            <a:r>
              <a:rPr lang="en-US" dirty="0" smtClean="0"/>
              <a:t>such activities</a:t>
            </a:r>
            <a:r>
              <a:rPr lang="en-US" dirty="0"/>
              <a:t>, </a:t>
            </a:r>
            <a:r>
              <a:rPr lang="en-US" dirty="0" smtClean="0"/>
              <a:t>difficult </a:t>
            </a:r>
            <a:r>
              <a:rPr lang="en-US" dirty="0"/>
              <a:t>to establish the precise involvement of higher-level </a:t>
            </a:r>
            <a:r>
              <a:rPr lang="en-US" dirty="0" smtClean="0"/>
              <a:t>politicians </a:t>
            </a:r>
          </a:p>
          <a:p>
            <a:r>
              <a:rPr lang="en-US" dirty="0" smtClean="0"/>
              <a:t>Local informants insisted </a:t>
            </a:r>
            <a:r>
              <a:rPr lang="en-US" dirty="0"/>
              <a:t>that </a:t>
            </a:r>
            <a:r>
              <a:rPr lang="en-US" dirty="0" smtClean="0"/>
              <a:t>higher-level politicians  were </a:t>
            </a:r>
            <a:r>
              <a:rPr lang="en-US" dirty="0"/>
              <a:t>involved </a:t>
            </a:r>
            <a:r>
              <a:rPr lang="en-US" dirty="0" smtClean="0"/>
              <a:t>&amp; even </a:t>
            </a:r>
            <a:r>
              <a:rPr lang="en-US" dirty="0"/>
              <a:t>directing many of these </a:t>
            </a:r>
            <a:r>
              <a:rPr lang="en-US" dirty="0" smtClean="0"/>
              <a:t>activities</a:t>
            </a:r>
            <a:endParaRPr lang="en-GB" dirty="0"/>
          </a:p>
          <a:p>
            <a:endParaRPr lang="en-US" dirty="0"/>
          </a:p>
        </p:txBody>
      </p:sp>
    </p:spTree>
    <p:extLst>
      <p:ext uri="{BB962C8B-B14F-4D97-AF65-F5344CB8AC3E}">
        <p14:creationId xmlns:p14="http://schemas.microsoft.com/office/powerpoint/2010/main" val="319518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Working Papers</a:t>
            </a:r>
            <a:endParaRPr lang="en-US" dirty="0"/>
          </a:p>
        </p:txBody>
      </p:sp>
      <p:sp>
        <p:nvSpPr>
          <p:cNvPr id="3" name="Content Placeholder 2"/>
          <p:cNvSpPr>
            <a:spLocks noGrp="1"/>
          </p:cNvSpPr>
          <p:nvPr>
            <p:ph idx="1"/>
          </p:nvPr>
        </p:nvSpPr>
        <p:spPr/>
        <p:txBody>
          <a:bodyPr>
            <a:normAutofit lnSpcReduction="10000"/>
          </a:bodyPr>
          <a:lstStyle/>
          <a:p>
            <a:r>
              <a:rPr lang="en-US" dirty="0" smtClean="0"/>
              <a:t>Politicians, </a:t>
            </a:r>
            <a:r>
              <a:rPr lang="en-US" dirty="0" err="1" smtClean="0"/>
              <a:t>Mastaans</a:t>
            </a:r>
            <a:r>
              <a:rPr lang="en-US" dirty="0" smtClean="0"/>
              <a:t> and Government: A Survey of Journalists on Local Power Structures</a:t>
            </a:r>
          </a:p>
          <a:p>
            <a:r>
              <a:rPr lang="en-US" dirty="0" smtClean="0"/>
              <a:t>The Nexus of </a:t>
            </a:r>
            <a:r>
              <a:rPr lang="en-US" dirty="0" err="1" smtClean="0"/>
              <a:t>Mastaans</a:t>
            </a:r>
            <a:r>
              <a:rPr lang="en-US" dirty="0" smtClean="0"/>
              <a:t> and Politicians in Land Grabbing and Political Violence: Two Case Studies on Local Power Structures</a:t>
            </a:r>
          </a:p>
          <a:p>
            <a:r>
              <a:rPr lang="en-US" dirty="0" smtClean="0"/>
              <a:t>An Analysis of Bangladeshi Member of Parliament Asset Declaration Forms of 2008 and 2013</a:t>
            </a:r>
            <a:endParaRPr lang="en-US" dirty="0"/>
          </a:p>
        </p:txBody>
      </p:sp>
    </p:spTree>
    <p:extLst>
      <p:ext uri="{BB962C8B-B14F-4D97-AF65-F5344CB8AC3E}">
        <p14:creationId xmlns:p14="http://schemas.microsoft.com/office/powerpoint/2010/main" val="342980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986"/>
            <a:ext cx="8229600" cy="1217240"/>
          </a:xfrm>
        </p:spPr>
        <p:txBody>
          <a:bodyPr>
            <a:normAutofit fontScale="90000"/>
          </a:bodyPr>
          <a:lstStyle/>
          <a:p>
            <a:pPr marL="0" indent="0"/>
            <a:r>
              <a:rPr lang="en-US" b="1" dirty="0" smtClean="0"/>
              <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u="sng" dirty="0" smtClean="0">
                <a:hlinkClick r:id="rId3"/>
              </a:rPr>
              <a:t>http</a:t>
            </a:r>
            <a:r>
              <a:rPr lang="en-US" u="sng" dirty="0">
                <a:hlinkClick r:id="rId3"/>
              </a:rPr>
              <a:t>://research4action.com/</a:t>
            </a:r>
            <a:r>
              <a:rPr lang="en-US" u="sng" dirty="0"/>
              <a:t/>
            </a:r>
            <a:br>
              <a:rPr lang="en-US" u="sng" dirty="0"/>
            </a:br>
            <a:r>
              <a:rPr lang="en-US" u="sng" dirty="0"/>
              <a:t/>
            </a:r>
            <a:br>
              <a:rPr lang="en-US" u="sng" dirty="0"/>
            </a:br>
            <a:r>
              <a:rPr lang="en-US" b="1" dirty="0" smtClean="0"/>
              <a:t>Thank </a:t>
            </a:r>
            <a:r>
              <a:rPr lang="en-US" b="1" dirty="0"/>
              <a:t>You</a:t>
            </a:r>
            <a:r>
              <a:rPr lang="en-US" dirty="0"/>
              <a:t/>
            </a:r>
            <a:br>
              <a:rPr lang="en-US" dirty="0"/>
            </a:br>
            <a:r>
              <a:rPr lang="en-US" dirty="0" smtClean="0"/>
              <a:t/>
            </a:r>
            <a:br>
              <a:rPr lang="en-US" dirty="0" smtClean="0"/>
            </a:br>
            <a:r>
              <a:rPr lang="en-US" sz="3100" u="sng" dirty="0" smtClean="0"/>
              <a:t>Fellow Researchers</a:t>
            </a:r>
            <a:r>
              <a:rPr lang="en-US" sz="3100" dirty="0"/>
              <a:t/>
            </a:r>
            <a:br>
              <a:rPr lang="en-US" sz="3100" dirty="0"/>
            </a:br>
            <a:r>
              <a:rPr lang="en-US" sz="3100" dirty="0" smtClean="0"/>
              <a:t>Dr. Jonathan Rose</a:t>
            </a:r>
            <a:br>
              <a:rPr lang="en-US" sz="3100" dirty="0" smtClean="0"/>
            </a:br>
            <a:r>
              <a:rPr lang="en-US" sz="3100" dirty="0" smtClean="0"/>
              <a:t> &amp;</a:t>
            </a:r>
            <a:br>
              <a:rPr lang="en-US" sz="3100" dirty="0" smtClean="0"/>
            </a:br>
            <a:r>
              <a:rPr lang="en-US" sz="3100" dirty="0" smtClean="0"/>
              <a:t>Sultan Mohammed </a:t>
            </a:r>
            <a:r>
              <a:rPr lang="en-US" sz="3100" dirty="0" err="1" smtClean="0"/>
              <a:t>Zakaria</a:t>
            </a:r>
            <a:r>
              <a:rPr lang="en-US" sz="3100" dirty="0" smtClean="0"/>
              <a:t> </a:t>
            </a:r>
            <a:br>
              <a:rPr lang="en-US" sz="3100" dirty="0" smtClean="0"/>
            </a:br>
            <a:r>
              <a:rPr lang="en-US" sz="3100" dirty="0" smtClean="0"/>
              <a:t> </a:t>
            </a:r>
            <a:endParaRPr lang="en-US" sz="3100" dirty="0"/>
          </a:p>
        </p:txBody>
      </p:sp>
    </p:spTree>
    <p:extLst>
      <p:ext uri="{BB962C8B-B14F-4D97-AF65-F5344CB8AC3E}">
        <p14:creationId xmlns:p14="http://schemas.microsoft.com/office/powerpoint/2010/main" val="4783737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New Year</a:t>
            </a:r>
            <a:endParaRPr lang="en-US" dirty="0"/>
          </a:p>
        </p:txBody>
      </p:sp>
      <p:pic>
        <p:nvPicPr>
          <p:cNvPr id="4" name="Content Placeholder 3"/>
          <p:cNvPicPr>
            <a:picLocks noGrp="1" noChangeAspect="1"/>
          </p:cNvPicPr>
          <p:nvPr>
            <p:ph idx="1"/>
          </p:nvPr>
        </p:nvPicPr>
        <p:blipFill>
          <a:blip r:embed="rId3"/>
          <a:srcRect l="5521" r="5521"/>
          <a:stretch>
            <a:fillRect/>
          </a:stretch>
        </p:blipFill>
        <p:spPr/>
      </p:pic>
    </p:spTree>
    <p:extLst>
      <p:ext uri="{BB962C8B-B14F-4D97-AF65-F5344CB8AC3E}">
        <p14:creationId xmlns:p14="http://schemas.microsoft.com/office/powerpoint/2010/main" val="418714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Rana</a:t>
            </a:r>
            <a:r>
              <a:rPr lang="en-US" dirty="0" smtClean="0"/>
              <a:t> Tragedy</a:t>
            </a:r>
            <a:endParaRPr lang="en-US" dirty="0"/>
          </a:p>
        </p:txBody>
      </p:sp>
      <p:sp>
        <p:nvSpPr>
          <p:cNvPr id="3" name="Content Placeholder 2"/>
          <p:cNvSpPr>
            <a:spLocks noGrp="1"/>
          </p:cNvSpPr>
          <p:nvPr>
            <p:ph idx="1"/>
          </p:nvPr>
        </p:nvSpPr>
        <p:spPr>
          <a:xfrm>
            <a:off x="457200" y="1199600"/>
            <a:ext cx="8229600" cy="4926564"/>
          </a:xfrm>
        </p:spPr>
        <p:txBody>
          <a:bodyPr>
            <a:noAutofit/>
          </a:bodyPr>
          <a:lstStyle/>
          <a:p>
            <a:r>
              <a:rPr lang="en-US" sz="2800" dirty="0" smtClean="0"/>
              <a:t>April </a:t>
            </a:r>
            <a:r>
              <a:rPr lang="en-US" sz="2800" dirty="0"/>
              <a:t>24, </a:t>
            </a:r>
            <a:r>
              <a:rPr lang="en-US" sz="2800" dirty="0" smtClean="0"/>
              <a:t>2013 -  </a:t>
            </a:r>
            <a:r>
              <a:rPr lang="en-US" sz="2800" dirty="0" err="1" smtClean="0"/>
              <a:t>Rana</a:t>
            </a:r>
            <a:r>
              <a:rPr lang="en-US" sz="2800" dirty="0" smtClean="0"/>
              <a:t> </a:t>
            </a:r>
            <a:r>
              <a:rPr lang="en-US" sz="2800" dirty="0"/>
              <a:t>Plaza </a:t>
            </a:r>
            <a:r>
              <a:rPr lang="en-US" sz="2800" dirty="0" smtClean="0"/>
              <a:t>collapsed</a:t>
            </a:r>
          </a:p>
          <a:p>
            <a:r>
              <a:rPr lang="en-US" sz="2800" dirty="0" smtClean="0"/>
              <a:t>Trapping 1000s of </a:t>
            </a:r>
            <a:r>
              <a:rPr lang="en-US" sz="2800" dirty="0"/>
              <a:t>workers </a:t>
            </a:r>
            <a:r>
              <a:rPr lang="en-US" sz="2800" dirty="0" smtClean="0"/>
              <a:t>- over </a:t>
            </a:r>
            <a:r>
              <a:rPr lang="en-US" sz="2800" dirty="0"/>
              <a:t>1,100 people </a:t>
            </a:r>
            <a:r>
              <a:rPr lang="en-US" sz="2800" dirty="0" smtClean="0"/>
              <a:t>died  </a:t>
            </a:r>
          </a:p>
          <a:p>
            <a:r>
              <a:rPr lang="en-US" sz="2800" dirty="0"/>
              <a:t>O</a:t>
            </a:r>
            <a:r>
              <a:rPr lang="en-US" sz="2800" dirty="0" smtClean="0"/>
              <a:t>wner </a:t>
            </a:r>
            <a:r>
              <a:rPr lang="en-US" sz="2800" dirty="0"/>
              <a:t>of the building, </a:t>
            </a:r>
            <a:r>
              <a:rPr lang="en-US" sz="2800" dirty="0" err="1"/>
              <a:t>Sohel</a:t>
            </a:r>
            <a:r>
              <a:rPr lang="en-US" sz="2800" dirty="0"/>
              <a:t> </a:t>
            </a:r>
            <a:r>
              <a:rPr lang="en-US" sz="2800" dirty="0" err="1"/>
              <a:t>Rana</a:t>
            </a:r>
            <a:r>
              <a:rPr lang="en-US" sz="2800" dirty="0"/>
              <a:t>, </a:t>
            </a:r>
            <a:r>
              <a:rPr lang="en-US" sz="2800" dirty="0" smtClean="0"/>
              <a:t>a main culprit</a:t>
            </a:r>
          </a:p>
          <a:p>
            <a:r>
              <a:rPr lang="en-US" sz="2800" dirty="0"/>
              <a:t>S</a:t>
            </a:r>
            <a:r>
              <a:rPr lang="en-US" sz="2800" dirty="0" smtClean="0"/>
              <a:t>treet</a:t>
            </a:r>
            <a:r>
              <a:rPr lang="en-US" sz="2800" dirty="0"/>
              <a:t>-level political </a:t>
            </a:r>
            <a:r>
              <a:rPr lang="en-US" sz="2800" dirty="0" smtClean="0"/>
              <a:t>&amp; criminal figure </a:t>
            </a:r>
          </a:p>
          <a:p>
            <a:r>
              <a:rPr lang="en-US" sz="2800" dirty="0"/>
              <a:t>S</a:t>
            </a:r>
            <a:r>
              <a:rPr lang="en-US" sz="2800" dirty="0" smtClean="0"/>
              <a:t>hady </a:t>
            </a:r>
            <a:r>
              <a:rPr lang="en-US" sz="2800" dirty="0"/>
              <a:t>dealings in acquiring the land &amp;</a:t>
            </a:r>
            <a:r>
              <a:rPr lang="en-US" sz="2800" dirty="0" smtClean="0"/>
              <a:t> </a:t>
            </a:r>
            <a:r>
              <a:rPr lang="en-US" sz="2800" dirty="0"/>
              <a:t>construction </a:t>
            </a:r>
            <a:r>
              <a:rPr lang="en-US" sz="2800" dirty="0" smtClean="0"/>
              <a:t>rights &amp; </a:t>
            </a:r>
            <a:r>
              <a:rPr lang="en-US" sz="2800" dirty="0"/>
              <a:t>well known </a:t>
            </a:r>
            <a:r>
              <a:rPr lang="en-US" sz="2800" dirty="0" smtClean="0"/>
              <a:t>land </a:t>
            </a:r>
            <a:r>
              <a:rPr lang="en-US" sz="2800" dirty="0"/>
              <a:t>grabbing &amp;</a:t>
            </a:r>
            <a:r>
              <a:rPr lang="en-US" sz="2800" dirty="0" smtClean="0"/>
              <a:t> connection with politics  </a:t>
            </a:r>
          </a:p>
          <a:p>
            <a:r>
              <a:rPr lang="en-US" sz="2800" dirty="0"/>
              <a:t>C</a:t>
            </a:r>
            <a:r>
              <a:rPr lang="en-US" sz="2800" dirty="0" smtClean="0"/>
              <a:t>racks </a:t>
            </a:r>
            <a:r>
              <a:rPr lang="en-US" sz="2800" dirty="0"/>
              <a:t>emerging in support </a:t>
            </a:r>
            <a:r>
              <a:rPr lang="en-US" sz="2800" dirty="0" smtClean="0"/>
              <a:t>pillars </a:t>
            </a:r>
          </a:p>
          <a:p>
            <a:r>
              <a:rPr lang="en-US" sz="2800" dirty="0" smtClean="0"/>
              <a:t>1000s of </a:t>
            </a:r>
            <a:r>
              <a:rPr lang="en-US" sz="2800" dirty="0"/>
              <a:t>workers </a:t>
            </a:r>
            <a:r>
              <a:rPr lang="en-US" sz="2800" dirty="0" smtClean="0"/>
              <a:t>forced to enter the building, with </a:t>
            </a:r>
            <a:r>
              <a:rPr lang="en-US" sz="2800" dirty="0"/>
              <a:t>horrific </a:t>
            </a:r>
            <a:r>
              <a:rPr lang="en-US" sz="2800" dirty="0" smtClean="0"/>
              <a:t>consequences</a:t>
            </a:r>
            <a:endParaRPr lang="en-GB" sz="2800" dirty="0"/>
          </a:p>
        </p:txBody>
      </p:sp>
    </p:spTree>
    <p:extLst>
      <p:ext uri="{BB962C8B-B14F-4D97-AF65-F5344CB8AC3E}">
        <p14:creationId xmlns:p14="http://schemas.microsoft.com/office/powerpoint/2010/main" val="418452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Governance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Since 1991 Parliamentary form of government</a:t>
            </a:r>
          </a:p>
          <a:p>
            <a:r>
              <a:rPr lang="en-US" dirty="0" smtClean="0"/>
              <a:t>Despite Bangladesh’s impressive performance (economic &amp; social indicators)  </a:t>
            </a:r>
          </a:p>
          <a:p>
            <a:r>
              <a:rPr lang="en-US" dirty="0" smtClean="0"/>
              <a:t>Governance has been poor – corruption, weak rule of law, institutional weaknesses, politicization &amp; growing </a:t>
            </a:r>
            <a:r>
              <a:rPr lang="en-US" dirty="0" smtClean="0"/>
              <a:t>electoral violence/state impunity</a:t>
            </a:r>
            <a:endParaRPr lang="en-US" dirty="0" smtClean="0"/>
          </a:p>
          <a:p>
            <a:r>
              <a:rPr lang="en-US" dirty="0" smtClean="0"/>
              <a:t>‘Big Picture’ </a:t>
            </a:r>
            <a:r>
              <a:rPr lang="en-US" dirty="0"/>
              <a:t>p</a:t>
            </a:r>
            <a:r>
              <a:rPr lang="en-US" dirty="0" smtClean="0"/>
              <a:t>olitical economy analysis is inadequate – doesn’t give us the full story</a:t>
            </a:r>
          </a:p>
          <a:p>
            <a:r>
              <a:rPr lang="en-US" dirty="0"/>
              <a:t>N</a:t>
            </a:r>
            <a:r>
              <a:rPr lang="en-US" dirty="0" smtClean="0"/>
              <a:t>eed to undertake micro-level studies </a:t>
            </a:r>
          </a:p>
          <a:p>
            <a:endParaRPr lang="en-US" dirty="0"/>
          </a:p>
        </p:txBody>
      </p:sp>
    </p:spTree>
    <p:extLst>
      <p:ext uri="{BB962C8B-B14F-4D97-AF65-F5344CB8AC3E}">
        <p14:creationId xmlns:p14="http://schemas.microsoft.com/office/powerpoint/2010/main" val="15608760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Research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Understand local power structures</a:t>
            </a:r>
          </a:p>
          <a:p>
            <a:r>
              <a:rPr lang="en-US" dirty="0" smtClean="0"/>
              <a:t>Focus on </a:t>
            </a:r>
            <a:r>
              <a:rPr lang="en-US" i="1" dirty="0" err="1" smtClean="0"/>
              <a:t>mastaans</a:t>
            </a:r>
            <a:r>
              <a:rPr lang="en-US" i="1" dirty="0" smtClean="0"/>
              <a:t> (‘mafia’)</a:t>
            </a:r>
            <a:r>
              <a:rPr lang="en-US" dirty="0" smtClean="0"/>
              <a:t> – local power brokers</a:t>
            </a:r>
          </a:p>
          <a:p>
            <a:r>
              <a:rPr lang="en-US" dirty="0" smtClean="0"/>
              <a:t>Try to understand </a:t>
            </a:r>
            <a:r>
              <a:rPr lang="en-US" dirty="0" smtClean="0"/>
              <a:t>micro-level corruption</a:t>
            </a:r>
            <a:r>
              <a:rPr lang="en-US" dirty="0" smtClean="0"/>
              <a:t>, </a:t>
            </a:r>
            <a:r>
              <a:rPr lang="en-US" dirty="0" smtClean="0"/>
              <a:t>its network, electoral/political </a:t>
            </a:r>
            <a:r>
              <a:rPr lang="en-US" dirty="0" smtClean="0"/>
              <a:t>violence and distribution of benefits from economic growth using a variety of methods</a:t>
            </a:r>
          </a:p>
          <a:p>
            <a:r>
              <a:rPr lang="en-US" dirty="0" smtClean="0"/>
              <a:t>Research analyses a variety of data – </a:t>
            </a:r>
            <a:r>
              <a:rPr lang="en-US" dirty="0" smtClean="0"/>
              <a:t>secondary &amp; primary: perpetrators </a:t>
            </a:r>
            <a:r>
              <a:rPr lang="en-US" dirty="0" smtClean="0"/>
              <a:t>&amp; victims; process </a:t>
            </a:r>
            <a:r>
              <a:rPr lang="en-US" dirty="0" smtClean="0"/>
              <a:t>&amp; linkages </a:t>
            </a:r>
            <a:endParaRPr lang="en-US" dirty="0"/>
          </a:p>
        </p:txBody>
      </p:sp>
    </p:spTree>
    <p:extLst>
      <p:ext uri="{BB962C8B-B14F-4D97-AF65-F5344CB8AC3E}">
        <p14:creationId xmlns:p14="http://schemas.microsoft.com/office/powerpoint/2010/main" val="36594938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21542"/>
          </a:xfrm>
        </p:spPr>
        <p:txBody>
          <a:bodyPr>
            <a:normAutofit fontScale="90000"/>
          </a:bodyPr>
          <a:lstStyle/>
          <a:p>
            <a:r>
              <a:rPr lang="en-US" dirty="0" smtClean="0"/>
              <a:t>Politicians, </a:t>
            </a:r>
            <a:r>
              <a:rPr lang="en-US" dirty="0" err="1" smtClean="0"/>
              <a:t>Mastaans</a:t>
            </a:r>
            <a:r>
              <a:rPr lang="en-US" dirty="0" smtClean="0"/>
              <a:t> &amp; Governance: A Survey of Journalists on Local Power Structures</a:t>
            </a:r>
            <a:endParaRPr lang="en-US" dirty="0"/>
          </a:p>
        </p:txBody>
      </p:sp>
      <p:sp>
        <p:nvSpPr>
          <p:cNvPr id="3" name="Content Placeholder 2"/>
          <p:cNvSpPr>
            <a:spLocks noGrp="1"/>
          </p:cNvSpPr>
          <p:nvPr>
            <p:ph idx="1"/>
          </p:nvPr>
        </p:nvSpPr>
        <p:spPr>
          <a:xfrm>
            <a:off x="457200" y="2110842"/>
            <a:ext cx="8229600" cy="4015321"/>
          </a:xfrm>
        </p:spPr>
        <p:txBody>
          <a:bodyPr/>
          <a:lstStyle/>
          <a:p>
            <a:pPr marL="0" indent="0">
              <a:buNone/>
            </a:pPr>
            <a:r>
              <a:rPr lang="en-US" u="sng" dirty="0"/>
              <a:t>Research </a:t>
            </a:r>
            <a:r>
              <a:rPr lang="en-US" u="sng" dirty="0" smtClean="0"/>
              <a:t>Design</a:t>
            </a:r>
            <a:endParaRPr lang="en-US" u="sng" dirty="0"/>
          </a:p>
          <a:p>
            <a:r>
              <a:rPr lang="en-US" dirty="0" smtClean="0"/>
              <a:t>Survey of journalists</a:t>
            </a:r>
          </a:p>
          <a:p>
            <a:r>
              <a:rPr lang="en-US" dirty="0" smtClean="0"/>
              <a:t>7 </a:t>
            </a:r>
            <a:r>
              <a:rPr lang="en-US" dirty="0" smtClean="0"/>
              <a:t>constituencies (</a:t>
            </a:r>
            <a:r>
              <a:rPr lang="en-US" dirty="0" smtClean="0"/>
              <a:t>from</a:t>
            </a:r>
            <a:r>
              <a:rPr lang="en-US" dirty="0" smtClean="0"/>
              <a:t> 7 Divisions), randomly </a:t>
            </a:r>
            <a:r>
              <a:rPr lang="en-US" dirty="0" smtClean="0"/>
              <a:t>selected for each division of Bangladesh</a:t>
            </a:r>
          </a:p>
          <a:p>
            <a:r>
              <a:rPr lang="en-US" dirty="0" smtClean="0"/>
              <a:t>Variety of contexts: </a:t>
            </a:r>
            <a:r>
              <a:rPr lang="en-US" dirty="0" err="1" smtClean="0"/>
              <a:t>peri</a:t>
            </a:r>
            <a:r>
              <a:rPr lang="en-US" dirty="0" smtClean="0"/>
              <a:t>-urban, rural, border town, coastal</a:t>
            </a:r>
            <a:endParaRPr lang="en-US" dirty="0"/>
          </a:p>
        </p:txBody>
      </p:sp>
    </p:spTree>
    <p:extLst>
      <p:ext uri="{BB962C8B-B14F-4D97-AF65-F5344CB8AC3E}">
        <p14:creationId xmlns:p14="http://schemas.microsoft.com/office/powerpoint/2010/main" val="27695829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582706"/>
          </a:xfrm>
        </p:spPr>
        <p:txBody>
          <a:bodyPr>
            <a:noAutofit/>
          </a:bodyPr>
          <a:lstStyle/>
          <a:p>
            <a:r>
              <a:rPr lang="en-US" sz="3600" dirty="0" smtClean="0"/>
              <a:t>Top forms of economic crimes: </a:t>
            </a:r>
            <a:br>
              <a:rPr lang="en-US" sz="3600" dirty="0" smtClean="0"/>
            </a:br>
            <a:r>
              <a:rPr lang="en-US" sz="3600" dirty="0" smtClean="0"/>
              <a:t>land grabbing and drug dealing</a:t>
            </a:r>
            <a:endParaRPr lang="en-US" sz="3600" dirty="0"/>
          </a:p>
        </p:txBody>
      </p:sp>
      <p:graphicFrame>
        <p:nvGraphicFramePr>
          <p:cNvPr id="5" name="Object 4"/>
          <p:cNvGraphicFramePr>
            <a:graphicFrameLocks noChangeAspect="1"/>
          </p:cNvGraphicFramePr>
          <p:nvPr>
            <p:extLst>
              <p:ext uri="{D42A27DB-BD31-4B8C-83A1-F6EECF244321}">
                <p14:modId xmlns:p14="http://schemas.microsoft.com/office/powerpoint/2010/main" val="3660013722"/>
              </p:ext>
            </p:extLst>
          </p:nvPr>
        </p:nvGraphicFramePr>
        <p:xfrm>
          <a:off x="261022" y="1120589"/>
          <a:ext cx="8808273" cy="5841998"/>
        </p:xfrm>
        <a:graphic>
          <a:graphicData uri="http://schemas.openxmlformats.org/presentationml/2006/ole">
            <mc:AlternateContent xmlns:mc="http://schemas.openxmlformats.org/markup-compatibility/2006">
              <mc:Choice xmlns:v="urn:schemas-microsoft-com:vml" Requires="v">
                <p:oleObj spid="_x0000_s1062" name="Document" r:id="rId4" imgW="5626100" imgH="3987800" progId="Word.Document.12">
                  <p:embed/>
                </p:oleObj>
              </mc:Choice>
              <mc:Fallback>
                <p:oleObj name="Document" r:id="rId4" imgW="5626100" imgH="3987800" progId="Word.Document.12">
                  <p:embed/>
                  <p:pic>
                    <p:nvPicPr>
                      <p:cNvPr id="0" name=""/>
                      <p:cNvPicPr/>
                      <p:nvPr/>
                    </p:nvPicPr>
                    <p:blipFill>
                      <a:blip r:embed="rId5"/>
                      <a:stretch>
                        <a:fillRect/>
                      </a:stretch>
                    </p:blipFill>
                    <p:spPr>
                      <a:xfrm>
                        <a:off x="261022" y="1120589"/>
                        <a:ext cx="8808273" cy="5841998"/>
                      </a:xfrm>
                      <a:prstGeom prst="rect">
                        <a:avLst/>
                      </a:prstGeom>
                    </p:spPr>
                  </p:pic>
                </p:oleObj>
              </mc:Fallback>
            </mc:AlternateContent>
          </a:graphicData>
        </a:graphic>
      </p:graphicFrame>
    </p:spTree>
    <p:extLst>
      <p:ext uri="{BB962C8B-B14F-4D97-AF65-F5344CB8AC3E}">
        <p14:creationId xmlns:p14="http://schemas.microsoft.com/office/powerpoint/2010/main" val="42284948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51"/>
            <a:ext cx="8229600" cy="1143000"/>
          </a:xfrm>
        </p:spPr>
        <p:txBody>
          <a:bodyPr>
            <a:noAutofit/>
          </a:bodyPr>
          <a:lstStyle/>
          <a:p>
            <a:r>
              <a:rPr lang="en-US" sz="3200" dirty="0" smtClean="0"/>
              <a:t>Top individuals involved in land grabbing include politicians and </a:t>
            </a:r>
            <a:r>
              <a:rPr lang="en-US" sz="3200" dirty="0" err="1" smtClean="0"/>
              <a:t>mastaans</a:t>
            </a:r>
            <a:endParaRPr lang="en-US" sz="3200" dirty="0"/>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280236919"/>
              </p:ext>
            </p:extLst>
          </p:nvPr>
        </p:nvGraphicFramePr>
        <p:xfrm>
          <a:off x="307935" y="1315566"/>
          <a:ext cx="8573100" cy="5766547"/>
        </p:xfrm>
        <a:graphic>
          <a:graphicData uri="http://schemas.openxmlformats.org/presentationml/2006/ole">
            <mc:AlternateContent xmlns:mc="http://schemas.openxmlformats.org/markup-compatibility/2006">
              <mc:Choice xmlns:v="urn:schemas-microsoft-com:vml" Requires="v">
                <p:oleObj spid="_x0000_s2086" name="Document" r:id="rId4" imgW="5626100" imgH="3987800" progId="Word.Document.12">
                  <p:embed/>
                </p:oleObj>
              </mc:Choice>
              <mc:Fallback>
                <p:oleObj name="Document" r:id="rId4" imgW="5626100" imgH="3987800" progId="Word.Document.12">
                  <p:embed/>
                  <p:pic>
                    <p:nvPicPr>
                      <p:cNvPr id="0" name=""/>
                      <p:cNvPicPr/>
                      <p:nvPr/>
                    </p:nvPicPr>
                    <p:blipFill>
                      <a:blip r:embed="rId5"/>
                      <a:stretch>
                        <a:fillRect/>
                      </a:stretch>
                    </p:blipFill>
                    <p:spPr>
                      <a:xfrm>
                        <a:off x="307935" y="1315566"/>
                        <a:ext cx="8573100" cy="5766547"/>
                      </a:xfrm>
                      <a:prstGeom prst="rect">
                        <a:avLst/>
                      </a:prstGeom>
                    </p:spPr>
                  </p:pic>
                </p:oleObj>
              </mc:Fallback>
            </mc:AlternateContent>
          </a:graphicData>
        </a:graphic>
      </p:graphicFrame>
    </p:spTree>
    <p:extLst>
      <p:ext uri="{BB962C8B-B14F-4D97-AF65-F5344CB8AC3E}">
        <p14:creationId xmlns:p14="http://schemas.microsoft.com/office/powerpoint/2010/main" val="16031131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V</a:t>
            </a:r>
            <a:r>
              <a:rPr lang="en-US" sz="3600" dirty="0" smtClean="0"/>
              <a:t>ariation in the level of </a:t>
            </a:r>
            <a:r>
              <a:rPr lang="en-US" sz="3600" i="1" dirty="0" err="1" smtClean="0"/>
              <a:t>mastaan</a:t>
            </a:r>
            <a:r>
              <a:rPr lang="en-US" sz="3600" dirty="0" smtClean="0"/>
              <a:t> power, correlated with local economies</a:t>
            </a:r>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3880744097"/>
              </p:ext>
            </p:extLst>
          </p:nvPr>
        </p:nvGraphicFramePr>
        <p:xfrm>
          <a:off x="88285" y="2151530"/>
          <a:ext cx="9087910" cy="2584823"/>
        </p:xfrm>
        <a:graphic>
          <a:graphicData uri="http://schemas.openxmlformats.org/presentationml/2006/ole">
            <mc:AlternateContent xmlns:mc="http://schemas.openxmlformats.org/markup-compatibility/2006">
              <mc:Choice xmlns:v="urn:schemas-microsoft-com:vml" Requires="v">
                <p:oleObj spid="_x0000_s3109" name="Document" r:id="rId4" imgW="5626100" imgH="1600200" progId="Word.Document.12">
                  <p:embed/>
                </p:oleObj>
              </mc:Choice>
              <mc:Fallback>
                <p:oleObj name="Document" r:id="rId4" imgW="5626100" imgH="1600200" progId="Word.Document.12">
                  <p:embed/>
                  <p:pic>
                    <p:nvPicPr>
                      <p:cNvPr id="0" name=""/>
                      <p:cNvPicPr/>
                      <p:nvPr/>
                    </p:nvPicPr>
                    <p:blipFill>
                      <a:blip r:embed="rId5"/>
                      <a:stretch>
                        <a:fillRect/>
                      </a:stretch>
                    </p:blipFill>
                    <p:spPr>
                      <a:xfrm>
                        <a:off x="88285" y="2151530"/>
                        <a:ext cx="9087910" cy="2584823"/>
                      </a:xfrm>
                      <a:prstGeom prst="rect">
                        <a:avLst/>
                      </a:prstGeom>
                    </p:spPr>
                  </p:pic>
                </p:oleObj>
              </mc:Fallback>
            </mc:AlternateContent>
          </a:graphicData>
        </a:graphic>
      </p:graphicFrame>
    </p:spTree>
    <p:extLst>
      <p:ext uri="{BB962C8B-B14F-4D97-AF65-F5344CB8AC3E}">
        <p14:creationId xmlns:p14="http://schemas.microsoft.com/office/powerpoint/2010/main" val="9915040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13780</TotalTime>
  <Words>1941</Words>
  <Application>Microsoft Macintosh PowerPoint</Application>
  <PresentationFormat>On-screen Show (4:3)</PresentationFormat>
  <Paragraphs>92</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Document</vt:lpstr>
      <vt:lpstr>Local Power Networks – Linkage between Politics and Crime</vt:lpstr>
      <vt:lpstr>Happy New Year</vt:lpstr>
      <vt:lpstr>Rana Tragedy</vt:lpstr>
      <vt:lpstr>Politics and Governance</vt:lpstr>
      <vt:lpstr>Overview of Research</vt:lpstr>
      <vt:lpstr>Politicians, Mastaans &amp; Governance: A Survey of Journalists on Local Power Structures</vt:lpstr>
      <vt:lpstr>Top forms of economic crimes:  land grabbing and drug dealing</vt:lpstr>
      <vt:lpstr>Top individuals involved in land grabbing include politicians and mastaans</vt:lpstr>
      <vt:lpstr>Variation in the level of mastaan power, correlated with local economies</vt:lpstr>
      <vt:lpstr>Broad Conclusions - 1</vt:lpstr>
      <vt:lpstr>Broad Conclusions - 2</vt:lpstr>
      <vt:lpstr>Broad Conclusions - 3</vt:lpstr>
      <vt:lpstr>Broad Conclusions - 4</vt:lpstr>
      <vt:lpstr>3 Working Papers</vt:lpstr>
      <vt:lpstr>    http://research4action.com/  Thank You  Fellow Researchers Dr. Jonathan Rose  &amp; Sultan Mohammed Zakaria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 Politics of Bangladesh: The Inside Story of Local Power Brokers</dc:title>
  <dc:creator>Jonathan Rose</dc:creator>
  <cp:lastModifiedBy>Manzoor Hasan</cp:lastModifiedBy>
  <cp:revision>36</cp:revision>
  <dcterms:created xsi:type="dcterms:W3CDTF">2014-09-25T09:45:51Z</dcterms:created>
  <dcterms:modified xsi:type="dcterms:W3CDTF">2015-04-14T07:22:02Z</dcterms:modified>
</cp:coreProperties>
</file>