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58" r:id="rId3"/>
    <p:sldId id="259" r:id="rId4"/>
    <p:sldId id="260" r:id="rId5"/>
    <p:sldId id="261" r:id="rId6"/>
    <p:sldId id="266" r:id="rId7"/>
    <p:sldId id="262" r:id="rId8"/>
    <p:sldId id="265" r:id="rId9"/>
    <p:sldId id="264" r:id="rId10"/>
    <p:sldId id="263"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e Shelley" initials="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ADE03B-1100-0541-94D7-CD813ECC179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DE03B-1100-0541-94D7-CD813ECC179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DE03B-1100-0541-94D7-CD813ECC179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DE03B-1100-0541-94D7-CD813ECC179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DE03B-1100-0541-94D7-CD813ECC179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ADE03B-1100-0541-94D7-CD813ECC179D}"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ADE03B-1100-0541-94D7-CD813ECC179D}" type="datetimeFigureOut">
              <a:rPr lang="en-US" smtClean="0"/>
              <a:t>4/13/2015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ADE03B-1100-0541-94D7-CD813ECC179D}" type="datetimeFigureOut">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DE03B-1100-0541-94D7-CD813ECC179D}" type="datetimeFigureOut">
              <a:rPr lang="en-US" smtClean="0"/>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DE03B-1100-0541-94D7-CD813ECC179D}"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DE03B-1100-0541-94D7-CD813ECC179D}"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D00BE-230D-3B47-A844-A99EC865D7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DE03B-1100-0541-94D7-CD813ECC179D}" type="datetimeFigureOut">
              <a:rPr lang="en-US" smtClean="0"/>
              <a:t>4/13/2015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D00BE-230D-3B47-A844-A99EC865D7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sharon/Desktop/STATT/Powerpoint%20Templates/PPT%20Cover%20Background.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PT Cover Background.jpg" descr="/users/sharon/Desktop/STATT/Powerpoint Templates/PPT Cover Background.jpg"/>
          <p:cNvPicPr>
            <a:picLocks noChangeAspect="1"/>
          </p:cNvPicPr>
          <p:nvPr/>
        </p:nvPicPr>
        <p:blipFill>
          <a:blip r:embed="rId2" r:link="rId3"/>
          <a:stretch>
            <a:fillRect/>
          </a:stretch>
        </p:blipFill>
        <p:spPr>
          <a:xfrm>
            <a:off x="0" y="0"/>
            <a:ext cx="9144000" cy="6858000"/>
          </a:xfrm>
          <a:prstGeom prst="rect">
            <a:avLst/>
          </a:prstGeom>
        </p:spPr>
      </p:pic>
      <p:sp>
        <p:nvSpPr>
          <p:cNvPr id="8" name="TextBox 7"/>
          <p:cNvSpPr txBox="1"/>
          <p:nvPr/>
        </p:nvSpPr>
        <p:spPr>
          <a:xfrm>
            <a:off x="1028700" y="2373915"/>
            <a:ext cx="7810500" cy="1538883"/>
          </a:xfrm>
          <a:prstGeom prst="rect">
            <a:avLst/>
          </a:prstGeom>
          <a:noFill/>
        </p:spPr>
        <p:txBody>
          <a:bodyPr wrap="square" rtlCol="0">
            <a:spAutoFit/>
          </a:bodyPr>
          <a:lstStyle/>
          <a:p>
            <a:r>
              <a:rPr lang="en-US" sz="3200" b="1" dirty="0" smtClean="0">
                <a:solidFill>
                  <a:schemeClr val="bg1"/>
                </a:solidFill>
                <a:latin typeface="Courier"/>
                <a:cs typeface="Courier"/>
              </a:rPr>
              <a:t>DIRTY ENTANGLEMENTS </a:t>
            </a:r>
            <a:endParaRPr lang="en-US" sz="3200" b="1" dirty="0" smtClean="0">
              <a:solidFill>
                <a:schemeClr val="bg1"/>
              </a:solidFill>
              <a:latin typeface="Courier"/>
              <a:cs typeface="Courier"/>
            </a:endParaRPr>
          </a:p>
          <a:p>
            <a:endParaRPr lang="en-US" sz="1400" b="1" dirty="0" smtClean="0">
              <a:solidFill>
                <a:schemeClr val="bg1"/>
              </a:solidFill>
              <a:latin typeface="Courier"/>
              <a:cs typeface="Courier"/>
            </a:endParaRPr>
          </a:p>
          <a:p>
            <a:r>
              <a:rPr lang="en-US" sz="2400" b="1" dirty="0" smtClean="0">
                <a:solidFill>
                  <a:schemeClr val="accent4">
                    <a:lumMod val="40000"/>
                    <a:lumOff val="60000"/>
                  </a:schemeClr>
                </a:solidFill>
                <a:latin typeface="Courier"/>
                <a:cs typeface="Courier"/>
              </a:rPr>
              <a:t>Illicit Links between Organized </a:t>
            </a:r>
            <a:r>
              <a:rPr lang="en-US" sz="2400" b="1" dirty="0" smtClean="0">
                <a:solidFill>
                  <a:schemeClr val="accent4">
                    <a:lumMod val="40000"/>
                    <a:lumOff val="60000"/>
                  </a:schemeClr>
                </a:solidFill>
                <a:latin typeface="Courier"/>
                <a:cs typeface="Courier"/>
              </a:rPr>
              <a:t>C</a:t>
            </a:r>
            <a:r>
              <a:rPr lang="en-US" sz="2400" b="1" dirty="0" smtClean="0">
                <a:solidFill>
                  <a:schemeClr val="accent4">
                    <a:lumMod val="40000"/>
                    <a:lumOff val="60000"/>
                  </a:schemeClr>
                </a:solidFill>
                <a:latin typeface="Courier"/>
                <a:cs typeface="Courier"/>
              </a:rPr>
              <a:t>rime, Corruption and Terrorism</a:t>
            </a:r>
            <a:endParaRPr lang="en-US" sz="2400" b="1" dirty="0" smtClean="0">
              <a:solidFill>
                <a:schemeClr val="accent4">
                  <a:lumMod val="40000"/>
                  <a:lumOff val="60000"/>
                </a:schemeClr>
              </a:solidFill>
              <a:latin typeface="Courier"/>
              <a:cs typeface="Courier"/>
            </a:endParaRPr>
          </a:p>
        </p:txBody>
      </p:sp>
      <p:cxnSp>
        <p:nvCxnSpPr>
          <p:cNvPr id="11" name="Straight Connector 10"/>
          <p:cNvCxnSpPr/>
          <p:nvPr/>
        </p:nvCxnSpPr>
        <p:spPr>
          <a:xfrm>
            <a:off x="1028700" y="2367927"/>
            <a:ext cx="7535323" cy="1588"/>
          </a:xfrm>
          <a:prstGeom prst="line">
            <a:avLst/>
          </a:prstGeom>
          <a:ln w="3175" cap="flat" cmpd="sng" algn="ctr">
            <a:solidFill>
              <a:schemeClr val="bg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28700" y="3884612"/>
            <a:ext cx="7535323" cy="1588"/>
          </a:xfrm>
          <a:prstGeom prst="line">
            <a:avLst/>
          </a:prstGeom>
          <a:ln w="3175" cap="flat" cmpd="sng" algn="ctr">
            <a:solidFill>
              <a:schemeClr val="bg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87430" y="5281446"/>
            <a:ext cx="6631837" cy="1323439"/>
          </a:xfrm>
          <a:prstGeom prst="rect">
            <a:avLst/>
          </a:prstGeom>
          <a:noFill/>
        </p:spPr>
        <p:txBody>
          <a:bodyPr wrap="square" rtlCol="0">
            <a:spAutoFit/>
          </a:bodyPr>
          <a:lstStyle/>
          <a:p>
            <a:r>
              <a:rPr lang="en-US" sz="2000" dirty="0" smtClean="0">
                <a:solidFill>
                  <a:schemeClr val="bg1"/>
                </a:solidFill>
                <a:latin typeface="Calibri Light" panose="020F0302020204030204" pitchFamily="34" charset="0"/>
                <a:cs typeface="Myriad Pro"/>
              </a:rPr>
              <a:t>Louise Shelley, </a:t>
            </a:r>
            <a:r>
              <a:rPr lang="en-US" sz="2000" dirty="0" err="1" smtClean="0">
                <a:solidFill>
                  <a:schemeClr val="bg1"/>
                </a:solidFill>
                <a:latin typeface="Calibri Light" panose="020F0302020204030204" pitchFamily="34" charset="0"/>
                <a:cs typeface="Myriad Pro"/>
              </a:rPr>
              <a:t>Hirst</a:t>
            </a:r>
            <a:r>
              <a:rPr lang="en-US" sz="2000" dirty="0" smtClean="0">
                <a:solidFill>
                  <a:schemeClr val="bg1"/>
                </a:solidFill>
                <a:latin typeface="Calibri Light" panose="020F0302020204030204" pitchFamily="34" charset="0"/>
                <a:cs typeface="Myriad Pro"/>
              </a:rPr>
              <a:t> Chair and Director of Terrorism, Transnational Crime Center, SGPIA,</a:t>
            </a:r>
          </a:p>
          <a:p>
            <a:r>
              <a:rPr lang="en-US" sz="2000" dirty="0" smtClean="0">
                <a:solidFill>
                  <a:schemeClr val="bg1"/>
                </a:solidFill>
                <a:latin typeface="Calibri Light" panose="020F0302020204030204" pitchFamily="34" charset="0"/>
                <a:cs typeface="Myriad Pro"/>
              </a:rPr>
              <a:t> George Mason University</a:t>
            </a:r>
          </a:p>
          <a:p>
            <a:r>
              <a:rPr lang="en-US" sz="2000" dirty="0" smtClean="0">
                <a:solidFill>
                  <a:schemeClr val="bg1"/>
                </a:solidFill>
                <a:latin typeface="Calibri Light" panose="020F0302020204030204" pitchFamily="34" charset="0"/>
                <a:cs typeface="Myriad Pro"/>
              </a:rPr>
              <a:t>www.globalinitiative.net</a:t>
            </a:r>
            <a:endParaRPr lang="en-US" sz="2000" dirty="0">
              <a:solidFill>
                <a:schemeClr val="bg1"/>
              </a:solidFill>
              <a:latin typeface="Calibri Light" panose="020F0302020204030204" pitchFamily="34" charset="0"/>
              <a:cs typeface="Myriad Pro"/>
            </a:endParaRPr>
          </a:p>
        </p:txBody>
      </p:sp>
    </p:spTree>
    <p:extLst>
      <p:ext uri="{BB962C8B-B14F-4D97-AF65-F5344CB8AC3E}">
        <p14:creationId xmlns:p14="http://schemas.microsoft.com/office/powerpoint/2010/main" val="4108871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Consequences of this Crime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Harmful to development—economic, environmental and sustainability of the planet, health (discussed in </a:t>
            </a:r>
            <a:r>
              <a:rPr lang="en-US" dirty="0" err="1" smtClean="0"/>
              <a:t>Zvekic</a:t>
            </a:r>
            <a:r>
              <a:rPr lang="en-US" dirty="0" smtClean="0"/>
              <a:t> presentation) </a:t>
            </a:r>
          </a:p>
          <a:p>
            <a:r>
              <a:rPr lang="en-US" dirty="0" smtClean="0"/>
              <a:t>Instability undermines possibility of foreign investment, instability results from capital flight by corrupt leaders and economic elite and is also a cause of further capital flight</a:t>
            </a:r>
          </a:p>
          <a:p>
            <a:r>
              <a:rPr lang="en-US" dirty="0" smtClean="0"/>
              <a:t>Youth can not then find legitimate employment in economies with no funds for development, highly corrupt environments deter business creation and growth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fontScale="92500"/>
          </a:bodyPr>
          <a:lstStyle/>
          <a:p>
            <a:r>
              <a:rPr lang="en-US" dirty="0" smtClean="0"/>
              <a:t>Terrorists must be thought of now more as groups that operate as  criminal business using and capitalizing on corruption</a:t>
            </a:r>
          </a:p>
          <a:p>
            <a:r>
              <a:rPr lang="en-US" dirty="0" smtClean="0"/>
              <a:t>Terrorism undermines stability and development not only through its use of violence but also through its promotion of criminal activity</a:t>
            </a:r>
          </a:p>
          <a:p>
            <a:r>
              <a:rPr lang="en-US" dirty="0" smtClean="0"/>
              <a:t>Strategies to promote development must deal with all three components of the deadly problem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r>
              <a:rPr lang="en-US" sz="4200" dirty="0" smtClean="0"/>
              <a:t>Development strategies must include not only efforts to provide employment but must  combat these diverse and pernicious forms of illicit trade</a:t>
            </a:r>
          </a:p>
          <a:p>
            <a:r>
              <a:rPr lang="en-US" sz="4200" dirty="0" smtClean="0"/>
              <a:t>Oversight of foreign aid money and projects is key to prevent diversion to corrupt officials and pernicious non-state actor</a:t>
            </a:r>
          </a:p>
          <a:p>
            <a:r>
              <a:rPr lang="en-US" sz="4200" dirty="0" smtClean="0"/>
              <a:t>Need effective and comprehensive laws such as know your customer and your supply chain</a:t>
            </a:r>
          </a:p>
          <a:p>
            <a:r>
              <a:rPr lang="en-US" sz="4200" dirty="0" smtClean="0"/>
              <a:t>This is not just a law enforcement strategy and regulatory approach</a:t>
            </a:r>
          </a:p>
          <a:p>
            <a:r>
              <a:rPr lang="en-US" sz="4200" dirty="0" smtClean="0"/>
              <a:t>Requires cooperation with business, citizen groups raising awareness on problematic supply chains, harms of counterfeits</a:t>
            </a:r>
          </a:p>
          <a:p>
            <a:r>
              <a:rPr lang="en-US" sz="4200" dirty="0" smtClean="0"/>
              <a:t>Raising awareness of problems of illicit trade and consequences—effective journalism, civic engagement</a:t>
            </a:r>
          </a:p>
          <a:p>
            <a:r>
              <a:rPr lang="en-US" sz="4200" dirty="0" smtClean="0"/>
              <a:t>Need research to understand trends and risks</a:t>
            </a:r>
          </a:p>
          <a:p>
            <a:r>
              <a:rPr lang="en-US" sz="4200" dirty="0" smtClean="0"/>
              <a:t>Need whole of society perspective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and Crime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Transnational crime and corruption can exist alone</a:t>
            </a:r>
          </a:p>
          <a:p>
            <a:r>
              <a:rPr lang="en-US" dirty="0" smtClean="0"/>
              <a:t>Terrorism is increasingly dependent and closely entangled with crime and corruption</a:t>
            </a:r>
          </a:p>
          <a:p>
            <a:r>
              <a:rPr lang="en-US" dirty="0" smtClean="0"/>
              <a:t>Almost no terrorist group today not funded by crime</a:t>
            </a:r>
          </a:p>
          <a:p>
            <a:r>
              <a:rPr lang="en-US" dirty="0" smtClean="0"/>
              <a:t>Terrorists are functioning like diversified criminal businesses</a:t>
            </a:r>
          </a:p>
          <a:p>
            <a:r>
              <a:rPr lang="en-US" dirty="0" err="1" smtClean="0"/>
              <a:t>Kleptocrats</a:t>
            </a:r>
            <a:r>
              <a:rPr lang="en-US" dirty="0" smtClean="0"/>
              <a:t> drain resources undermining possibility of development and creating fertile ground for criminal and terrorist recruitment </a:t>
            </a:r>
          </a:p>
          <a:p>
            <a:r>
              <a:rPr lang="en-US" dirty="0" smtClean="0"/>
              <a:t>The Challenge of these three elements is increasingly pernicious to regional and global stability and undermines the possibility of development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Book addresses complexity and rationality of ties</a:t>
            </a:r>
            <a:endParaRPr lang="en-US" dirty="0"/>
          </a:p>
        </p:txBody>
      </p:sp>
      <p:pic>
        <p:nvPicPr>
          <p:cNvPr id="4" name="Content Placeholder 3" descr="9781107015647I.jpg"/>
          <p:cNvPicPr>
            <a:picLocks noGrp="1" noChangeAspect="1"/>
          </p:cNvPicPr>
          <p:nvPr>
            <p:ph idx="1"/>
          </p:nvPr>
        </p:nvPicPr>
        <p:blipFill>
          <a:blip r:embed="rId2"/>
          <a:srcRect l="-86373" r="-86373"/>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Business of Terrorism</a:t>
            </a:r>
            <a:endParaRPr lang="en-US" dirty="0"/>
          </a:p>
        </p:txBody>
      </p:sp>
      <p:sp>
        <p:nvSpPr>
          <p:cNvPr id="3" name="Content Placeholder 2"/>
          <p:cNvSpPr>
            <a:spLocks noGrp="1"/>
          </p:cNvSpPr>
          <p:nvPr>
            <p:ph idx="1"/>
          </p:nvPr>
        </p:nvSpPr>
        <p:spPr/>
        <p:txBody>
          <a:bodyPr>
            <a:normAutofit fontScale="92500"/>
          </a:bodyPr>
          <a:lstStyle/>
          <a:p>
            <a:r>
              <a:rPr lang="en-US" dirty="0" smtClean="0"/>
              <a:t>UN has recognized that terrorism is supported by crime and terrorism in Resolution 2195 In December 2014, and recognized this specifically in relation to ISIS in Resolution 2199 –in 2015</a:t>
            </a:r>
          </a:p>
          <a:p>
            <a:r>
              <a:rPr lang="en-US" dirty="0" smtClean="0"/>
              <a:t>Citing of many offenses in these resolutions reveals recognition that terrorist groups function like diversified international criminal businesses with commodities and complex financial flows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Crimes linked to Terrorism—UN Res. 2195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Terrorists now derive their income from many less risky forms of illicit trade than drugs</a:t>
            </a:r>
          </a:p>
          <a:p>
            <a:r>
              <a:rPr lang="en-US" dirty="0" smtClean="0"/>
              <a:t>UN resolution 2195 identifies these following categories of criminal activity funding terrorism—</a:t>
            </a:r>
          </a:p>
          <a:p>
            <a:pPr>
              <a:buNone/>
            </a:pPr>
            <a:r>
              <a:rPr lang="en-US" dirty="0"/>
              <a:t>	</a:t>
            </a:r>
            <a:r>
              <a:rPr lang="en-US" dirty="0" smtClean="0"/>
              <a:t> “trafficking </a:t>
            </a:r>
            <a:r>
              <a:rPr lang="en-US" dirty="0"/>
              <a:t>of arms, persons, drugs, and </a:t>
            </a:r>
            <a:r>
              <a:rPr lang="en-US" dirty="0" smtClean="0"/>
              <a:t>artifacts </a:t>
            </a:r>
            <a:r>
              <a:rPr lang="en-US" dirty="0"/>
              <a:t>and from the illicit trade in natural resources including gold and other precious metals and stones, minerals, wildlife, charcoal and oil, as well as from kidnapping for ransom and other crimes including extortion and bank </a:t>
            </a:r>
            <a:r>
              <a:rPr lang="en-US" dirty="0" smtClean="0"/>
              <a:t>robbery”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 Resolution on ISIS funding---Resolution 2199 Feb. 2015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ISIS resolution is focused not only on the crimes that generate funds for ISIS </a:t>
            </a:r>
          </a:p>
          <a:p>
            <a:r>
              <a:rPr lang="en-US" dirty="0" smtClean="0"/>
              <a:t>Focuses on direct and indirect trade  as well as trade-based money laundering that supports ISIS</a:t>
            </a:r>
          </a:p>
          <a:p>
            <a:r>
              <a:rPr lang="en-US" dirty="0" smtClean="0"/>
              <a:t>Responsibility of states to counter financial supporters of terrorism</a:t>
            </a:r>
          </a:p>
          <a:p>
            <a:r>
              <a:rPr lang="en-US" dirty="0" smtClean="0"/>
              <a:t>Concern with facilitation of trade and commodities used to move money</a:t>
            </a:r>
          </a:p>
          <a:p>
            <a:r>
              <a:rPr lang="en-US" dirty="0" smtClean="0"/>
              <a:t>The problem that the UN identifies –the link of crime and terror has been found on all continents, but is  particularly problematic in conflict regions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Illicit trade</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T</a:t>
            </a:r>
            <a:r>
              <a:rPr lang="en-US" sz="3500" dirty="0" smtClean="0"/>
              <a:t>errorists choose to fund their activity through many of the least policed forms of crime—counterfeits—(clothing, pharmaceuticals), antiquities, cigarettes, petty fraud, stolen telephones, low level intellectual property crime</a:t>
            </a:r>
          </a:p>
          <a:p>
            <a:r>
              <a:rPr lang="en-US" sz="3500" dirty="0" smtClean="0"/>
              <a:t>These petty forms of illicit trade have high profit and low rescue</a:t>
            </a:r>
          </a:p>
          <a:p>
            <a:r>
              <a:rPr lang="en-US" sz="3500" dirty="0" smtClean="0"/>
              <a:t>Dependent on enforcement capacity in many signatory countries of the United Nations</a:t>
            </a:r>
          </a:p>
          <a:p>
            <a:r>
              <a:rPr lang="en-US" sz="3500" dirty="0" smtClean="0"/>
              <a:t>Recent terrorist attacks in France illustrative of this trend of terrorism funded by small scale crime, limited or no attention paid to these offenses by French authorities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Criminal funding of terrorism transcends borders and often regions</a:t>
            </a:r>
            <a:endParaRPr lang="en-US" dirty="0"/>
          </a:p>
        </p:txBody>
      </p:sp>
      <p:sp>
        <p:nvSpPr>
          <p:cNvPr id="3" name="Content Placeholder 2"/>
          <p:cNvSpPr>
            <a:spLocks noGrp="1"/>
          </p:cNvSpPr>
          <p:nvPr>
            <p:ph idx="1"/>
          </p:nvPr>
        </p:nvSpPr>
        <p:spPr/>
        <p:txBody>
          <a:bodyPr>
            <a:normAutofit fontScale="92500"/>
          </a:bodyPr>
          <a:lstStyle/>
          <a:p>
            <a:r>
              <a:rPr lang="en-US" dirty="0" smtClean="0"/>
              <a:t>The products or people may originate in the developing world but their use or exploitation may occur in the developed world</a:t>
            </a:r>
          </a:p>
          <a:p>
            <a:r>
              <a:rPr lang="en-US" dirty="0" smtClean="0"/>
              <a:t>Certain forms of  illicit trade identified by UN particularly undermine sustainability and human development--human trafficking and smuggling,  mining and trade in metals, wildlife</a:t>
            </a:r>
          </a:p>
          <a:p>
            <a:r>
              <a:rPr lang="en-US" dirty="0" smtClean="0"/>
              <a:t>Much attention now to cybercrime but enumerated traditional crimes can do much harm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Dual-Use Crime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Criminals commit crime to make profits</a:t>
            </a:r>
          </a:p>
          <a:p>
            <a:r>
              <a:rPr lang="en-US" dirty="0" smtClean="0"/>
              <a:t>Terrorists often commit crime because it causes multiple harms as well as makes money</a:t>
            </a:r>
          </a:p>
          <a:p>
            <a:r>
              <a:rPr lang="en-US" dirty="0" smtClean="0"/>
              <a:t>A) Drugs—keep people subservient or incapacitates communities</a:t>
            </a:r>
          </a:p>
          <a:p>
            <a:r>
              <a:rPr lang="en-US" dirty="0" smtClean="0"/>
              <a:t>B) Kidnapping—devastation of community makes them unable to resist</a:t>
            </a:r>
          </a:p>
          <a:p>
            <a:r>
              <a:rPr lang="en-US" dirty="0" smtClean="0"/>
              <a:t>C) Trafficking for sex-vanquishes community such as Arch of Titus in Rome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1295</TotalTime>
  <Words>743</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Corruption and Crime</vt:lpstr>
      <vt:lpstr>Book addresses complexity and rationality of ties</vt:lpstr>
      <vt:lpstr>The Business of Terrorism</vt:lpstr>
      <vt:lpstr>Crimes linked to Terrorism—UN Res. 2195</vt:lpstr>
      <vt:lpstr>UN Resolution on ISIS funding---Resolution 2199 Feb. 2015</vt:lpstr>
      <vt:lpstr>Focus on Illicit trade</vt:lpstr>
      <vt:lpstr>Criminal funding of terrorism transcends borders and often regions</vt:lpstr>
      <vt:lpstr>Dual-Use Crime</vt:lpstr>
      <vt:lpstr>Other Consequences of this Crime</vt:lpstr>
      <vt:lpstr>Implications</vt:lpstr>
      <vt:lpstr>Strategies</vt:lpstr>
    </vt:vector>
  </TitlesOfParts>
  <Company>George Mason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 Shelley</dc:creator>
  <cp:lastModifiedBy>Anna Alvazzi del Frate </cp:lastModifiedBy>
  <cp:revision>11</cp:revision>
  <dcterms:created xsi:type="dcterms:W3CDTF">2015-04-09T16:07:50Z</dcterms:created>
  <dcterms:modified xsi:type="dcterms:W3CDTF">2015-04-13T15:13:41Z</dcterms:modified>
</cp:coreProperties>
</file>